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handoutMasterIdLst>
    <p:handoutMasterId r:id="rId20"/>
  </p:handoutMasterIdLst>
  <p:sldIdLst>
    <p:sldId id="331" r:id="rId2"/>
    <p:sldId id="275" r:id="rId3"/>
    <p:sldId id="342" r:id="rId4"/>
    <p:sldId id="338" r:id="rId5"/>
    <p:sldId id="310" r:id="rId6"/>
    <p:sldId id="393" r:id="rId7"/>
    <p:sldId id="284" r:id="rId8"/>
    <p:sldId id="303" r:id="rId9"/>
    <p:sldId id="276" r:id="rId10"/>
    <p:sldId id="277" r:id="rId11"/>
    <p:sldId id="314" r:id="rId12"/>
    <p:sldId id="279" r:id="rId13"/>
    <p:sldId id="319" r:id="rId14"/>
    <p:sldId id="316" r:id="rId15"/>
    <p:sldId id="271" r:id="rId16"/>
    <p:sldId id="285" r:id="rId17"/>
    <p:sldId id="282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0066FF"/>
    <a:srgbClr val="FF0066"/>
    <a:srgbClr val="FEB2E3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81712" autoAdjust="0"/>
  </p:normalViewPr>
  <p:slideViewPr>
    <p:cSldViewPr>
      <p:cViewPr>
        <p:scale>
          <a:sx n="66" d="100"/>
          <a:sy n="66" d="100"/>
        </p:scale>
        <p:origin x="-15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1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83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414577867416441"/>
          <c:y val="0.12468515674818523"/>
          <c:w val="0.42884551289172995"/>
          <c:h val="0.687327739840169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船橋市</c:v>
                </c:pt>
                <c:pt idx="1">
                  <c:v>習志野市</c:v>
                </c:pt>
                <c:pt idx="2">
                  <c:v>八千代市</c:v>
                </c:pt>
                <c:pt idx="3">
                  <c:v>鎌ヶ谷市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11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413604566254258"/>
          <c:y val="0.19271279599070479"/>
          <c:w val="0.15255190069099644"/>
          <c:h val="0.612363846939381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118924370564896"/>
          <c:y val="0.16005787055705051"/>
          <c:w val="0.43114015261981148"/>
          <c:h val="0.7839460905889005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10代･20代</c:v>
                </c:pt>
                <c:pt idx="1">
                  <c:v>30代</c:v>
                </c:pt>
                <c:pt idx="2">
                  <c:v>40代</c:v>
                </c:pt>
                <c:pt idx="3">
                  <c:v>50代</c:v>
                </c:pt>
                <c:pt idx="4">
                  <c:v>60代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</c:v>
                </c:pt>
                <c:pt idx="1">
                  <c:v>12</c:v>
                </c:pt>
                <c:pt idx="2">
                  <c:v>9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79290123456790162"/>
          <c:y val="0.11299893525422103"/>
          <c:w val="0.16543209876543288"/>
          <c:h val="0.805106891063846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414577867416441"/>
          <c:y val="0.12468515674818523"/>
          <c:w val="0.42884551289172995"/>
          <c:h val="0.687327739840169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知的</c:v>
                </c:pt>
                <c:pt idx="1">
                  <c:v>身体</c:v>
                </c:pt>
                <c:pt idx="2">
                  <c:v>精神</c:v>
                </c:pt>
                <c:pt idx="3">
                  <c:v>なし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6</c:v>
                </c:pt>
                <c:pt idx="2">
                  <c:v>7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8413604566254258"/>
          <c:y val="0.19271279599070451"/>
          <c:w val="0.15255190069099644"/>
          <c:h val="0.6123638469393816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135024788568136"/>
          <c:y val="1.61050403703905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70776222416642"/>
          <c:y val="0.16281033377167797"/>
          <c:w val="0.44502904150870026"/>
          <c:h val="0.774058753385335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Sheet1!$A$2:$A$12</c:f>
              <c:strCache>
                <c:ptCount val="11"/>
                <c:pt idx="0">
                  <c:v>一般就労</c:v>
                </c:pt>
                <c:pt idx="1">
                  <c:v>支援学校・支援学級</c:v>
                </c:pt>
                <c:pt idx="2">
                  <c:v>専門学校等</c:v>
                </c:pt>
                <c:pt idx="3">
                  <c:v>就労移行</c:v>
                </c:pt>
                <c:pt idx="4">
                  <c:v>就労継続A型／B型</c:v>
                </c:pt>
                <c:pt idx="5">
                  <c:v>その他（地活など）</c:v>
                </c:pt>
                <c:pt idx="6">
                  <c:v>入所施設</c:v>
                </c:pt>
                <c:pt idx="7">
                  <c:v>半年以上在宅</c:v>
                </c:pt>
                <c:pt idx="8">
                  <c:v>デイケア・デイサービス</c:v>
                </c:pt>
                <c:pt idx="9">
                  <c:v>入院</c:v>
                </c:pt>
                <c:pt idx="10">
                  <c:v>その他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</c:v>
                </c:pt>
                <c:pt idx="1">
                  <c:v>15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6</c:v>
                </c:pt>
                <c:pt idx="6">
                  <c:v>2</c:v>
                </c:pt>
                <c:pt idx="7">
                  <c:v>14</c:v>
                </c:pt>
                <c:pt idx="8">
                  <c:v>4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6327160493827286"/>
          <c:y val="1.9056151639311431E-2"/>
          <c:w val="0.30277777777777837"/>
          <c:h val="0.9809438483606887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363419850296489"/>
          <c:y val="7.764891495864471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44359385632385"/>
          <c:y val="0.13645456517916929"/>
          <c:w val="0.41429947992612043"/>
          <c:h val="0.7971619369512598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人数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独居（アパート・サテライト）</c:v>
                </c:pt>
                <c:pt idx="1">
                  <c:v>高齢者施設</c:v>
                </c:pt>
                <c:pt idx="2">
                  <c:v>グループホーム</c:v>
                </c:pt>
                <c:pt idx="3">
                  <c:v>家族と同居（父母）</c:v>
                </c:pt>
                <c:pt idx="4">
                  <c:v>家族と同居（一人親）</c:v>
                </c:pt>
                <c:pt idx="5">
                  <c:v>家族と同居（配偶者・子供）</c:v>
                </c:pt>
                <c:pt idx="6">
                  <c:v>家族と同居（兄弟）</c:v>
                </c:pt>
                <c:pt idx="7">
                  <c:v>家族と同居（祖父母）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1</c:v>
                </c:pt>
                <c:pt idx="2">
                  <c:v>8</c:v>
                </c:pt>
                <c:pt idx="3">
                  <c:v>17</c:v>
                </c:pt>
                <c:pt idx="4">
                  <c:v>12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903336735685812"/>
          <c:y val="8.1467745096458089E-3"/>
          <c:w val="0.35170737338388314"/>
          <c:h val="0.95202391181721957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2729231414933"/>
          <c:y val="2.65761947302658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043031306113202"/>
          <c:y val="0.12468515674818489"/>
          <c:w val="0.42884551289172995"/>
          <c:h val="0.6873277398401695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Sheet1!$A$2:$A$5</c:f>
              <c:strCache>
                <c:ptCount val="4"/>
                <c:pt idx="0">
                  <c:v>徒歩</c:v>
                </c:pt>
                <c:pt idx="1">
                  <c:v>自転車</c:v>
                </c:pt>
                <c:pt idx="2">
                  <c:v>電車・バス等</c:v>
                </c:pt>
                <c:pt idx="3">
                  <c:v>送迎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14</c:v>
                </c:pt>
                <c:pt idx="3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5230660505907732"/>
          <c:y val="0.1091849764029264"/>
          <c:w val="0.19342592038681361"/>
          <c:h val="0.6859557461651908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350697482259185"/>
          <c:y val="1.511736791150188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504532419558645"/>
          <c:y val="0.10096298823940197"/>
          <c:w val="0.42342410323709961"/>
          <c:h val="0.6913142587331567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売上高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障害年金１級</c:v>
                </c:pt>
                <c:pt idx="1">
                  <c:v>障害年金２級</c:v>
                </c:pt>
                <c:pt idx="2">
                  <c:v>老齢年金</c:v>
                </c:pt>
                <c:pt idx="3">
                  <c:v>なし（未申請）</c:v>
                </c:pt>
                <c:pt idx="4">
                  <c:v>なし（生活保護）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</c:v>
                </c:pt>
                <c:pt idx="1">
                  <c:v>18</c:v>
                </c:pt>
                <c:pt idx="2">
                  <c:v>1</c:v>
                </c:pt>
                <c:pt idx="3">
                  <c:v>4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ja-JP"/>
          </a:p>
        </c:txPr>
      </c:legendEntry>
      <c:legendEntry>
        <c:idx val="1"/>
        <c:txPr>
          <a:bodyPr/>
          <a:lstStyle/>
          <a:p>
            <a:pPr>
              <a:defRPr b="1"/>
            </a:pPr>
            <a:endParaRPr lang="ja-JP"/>
          </a:p>
        </c:txPr>
      </c:legendEntry>
      <c:layout>
        <c:manualLayout>
          <c:xMode val="edge"/>
          <c:yMode val="edge"/>
          <c:x val="0.74987265480703802"/>
          <c:y val="0.15847048740616348"/>
          <c:w val="0.22080635753864097"/>
          <c:h val="0.6379303814727654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ja-JP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0.00855</cdr:x>
      <cdr:y>0.85507</cdr:y>
    </cdr:from>
    <cdr:to>
      <cdr:x>0.99749</cdr:x>
      <cdr:y>0.92533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72033" y="4494747"/>
          <a:ext cx="8331756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en-US" altLang="ja-JP" sz="1800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0.26496</cdr:x>
      <cdr:y>0.85507</cdr:y>
    </cdr:from>
    <cdr:to>
      <cdr:x>0.74359</cdr:x>
      <cdr:y>0.92533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2232247" y="4494747"/>
          <a:ext cx="4032449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800" dirty="0" smtClean="0"/>
            <a:t>※</a:t>
          </a:r>
          <a:r>
            <a:rPr lang="ja-JP" altLang="en-US" sz="1800" dirty="0" smtClean="0"/>
            <a:t>船橋市在住者が３／４近くを占める。</a:t>
          </a:r>
          <a:endParaRPr lang="en-US" altLang="ja-JP" sz="1800" dirty="0" smtClean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0.00855</cdr:x>
      <cdr:y>0.87671</cdr:y>
    </cdr:from>
    <cdr:to>
      <cdr:x>0.98854</cdr:x>
      <cdr:y>0.94697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72008" y="4608512"/>
          <a:ext cx="8256353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altLang="ja-JP" sz="1800" dirty="0" smtClean="0"/>
            <a:t>※</a:t>
          </a:r>
          <a:r>
            <a:rPr lang="ja-JP" altLang="en-US" sz="1800" dirty="0" smtClean="0"/>
            <a:t>半数近くが、自宅←→事業所間のドア・ﾄｩ・ドアの送迎。</a:t>
          </a:r>
          <a:endParaRPr lang="en-US" altLang="ja-JP" sz="1800" dirty="0" smtClean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0.02001</cdr:x>
      <cdr:y>0.85714</cdr:y>
    </cdr:from>
    <cdr:to>
      <cdr:x>1</cdr:x>
      <cdr:y>0.98536</cdr:y>
    </cdr:to>
    <cdr:sp macro="" textlink="">
      <cdr:nvSpPr>
        <cdr:cNvPr id="2" name="テキスト ボックス 3"/>
        <cdr:cNvSpPr txBox="1"/>
      </cdr:nvSpPr>
      <cdr:spPr>
        <a:xfrm xmlns:a="http://schemas.openxmlformats.org/drawingml/2006/main">
          <a:off x="216024" y="4320480"/>
          <a:ext cx="8064926" cy="64630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914400" rtl="0" eaLnBrk="1" latinLnBrk="0" hangingPunct="1">
            <a:defRPr kumimoji="1"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kumimoji="1"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kumimoji="1"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kumimoji="1"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kumimoji="1"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kumimoji="1"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kumimoji="1"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kumimoji="1"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kumimoji="1"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altLang="ja-JP" dirty="0" smtClean="0"/>
            <a:t>※</a:t>
          </a:r>
          <a:r>
            <a:rPr lang="ja-JP" altLang="en-US" dirty="0" smtClean="0"/>
            <a:t>年金と生活保護と両方受けている方については、年金の方でカウント。</a:t>
          </a:r>
          <a:endParaRPr lang="en-US" altLang="ja-JP" dirty="0" smtClean="0"/>
        </a:p>
        <a:p xmlns:a="http://schemas.openxmlformats.org/drawingml/2006/main">
          <a:r>
            <a:rPr kumimoji="1" lang="en-US" altLang="ja-JP" dirty="0" smtClean="0"/>
            <a:t>※</a:t>
          </a:r>
          <a:r>
            <a:rPr lang="ja-JP" altLang="en-US" dirty="0" smtClean="0"/>
            <a:t>全体</a:t>
          </a:r>
          <a:r>
            <a:rPr lang="ja-JP" altLang="en-US" dirty="0"/>
            <a:t>で</a:t>
          </a:r>
          <a:r>
            <a:rPr lang="ja-JP" altLang="en-US" dirty="0" smtClean="0"/>
            <a:t>の生活保護者は約３割の１４人に及ぶ。</a:t>
          </a:r>
          <a:endParaRPr kumimoji="1" lang="ja-JP" alt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345A1-1486-4016-9C42-26BAB8110F72}" type="datetimeFigureOut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6D71-B7A9-4F8C-AEA9-E2909E17075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56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0E8C6-EF96-496A-A929-91D2D3B9C308}" type="datetimeFigureOut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233A9-2C15-487D-975F-CD7D108AC30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60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sz="1200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33A9-2C15-487D-975F-CD7D108AC30F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33A9-2C15-487D-975F-CD7D108AC30F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21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33A9-2C15-487D-975F-CD7D108AC30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215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233A9-2C15-487D-975F-CD7D108AC30F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661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D6F0-B773-4660-AC94-AE2D56120794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B002D-EE37-4815-BE6C-61BC093A4C04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DACB-31B3-4985-87FB-FC1C436EB7CB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42922-D233-4429-96A6-E331009DF179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2710-0817-409E-9FE6-B531A29B95AE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7A83-6788-4DC3-AB5E-D363448BE791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95FD-4961-4E03-949A-BB12D5004998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C21D5-3CC9-4C58-B9AF-F866BBB4A0B5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7D8D9-0F0E-45FC-B8AC-BEDD4A3BEF67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3B0E4-FD1D-414E-AABA-A87A9E2B7A82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2F88-C167-402B-B008-39F33705A958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1AC5-B0B1-4718-AC60-C74F667EA7AA}" type="datetime1">
              <a:rPr kumimoji="1" lang="ja-JP" altLang="en-US" smtClean="0"/>
              <a:pPr/>
              <a:t>2016/1/26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ja-JP" altLang="en-US" sz="4000" dirty="0" smtClean="0">
                <a:solidFill>
                  <a:srgbClr val="0000FF"/>
                </a:solidFill>
              </a:rPr>
              <a:t>ＮＰＯ法人１</a:t>
            </a:r>
            <a:r>
              <a:rPr lang="en-US" altLang="ja-JP" sz="4000" dirty="0" smtClean="0">
                <a:solidFill>
                  <a:srgbClr val="0000FF"/>
                </a:solidFill>
              </a:rPr>
              <a:t>to</a:t>
            </a:r>
            <a:r>
              <a:rPr lang="ja-JP" altLang="en-US" sz="4000" dirty="0" smtClean="0">
                <a:solidFill>
                  <a:srgbClr val="0000FF"/>
                </a:solidFill>
              </a:rPr>
              <a:t>１</a:t>
            </a:r>
            <a:r>
              <a:rPr lang="ja-JP" altLang="en-US" sz="4000" dirty="0" smtClean="0">
                <a:solidFill>
                  <a:srgbClr val="FF00FF"/>
                </a:solidFill>
              </a:rPr>
              <a:t>の誕生とその歩みについて</a:t>
            </a:r>
            <a:r>
              <a:rPr lang="ja-JP" altLang="en-US" dirty="0"/>
              <a:t/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pic>
        <p:nvPicPr>
          <p:cNvPr id="5" name="コンテンツ プレースホルダー 4" descr="地域における日々の暮らしの中での1対1の関係を大切にす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39" y="1156170"/>
            <a:ext cx="7845093" cy="329489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/>
          <p:nvPr/>
        </p:nvPicPr>
        <p:blipFill>
          <a:blip r:embed="rId3" cstate="print">
            <a:lum bright="5000"/>
          </a:blip>
          <a:srcRect/>
          <a:stretch>
            <a:fillRect/>
          </a:stretch>
        </p:blipFill>
        <p:spPr bwMode="auto">
          <a:xfrm>
            <a:off x="3635896" y="4653136"/>
            <a:ext cx="2808312" cy="194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図 9"/>
          <p:cNvPicPr/>
          <p:nvPr/>
        </p:nvPicPr>
        <p:blipFill>
          <a:blip r:embed="rId4" cstate="print">
            <a:lum bright="5000"/>
          </a:blip>
          <a:srcRect/>
          <a:stretch>
            <a:fillRect/>
          </a:stretch>
        </p:blipFill>
        <p:spPr bwMode="auto">
          <a:xfrm>
            <a:off x="6732240" y="4293096"/>
            <a:ext cx="1584176" cy="23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53136"/>
            <a:ext cx="2458743" cy="195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86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1to1</a:t>
            </a:r>
            <a:r>
              <a:rPr kumimoji="1" lang="ja-JP" altLang="en-US" dirty="0" smtClean="0">
                <a:solidFill>
                  <a:srgbClr val="FF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のあゆみ ②</a:t>
            </a:r>
            <a:endParaRPr kumimoji="1" lang="ja-JP" altLang="en-US" dirty="0">
              <a:solidFill>
                <a:srgbClr val="FF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39552" y="1628801"/>
            <a:ext cx="8229600" cy="4392488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kumimoji="1" lang="ja-JP" altLang="en-US" sz="2600" dirty="0" smtClean="0">
                <a:latin typeface="+mn-ea"/>
              </a:rPr>
              <a:t>・平成２２年 </a:t>
            </a:r>
            <a:r>
              <a:rPr lang="ja-JP" altLang="en-US" sz="2600" dirty="0">
                <a:latin typeface="+mn-ea"/>
              </a:rPr>
              <a:t> </a:t>
            </a:r>
            <a:r>
              <a:rPr lang="ja-JP" altLang="en-US" sz="2600" dirty="0" smtClean="0">
                <a:latin typeface="+mn-ea"/>
              </a:rPr>
              <a:t>２</a:t>
            </a:r>
            <a:r>
              <a:rPr kumimoji="1" lang="ja-JP" altLang="en-US" sz="2600" dirty="0" smtClean="0">
                <a:latin typeface="+mn-ea"/>
              </a:rPr>
              <a:t>月　</a:t>
            </a:r>
            <a:r>
              <a:rPr lang="ja-JP" altLang="en-US" sz="2600" dirty="0">
                <a:latin typeface="+mn-ea"/>
              </a:rPr>
              <a:t> </a:t>
            </a:r>
            <a:r>
              <a:rPr lang="ja-JP" altLang="en-US" sz="2600" dirty="0" smtClean="0">
                <a:latin typeface="+mn-ea"/>
              </a:rPr>
              <a:t> </a:t>
            </a:r>
            <a:r>
              <a:rPr kumimoji="1" lang="ja-JP" altLang="en-US" sz="2600" b="1" dirty="0" smtClean="0">
                <a:solidFill>
                  <a:srgbClr val="FF00FF"/>
                </a:solidFill>
                <a:latin typeface="+mn-ea"/>
              </a:rPr>
              <a:t>「あくあ」 </a:t>
            </a:r>
            <a:r>
              <a:rPr lang="ja-JP" altLang="en-US" sz="2600" b="1" dirty="0">
                <a:latin typeface="+mn-ea"/>
              </a:rPr>
              <a:t>移設</a:t>
            </a:r>
            <a:r>
              <a:rPr kumimoji="1" lang="ja-JP" altLang="en-US" sz="2600" b="1" dirty="0" smtClean="0">
                <a:latin typeface="+mn-ea"/>
              </a:rPr>
              <a:t> </a:t>
            </a:r>
            <a:r>
              <a:rPr kumimoji="1" lang="ja-JP" altLang="en-US" sz="2200" dirty="0" smtClean="0">
                <a:latin typeface="+mn-ea"/>
              </a:rPr>
              <a:t>（⇒前原東２丁目）　</a:t>
            </a:r>
            <a:endParaRPr kumimoji="1"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ja-JP" altLang="en-US" sz="2600" dirty="0" smtClean="0">
                <a:latin typeface="+mn-ea"/>
              </a:rPr>
              <a:t>　　　　　　　　　　　   </a:t>
            </a:r>
            <a:r>
              <a:rPr lang="en-US" altLang="ja-JP" sz="2300" dirty="0" smtClean="0">
                <a:latin typeface="+mn-ea"/>
              </a:rPr>
              <a:t>※</a:t>
            </a:r>
            <a:r>
              <a:rPr lang="ja-JP" altLang="en-US" sz="2300" dirty="0" smtClean="0">
                <a:latin typeface="+mn-ea"/>
              </a:rPr>
              <a:t>利用希望者の増加</a:t>
            </a:r>
            <a:r>
              <a:rPr lang="ja-JP" altLang="en-US" sz="2300" dirty="0">
                <a:latin typeface="+mn-ea"/>
              </a:rPr>
              <a:t>に</a:t>
            </a:r>
            <a:r>
              <a:rPr lang="ja-JP" altLang="en-US" sz="2300" dirty="0" smtClean="0">
                <a:latin typeface="+mn-ea"/>
              </a:rPr>
              <a:t>より、９月より定員２４名に。</a:t>
            </a:r>
            <a:endParaRPr lang="en-US" altLang="ja-JP" sz="2300" dirty="0" smtClean="0">
              <a:latin typeface="+mn-ea"/>
            </a:endParaRPr>
          </a:p>
          <a:p>
            <a:pPr>
              <a:buNone/>
            </a:pPr>
            <a:r>
              <a:rPr kumimoji="1" lang="ja-JP" altLang="en-US" sz="2600" dirty="0" smtClean="0">
                <a:latin typeface="+mn-ea"/>
              </a:rPr>
              <a:t>・平成</a:t>
            </a:r>
            <a:r>
              <a:rPr lang="ja-JP" altLang="en-US" sz="2600" dirty="0" smtClean="0">
                <a:latin typeface="+mn-ea"/>
              </a:rPr>
              <a:t>２３</a:t>
            </a:r>
            <a:r>
              <a:rPr kumimoji="1" lang="ja-JP" altLang="en-US" sz="2600" dirty="0" smtClean="0">
                <a:latin typeface="+mn-ea"/>
              </a:rPr>
              <a:t>年  </a:t>
            </a:r>
            <a:r>
              <a:rPr lang="ja-JP" altLang="en-US" sz="2600" dirty="0" smtClean="0">
                <a:latin typeface="+mn-ea"/>
              </a:rPr>
              <a:t>６</a:t>
            </a:r>
            <a:r>
              <a:rPr kumimoji="1" lang="ja-JP" altLang="en-US" sz="2600" dirty="0" smtClean="0">
                <a:latin typeface="+mn-ea"/>
              </a:rPr>
              <a:t>月 　 </a:t>
            </a:r>
            <a:r>
              <a:rPr kumimoji="1" lang="ja-JP" altLang="en-US" sz="2600" b="1" u="sng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「わさび」 </a:t>
            </a:r>
            <a:r>
              <a:rPr kumimoji="1" lang="ja-JP" altLang="en-US" sz="2600" b="1" dirty="0" smtClean="0">
                <a:latin typeface="+mn-ea"/>
              </a:rPr>
              <a:t>開所 </a:t>
            </a:r>
            <a:r>
              <a:rPr kumimoji="1" lang="ja-JP" altLang="en-US" sz="2200" dirty="0" smtClean="0">
                <a:latin typeface="+mn-ea"/>
              </a:rPr>
              <a:t>（前原東３丁目）</a:t>
            </a:r>
            <a:endParaRPr kumimoji="1"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ja-JP" altLang="en-US" sz="2200" dirty="0" smtClean="0">
                <a:latin typeface="+mn-ea"/>
              </a:rPr>
              <a:t>　　　　　　　　　　　　　　</a:t>
            </a:r>
            <a:r>
              <a:rPr lang="ja-JP" altLang="en-US" sz="1900" dirty="0" smtClean="0">
                <a:latin typeface="+mn-ea"/>
              </a:rPr>
              <a:t> </a:t>
            </a:r>
            <a:r>
              <a:rPr lang="en-US" altLang="ja-JP" sz="1900" dirty="0" smtClean="0">
                <a:latin typeface="+mn-ea"/>
              </a:rPr>
              <a:t>※</a:t>
            </a:r>
            <a:r>
              <a:rPr lang="ja-JP" altLang="en-US" sz="1900" dirty="0">
                <a:latin typeface="+mn-ea"/>
              </a:rPr>
              <a:t>「あくあ</a:t>
            </a:r>
            <a:r>
              <a:rPr lang="ja-JP" altLang="en-US" sz="1900" dirty="0" smtClean="0">
                <a:latin typeface="+mn-ea"/>
              </a:rPr>
              <a:t>」外</a:t>
            </a:r>
            <a:r>
              <a:rPr lang="ja-JP" altLang="en-US" sz="1900" dirty="0">
                <a:latin typeface="+mn-ea"/>
              </a:rPr>
              <a:t>作業チームが独立</a:t>
            </a:r>
            <a:r>
              <a:rPr lang="ja-JP" altLang="en-US" sz="1900" dirty="0" smtClean="0">
                <a:latin typeface="+mn-ea"/>
              </a:rPr>
              <a:t>。地域住民や事業者 から</a:t>
            </a:r>
            <a:endParaRPr lang="en-US" altLang="ja-JP" sz="1900" dirty="0" smtClean="0">
              <a:latin typeface="+mn-ea"/>
            </a:endParaRPr>
          </a:p>
          <a:p>
            <a:pPr>
              <a:buNone/>
            </a:pPr>
            <a:r>
              <a:rPr lang="ja-JP" altLang="en-US" sz="1900" dirty="0">
                <a:latin typeface="+mn-ea"/>
              </a:rPr>
              <a:t>　</a:t>
            </a:r>
            <a:r>
              <a:rPr lang="ja-JP" altLang="en-US" sz="1900" dirty="0" smtClean="0">
                <a:latin typeface="+mn-ea"/>
              </a:rPr>
              <a:t>　　　　　　　　　　　　　　　　　の仕事のニーズに応える体制を船橋でつくるため。　　　　　</a:t>
            </a:r>
            <a:endParaRPr lang="en-US" altLang="ja-JP" sz="19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600" dirty="0">
                <a:latin typeface="+mn-ea"/>
              </a:rPr>
              <a:t>・</a:t>
            </a:r>
            <a:r>
              <a:rPr lang="ja-JP" altLang="en-US" sz="2600" dirty="0" smtClean="0">
                <a:latin typeface="+mn-ea"/>
              </a:rPr>
              <a:t>平成２４年</a:t>
            </a:r>
            <a:r>
              <a:rPr lang="ja-JP" altLang="en-US" sz="2600" dirty="0">
                <a:latin typeface="+mn-ea"/>
              </a:rPr>
              <a:t>１０</a:t>
            </a:r>
            <a:r>
              <a:rPr lang="ja-JP" altLang="en-US" sz="2600" dirty="0" smtClean="0">
                <a:latin typeface="+mn-ea"/>
              </a:rPr>
              <a:t>月　</a:t>
            </a:r>
            <a:r>
              <a:rPr lang="ja-JP" altLang="en-US" sz="2600" dirty="0" smtClean="0">
                <a:solidFill>
                  <a:srgbClr val="00B0F0"/>
                </a:solidFill>
                <a:latin typeface="+mn-ea"/>
              </a:rPr>
              <a:t> </a:t>
            </a:r>
            <a:r>
              <a:rPr lang="ja-JP" altLang="en-US" sz="2600" dirty="0">
                <a:solidFill>
                  <a:srgbClr val="00B0F0"/>
                </a:solidFill>
                <a:latin typeface="+mn-ea"/>
              </a:rPr>
              <a:t> </a:t>
            </a:r>
            <a:r>
              <a:rPr lang="ja-JP" altLang="en-US" sz="2600" b="1" dirty="0" smtClean="0">
                <a:solidFill>
                  <a:srgbClr val="00B0F0"/>
                </a:solidFill>
                <a:latin typeface="+mn-ea"/>
              </a:rPr>
              <a:t>「ぶろっさむ」 </a:t>
            </a:r>
            <a:r>
              <a:rPr lang="ja-JP" altLang="en-US" sz="2600" dirty="0" smtClean="0">
                <a:latin typeface="+mn-ea"/>
              </a:rPr>
              <a:t>拡張 </a:t>
            </a:r>
            <a:r>
              <a:rPr lang="ja-JP" altLang="en-US" sz="2200" dirty="0" smtClean="0">
                <a:latin typeface="+mn-ea"/>
              </a:rPr>
              <a:t>（⇒定員１６名）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ja-JP" altLang="en-US" sz="2600" dirty="0" smtClean="0">
                <a:latin typeface="+mn-ea"/>
              </a:rPr>
              <a:t>・平成２５年　７月　</a:t>
            </a:r>
            <a:r>
              <a:rPr lang="ja-JP" altLang="en-US" sz="2600" dirty="0" smtClean="0">
                <a:solidFill>
                  <a:srgbClr val="FF00FF"/>
                </a:solidFill>
                <a:latin typeface="+mn-ea"/>
              </a:rPr>
              <a:t> </a:t>
            </a:r>
            <a:r>
              <a:rPr lang="ja-JP" altLang="en-US" sz="2600" dirty="0">
                <a:solidFill>
                  <a:srgbClr val="FF00FF"/>
                </a:solidFill>
                <a:latin typeface="+mn-ea"/>
              </a:rPr>
              <a:t> </a:t>
            </a:r>
            <a:r>
              <a:rPr lang="ja-JP" altLang="en-US" sz="2600" b="1" dirty="0" smtClean="0">
                <a:solidFill>
                  <a:srgbClr val="FF00FF"/>
                </a:solidFill>
                <a:latin typeface="+mn-ea"/>
              </a:rPr>
              <a:t>「あくあ」</a:t>
            </a:r>
            <a:r>
              <a:rPr lang="ja-JP" altLang="en-US" sz="2600" b="1" dirty="0" smtClean="0">
                <a:latin typeface="+mn-ea"/>
              </a:rPr>
              <a:t>移転 </a:t>
            </a:r>
            <a:r>
              <a:rPr lang="ja-JP" altLang="en-US" sz="2200" dirty="0" smtClean="0">
                <a:latin typeface="+mn-ea"/>
              </a:rPr>
              <a:t>（⇒飯山満町２丁目）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endParaRPr kumimoji="1" lang="en-US" altLang="ja-JP" sz="2600" dirty="0" smtClean="0">
              <a:latin typeface="+mn-ea"/>
            </a:endParaRPr>
          </a:p>
          <a:p>
            <a:pPr>
              <a:buNone/>
            </a:pPr>
            <a:r>
              <a:rPr kumimoji="1" lang="ja-JP" altLang="en-US" sz="2600" dirty="0" smtClean="0">
                <a:latin typeface="+mn-ea"/>
              </a:rPr>
              <a:t>・平成</a:t>
            </a:r>
            <a:r>
              <a:rPr lang="ja-JP" altLang="en-US" sz="2600" dirty="0" smtClean="0">
                <a:latin typeface="+mn-ea"/>
              </a:rPr>
              <a:t>２６</a:t>
            </a:r>
            <a:r>
              <a:rPr kumimoji="1" lang="ja-JP" altLang="en-US" sz="2600" dirty="0" smtClean="0">
                <a:latin typeface="+mn-ea"/>
              </a:rPr>
              <a:t>年　</a:t>
            </a:r>
            <a:r>
              <a:rPr lang="ja-JP" altLang="en-US" sz="2600" dirty="0" smtClean="0">
                <a:latin typeface="+mn-ea"/>
              </a:rPr>
              <a:t>４</a:t>
            </a:r>
            <a:r>
              <a:rPr kumimoji="1" lang="ja-JP" altLang="en-US" sz="2600" dirty="0" smtClean="0">
                <a:latin typeface="+mn-ea"/>
              </a:rPr>
              <a:t>月</a:t>
            </a:r>
            <a:r>
              <a:rPr lang="ja-JP" altLang="en-US" sz="2600" dirty="0">
                <a:latin typeface="+mn-ea"/>
              </a:rPr>
              <a:t>　</a:t>
            </a:r>
            <a:r>
              <a:rPr lang="ja-JP" altLang="en-US" sz="2400" u="sng" dirty="0" smtClean="0">
                <a:solidFill>
                  <a:srgbClr val="00B0F0"/>
                </a:solidFill>
                <a:latin typeface="+mn-ea"/>
              </a:rPr>
              <a:t>就労</a:t>
            </a:r>
            <a:r>
              <a:rPr lang="ja-JP" altLang="en-US" sz="2400" u="sng" dirty="0">
                <a:solidFill>
                  <a:srgbClr val="00B0F0"/>
                </a:solidFill>
                <a:latin typeface="+mn-ea"/>
              </a:rPr>
              <a:t>継続支援</a:t>
            </a:r>
            <a:r>
              <a:rPr lang="ja-JP" altLang="en-US" sz="2400" u="sng" dirty="0" smtClean="0">
                <a:solidFill>
                  <a:srgbClr val="00B0F0"/>
                </a:solidFill>
                <a:latin typeface="+mn-ea"/>
              </a:rPr>
              <a:t>Ｂ型事業所</a:t>
            </a:r>
            <a:r>
              <a:rPr lang="ja-JP" altLang="en-US" sz="2600" b="1" u="sng" dirty="0" err="1" smtClean="0">
                <a:solidFill>
                  <a:srgbClr val="00B0F0"/>
                </a:solidFill>
                <a:latin typeface="+mn-ea"/>
              </a:rPr>
              <a:t>ぶろっさむ</a:t>
            </a:r>
            <a:r>
              <a:rPr lang="ja-JP" altLang="en-US" sz="2400" b="1" dirty="0" smtClean="0">
                <a:latin typeface="+mn-ea"/>
              </a:rPr>
              <a:t>開設</a:t>
            </a:r>
            <a:r>
              <a:rPr lang="ja-JP" altLang="en-US" sz="2600" b="1" dirty="0" smtClean="0">
                <a:latin typeface="+mn-ea"/>
              </a:rPr>
              <a:t> </a:t>
            </a:r>
            <a:r>
              <a:rPr lang="ja-JP" altLang="en-US" sz="2100" dirty="0" smtClean="0">
                <a:latin typeface="+mn-ea"/>
              </a:rPr>
              <a:t>（定員２０名</a:t>
            </a:r>
            <a:r>
              <a:rPr lang="ja-JP" altLang="en-US" sz="2100" dirty="0">
                <a:latin typeface="+mn-ea"/>
              </a:rPr>
              <a:t>）</a:t>
            </a:r>
            <a:r>
              <a:rPr lang="ja-JP" altLang="en-US" sz="1900" b="1" u="sng" dirty="0" smtClean="0">
                <a:latin typeface="+mn-ea"/>
              </a:rPr>
              <a:t>　</a:t>
            </a:r>
            <a:endParaRPr lang="en-US" altLang="ja-JP" sz="1900" b="1" u="sng" dirty="0" smtClean="0">
              <a:latin typeface="+mn-ea"/>
            </a:endParaRPr>
          </a:p>
          <a:p>
            <a:pPr>
              <a:buNone/>
            </a:pPr>
            <a:r>
              <a:rPr lang="ja-JP" altLang="en-US" sz="2200" dirty="0" smtClean="0">
                <a:latin typeface="+mn-ea"/>
              </a:rPr>
              <a:t>                         　　</a:t>
            </a:r>
            <a:r>
              <a:rPr lang="en-US" altLang="ja-JP" sz="2200" dirty="0" smtClean="0">
                <a:latin typeface="+mn-ea"/>
              </a:rPr>
              <a:t>※</a:t>
            </a:r>
            <a:r>
              <a:rPr lang="ja-JP" altLang="en-US" sz="2200" dirty="0" smtClean="0">
                <a:solidFill>
                  <a:srgbClr val="FF0000"/>
                </a:solidFill>
                <a:latin typeface="+mn-ea"/>
              </a:rPr>
              <a:t>あく</a:t>
            </a:r>
            <a:r>
              <a:rPr lang="ja-JP" altLang="en-US" sz="2200" dirty="0" err="1">
                <a:solidFill>
                  <a:srgbClr val="FF0000"/>
                </a:solidFill>
                <a:latin typeface="+mn-ea"/>
              </a:rPr>
              <a:t>あ</a:t>
            </a:r>
            <a:r>
              <a:rPr lang="ja-JP" altLang="en-US" sz="2200" dirty="0">
                <a:latin typeface="+mn-ea"/>
              </a:rPr>
              <a:t>からの事業</a:t>
            </a:r>
            <a:r>
              <a:rPr lang="ja-JP" altLang="en-US" sz="2200" dirty="0" smtClean="0">
                <a:latin typeface="+mn-ea"/>
              </a:rPr>
              <a:t>分割</a:t>
            </a:r>
            <a:r>
              <a:rPr lang="ja-JP" altLang="en-US" sz="2800" dirty="0">
                <a:latin typeface="+mn-ea"/>
              </a:rPr>
              <a:t>　　　　　　　　　　</a:t>
            </a:r>
            <a:endParaRPr kumimoji="1" lang="en-US" altLang="ja-JP" sz="2600" b="1" u="sng" dirty="0">
              <a:latin typeface="+mn-ea"/>
            </a:endParaRPr>
          </a:p>
          <a:p>
            <a:pPr>
              <a:buNone/>
            </a:pPr>
            <a:r>
              <a:rPr kumimoji="1" lang="ja-JP" altLang="en-US" sz="2300" dirty="0" smtClean="0">
                <a:latin typeface="+mn-ea"/>
              </a:rPr>
              <a:t>・平成</a:t>
            </a:r>
            <a:r>
              <a:rPr lang="ja-JP" altLang="en-US" sz="2300" dirty="0">
                <a:latin typeface="+mn-ea"/>
              </a:rPr>
              <a:t>２７</a:t>
            </a:r>
            <a:r>
              <a:rPr kumimoji="1" lang="ja-JP" altLang="en-US" sz="2300" dirty="0" smtClean="0">
                <a:latin typeface="+mn-ea"/>
              </a:rPr>
              <a:t>年　</a:t>
            </a:r>
            <a:r>
              <a:rPr lang="ja-JP" altLang="en-US" sz="2300" dirty="0">
                <a:latin typeface="+mn-ea"/>
              </a:rPr>
              <a:t>２</a:t>
            </a:r>
            <a:r>
              <a:rPr kumimoji="1" lang="ja-JP" altLang="en-US" sz="2300" dirty="0" smtClean="0">
                <a:latin typeface="+mn-ea"/>
              </a:rPr>
              <a:t>月　　 </a:t>
            </a:r>
            <a:r>
              <a:rPr lang="ja-JP" altLang="en-US" sz="23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「</a:t>
            </a:r>
            <a:r>
              <a:rPr lang="ja-JP" altLang="en-US" sz="2300" b="1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わさび</a:t>
            </a:r>
            <a:r>
              <a:rPr lang="ja-JP" altLang="en-US" sz="2300" b="1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」</a:t>
            </a:r>
            <a:r>
              <a:rPr lang="ja-JP" altLang="en-US" sz="2300" dirty="0" smtClean="0">
                <a:latin typeface="+mn-ea"/>
              </a:rPr>
              <a:t>の定員を１６名とし、主たる事業所に変更。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kumimoji="1" lang="en-US" altLang="ja-JP" sz="2200" dirty="0">
                <a:latin typeface="+mn-ea"/>
              </a:rPr>
              <a:t> </a:t>
            </a:r>
            <a:r>
              <a:rPr kumimoji="1" lang="en-US" altLang="ja-JP" sz="2200" dirty="0" smtClean="0">
                <a:latin typeface="+mn-ea"/>
              </a:rPr>
              <a:t>                </a:t>
            </a:r>
            <a:r>
              <a:rPr lang="ja-JP" altLang="en-US" sz="2200" dirty="0" smtClean="0">
                <a:latin typeface="+mn-ea"/>
              </a:rPr>
              <a:t> </a:t>
            </a:r>
            <a:r>
              <a:rPr kumimoji="1" lang="ja-JP" altLang="en-US" sz="2200" dirty="0" smtClean="0">
                <a:latin typeface="+mn-ea"/>
              </a:rPr>
              <a:t>６月　　 </a:t>
            </a:r>
            <a:r>
              <a:rPr lang="ja-JP" altLang="en-US" sz="2400" u="sng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就労</a:t>
            </a:r>
            <a:r>
              <a:rPr lang="ja-JP" altLang="en-US" sz="2400" u="sng" dirty="0">
                <a:solidFill>
                  <a:schemeClr val="accent3">
                    <a:lumMod val="75000"/>
                  </a:schemeClr>
                </a:solidFill>
                <a:latin typeface="+mn-ea"/>
              </a:rPr>
              <a:t>継続支援Ｂ型</a:t>
            </a:r>
            <a:r>
              <a:rPr lang="ja-JP" altLang="en-US" sz="2400" u="sng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事業所</a:t>
            </a:r>
            <a:r>
              <a:rPr lang="ja-JP" altLang="en-US" sz="2600" b="1" u="sng" dirty="0" smtClean="0">
                <a:solidFill>
                  <a:schemeClr val="accent3">
                    <a:lumMod val="75000"/>
                  </a:schemeClr>
                </a:solidFill>
                <a:latin typeface="+mn-ea"/>
              </a:rPr>
              <a:t>わさび</a:t>
            </a:r>
            <a:r>
              <a:rPr lang="ja-JP" altLang="en-US" sz="2100" b="1" dirty="0" smtClean="0">
                <a:latin typeface="+mn-ea"/>
              </a:rPr>
              <a:t>指定更新 </a:t>
            </a:r>
            <a:r>
              <a:rPr lang="ja-JP" altLang="en-US" sz="1900" dirty="0" smtClean="0">
                <a:latin typeface="+mn-ea"/>
              </a:rPr>
              <a:t>（</a:t>
            </a:r>
            <a:r>
              <a:rPr lang="ja-JP" altLang="en-US" sz="1900" dirty="0">
                <a:latin typeface="+mn-ea"/>
              </a:rPr>
              <a:t>定員</a:t>
            </a:r>
            <a:r>
              <a:rPr lang="ja-JP" altLang="en-US" sz="1900" dirty="0" smtClean="0">
                <a:latin typeface="+mn-ea"/>
              </a:rPr>
              <a:t>２８名</a:t>
            </a:r>
            <a:r>
              <a:rPr lang="ja-JP" altLang="en-US" sz="1900" dirty="0">
                <a:latin typeface="+mn-ea"/>
              </a:rPr>
              <a:t>）</a:t>
            </a:r>
            <a:endParaRPr kumimoji="1" lang="ja-JP" altLang="en-US" sz="2200" dirty="0">
              <a:latin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利用者の援護市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9397"/>
              </p:ext>
            </p:extLst>
          </p:nvPr>
        </p:nvGraphicFramePr>
        <p:xfrm>
          <a:off x="395536" y="1268760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利用者の年齢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138158"/>
              </p:ext>
            </p:extLst>
          </p:nvPr>
        </p:nvGraphicFramePr>
        <p:xfrm>
          <a:off x="467544" y="134076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611560" y="602128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全体の平均年齢は、３２．３６歳。下は１８歳～上は６０代後半の３世代に跨る。</a:t>
            </a:r>
            <a:endParaRPr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lang="ja-JP" altLang="en-US" dirty="0" smtClean="0"/>
              <a:t>１０</a:t>
            </a:r>
            <a:r>
              <a:rPr kumimoji="1" lang="ja-JP" altLang="en-US" dirty="0" smtClean="0"/>
              <a:t>～</a:t>
            </a:r>
            <a:r>
              <a:rPr lang="ja-JP" altLang="en-US" dirty="0" smtClean="0"/>
              <a:t>３０</a:t>
            </a:r>
            <a:r>
              <a:rPr kumimoji="1" lang="ja-JP" altLang="en-US" dirty="0" smtClean="0"/>
              <a:t>代は知的の方が、</a:t>
            </a:r>
            <a:r>
              <a:rPr lang="ja-JP" altLang="en-US" dirty="0" smtClean="0"/>
              <a:t>４０</a:t>
            </a:r>
            <a:r>
              <a:rPr kumimoji="1" lang="ja-JP" altLang="en-US" dirty="0" smtClean="0"/>
              <a:t>代以上は中途障がいの方の占める比率が高い。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利用者の</a:t>
            </a:r>
            <a:r>
              <a:rPr lang="ja-JP" altLang="en-US" dirty="0" err="1" smtClean="0"/>
              <a:t>障がい</a:t>
            </a:r>
            <a:r>
              <a:rPr lang="ja-JP" altLang="en-US" dirty="0" smtClean="0"/>
              <a:t>種別（手帳）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2623478"/>
              </p:ext>
            </p:extLst>
          </p:nvPr>
        </p:nvGraphicFramePr>
        <p:xfrm>
          <a:off x="395536" y="1268760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75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利用前の状況</a:t>
            </a:r>
            <a:endParaRPr kumimoji="1" lang="ja-JP" altLang="en-US" dirty="0"/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934057"/>
              </p:ext>
            </p:extLst>
          </p:nvPr>
        </p:nvGraphicFramePr>
        <p:xfrm>
          <a:off x="467544" y="1340768"/>
          <a:ext cx="8229600" cy="473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57158" y="6021288"/>
            <a:ext cx="839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半年以上在宅（就労ブランク）の方、特別支援学校卒業生がそれぞれ１／３</a:t>
            </a:r>
            <a:endParaRPr lang="en-US" altLang="ja-JP" dirty="0" smtClean="0"/>
          </a:p>
          <a:p>
            <a:r>
              <a:rPr lang="en-US" altLang="ja-JP" dirty="0" smtClean="0"/>
              <a:t>※</a:t>
            </a:r>
            <a:r>
              <a:rPr lang="ja-JP" altLang="en-US" dirty="0" smtClean="0"/>
              <a:t>次いで多いのは地域の作業所・デイケアなど他の日中活動系事業所からの移動</a:t>
            </a:r>
            <a:endParaRPr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利用者の生活形態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573325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※</a:t>
            </a:r>
            <a:r>
              <a:rPr lang="ja-JP" altLang="en-US" dirty="0" smtClean="0"/>
              <a:t>単身生活・ＧＨ等入所者が３割ほど。</a:t>
            </a:r>
            <a:r>
              <a:rPr lang="ja-JP" altLang="en-US" dirty="0"/>
              <a:t>また</a:t>
            </a:r>
            <a:r>
              <a:rPr lang="ja-JP" altLang="en-US" dirty="0" smtClean="0"/>
              <a:t>、両親と共に生活している方は４割に満たず、諸機関と連携した生活面の支援に関するニーズが高いと言える。</a:t>
            </a:r>
            <a:endParaRPr lang="en-US" altLang="ja-JP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graphicFrame>
        <p:nvGraphicFramePr>
          <p:cNvPr id="8" name="コンテンツ プレースホル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949616"/>
              </p:ext>
            </p:extLst>
          </p:nvPr>
        </p:nvGraphicFramePr>
        <p:xfrm>
          <a:off x="467544" y="1484784"/>
          <a:ext cx="8229600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利用者の通所方法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579541"/>
              </p:ext>
            </p:extLst>
          </p:nvPr>
        </p:nvGraphicFramePr>
        <p:xfrm>
          <a:off x="395536" y="1268760"/>
          <a:ext cx="842493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利用者の経済基盤</a:t>
            </a:r>
            <a:endParaRPr kumimoji="1" lang="ja-JP" altLang="en-US" dirty="0"/>
          </a:p>
        </p:txBody>
      </p:sp>
      <p:graphicFrame>
        <p:nvGraphicFramePr>
          <p:cNvPr id="4" name="コンテンツ プレースホル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174569"/>
              </p:ext>
            </p:extLst>
          </p:nvPr>
        </p:nvGraphicFramePr>
        <p:xfrm>
          <a:off x="467544" y="1412776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rgbClr val="0000FF"/>
                </a:solidFill>
              </a:rPr>
              <a:t>法人概要 </a:t>
            </a:r>
            <a:r>
              <a:rPr lang="ja-JP" altLang="en-US" dirty="0" smtClean="0">
                <a:solidFill>
                  <a:srgbClr val="FF00FF"/>
                </a:solidFill>
              </a:rPr>
              <a:t>（</a:t>
            </a:r>
            <a:r>
              <a:rPr lang="en-US" altLang="ja-JP" dirty="0" smtClean="0">
                <a:solidFill>
                  <a:srgbClr val="FF00FF"/>
                </a:solidFill>
              </a:rPr>
              <a:t>20</a:t>
            </a:r>
            <a:r>
              <a:rPr lang="en-US" altLang="ja-JP" dirty="0">
                <a:solidFill>
                  <a:srgbClr val="FF00FF"/>
                </a:solidFill>
              </a:rPr>
              <a:t>16</a:t>
            </a:r>
            <a:r>
              <a:rPr lang="ja-JP" altLang="en-US" dirty="0" smtClean="0">
                <a:solidFill>
                  <a:srgbClr val="FF00FF"/>
                </a:solidFill>
              </a:rPr>
              <a:t>年</a:t>
            </a:r>
            <a:r>
              <a:rPr lang="en-US" altLang="ja-JP" dirty="0" smtClean="0">
                <a:solidFill>
                  <a:srgbClr val="FF00FF"/>
                </a:solidFill>
              </a:rPr>
              <a:t>1</a:t>
            </a:r>
            <a:r>
              <a:rPr lang="ja-JP" altLang="en-US" dirty="0" smtClean="0">
                <a:solidFill>
                  <a:srgbClr val="FF00FF"/>
                </a:solidFill>
              </a:rPr>
              <a:t>月現在）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69351" y="1268760"/>
            <a:ext cx="8136904" cy="51706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sz="2200" dirty="0" smtClean="0">
                <a:latin typeface="+mn-ea"/>
              </a:rPr>
              <a:t>【</a:t>
            </a:r>
            <a:r>
              <a:rPr lang="ja-JP" altLang="en-US" sz="2200" dirty="0" smtClean="0">
                <a:latin typeface="+mn-ea"/>
              </a:rPr>
              <a:t>設　立</a:t>
            </a:r>
            <a:r>
              <a:rPr lang="en-US" altLang="ja-JP" sz="2200" dirty="0" smtClean="0">
                <a:latin typeface="+mn-ea"/>
              </a:rPr>
              <a:t>】</a:t>
            </a:r>
            <a:r>
              <a:rPr lang="ja-JP" altLang="en-US" sz="2200" dirty="0" smtClean="0">
                <a:latin typeface="+mn-ea"/>
              </a:rPr>
              <a:t> 　  平成２０年３月２１日　登記　（３月１８日　認証）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en-US" altLang="ja-JP" sz="2200" dirty="0" smtClean="0">
                <a:latin typeface="+mn-ea"/>
              </a:rPr>
              <a:t>【</a:t>
            </a:r>
            <a:r>
              <a:rPr lang="ja-JP" altLang="en-US" sz="2200" dirty="0" smtClean="0">
                <a:latin typeface="+mn-ea"/>
              </a:rPr>
              <a:t>住　所</a:t>
            </a:r>
            <a:r>
              <a:rPr lang="en-US" altLang="ja-JP" sz="2200" dirty="0" smtClean="0">
                <a:latin typeface="+mn-ea"/>
              </a:rPr>
              <a:t>】</a:t>
            </a:r>
            <a:r>
              <a:rPr lang="ja-JP" altLang="en-US" sz="2200" dirty="0" smtClean="0">
                <a:latin typeface="+mn-ea"/>
              </a:rPr>
              <a:t> 　  船橋市 前原東３－３６－１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en-US" altLang="ja-JP" sz="2200" dirty="0" smtClean="0">
                <a:latin typeface="+mn-ea"/>
              </a:rPr>
              <a:t>【</a:t>
            </a:r>
            <a:r>
              <a:rPr lang="ja-JP" altLang="en-US" sz="2200" dirty="0" smtClean="0">
                <a:latin typeface="+mn-ea"/>
              </a:rPr>
              <a:t>理　事</a:t>
            </a:r>
            <a:r>
              <a:rPr lang="en-US" altLang="ja-JP" sz="2200" dirty="0" smtClean="0">
                <a:latin typeface="+mn-ea"/>
              </a:rPr>
              <a:t>】</a:t>
            </a:r>
            <a:r>
              <a:rPr lang="ja-JP" altLang="en-US" sz="2200" dirty="0" smtClean="0">
                <a:latin typeface="+mn-ea"/>
              </a:rPr>
              <a:t>　　 武井　剛（理事長）、　友野　剛行、　松本　一道</a:t>
            </a: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　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　　　　　　</a:t>
            </a:r>
            <a:r>
              <a:rPr lang="ja-JP" altLang="en-US" sz="2200" dirty="0">
                <a:latin typeface="+mn-ea"/>
              </a:rPr>
              <a:t> </a:t>
            </a:r>
            <a:r>
              <a:rPr lang="ja-JP" altLang="en-US" sz="2200" dirty="0" smtClean="0">
                <a:latin typeface="+mn-ea"/>
              </a:rPr>
              <a:t> 折田　由利子、　北口</a:t>
            </a: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直子、　井手上　用子</a:t>
            </a:r>
            <a:endParaRPr lang="en-US" altLang="ja-JP" sz="2200" dirty="0">
              <a:latin typeface="+mn-ea"/>
            </a:endParaRPr>
          </a:p>
          <a:p>
            <a:pPr>
              <a:buNone/>
            </a:pP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en-US" altLang="ja-JP" sz="2200" dirty="0" smtClean="0">
                <a:latin typeface="+mn-ea"/>
              </a:rPr>
              <a:t>【</a:t>
            </a:r>
            <a:r>
              <a:rPr lang="ja-JP" altLang="en-US" sz="2200" dirty="0" smtClean="0">
                <a:latin typeface="+mn-ea"/>
              </a:rPr>
              <a:t>幹　事</a:t>
            </a:r>
            <a:r>
              <a:rPr lang="en-US" altLang="ja-JP" sz="2200" dirty="0" smtClean="0">
                <a:latin typeface="+mn-ea"/>
              </a:rPr>
              <a:t>】</a:t>
            </a:r>
            <a:r>
              <a:rPr lang="ja-JP" altLang="en-US" sz="2200" dirty="0" smtClean="0">
                <a:latin typeface="+mn-ea"/>
              </a:rPr>
              <a:t>　　</a:t>
            </a:r>
            <a:r>
              <a:rPr lang="ja-JP" altLang="en-US" sz="2200" dirty="0">
                <a:latin typeface="+mn-ea"/>
              </a:rPr>
              <a:t>  </a:t>
            </a:r>
            <a:r>
              <a:rPr lang="ja-JP" altLang="en-US" sz="2200" dirty="0" smtClean="0">
                <a:latin typeface="+mn-ea"/>
              </a:rPr>
              <a:t>緒方　裕彦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en-US" altLang="ja-JP" sz="2200" dirty="0" smtClean="0">
                <a:latin typeface="+mn-ea"/>
              </a:rPr>
              <a:t>【</a:t>
            </a:r>
            <a:r>
              <a:rPr lang="ja-JP" altLang="en-US" sz="2200" dirty="0" smtClean="0">
                <a:latin typeface="+mn-ea"/>
              </a:rPr>
              <a:t>社　員</a:t>
            </a:r>
            <a:r>
              <a:rPr lang="en-US" altLang="ja-JP" sz="2200" dirty="0" smtClean="0">
                <a:latin typeface="+mn-ea"/>
              </a:rPr>
              <a:t>】</a:t>
            </a:r>
            <a:r>
              <a:rPr lang="ja-JP" altLang="en-US" sz="2200" dirty="0" smtClean="0">
                <a:latin typeface="+mn-ea"/>
              </a:rPr>
              <a:t>　　 </a:t>
            </a:r>
            <a:r>
              <a:rPr lang="ja-JP" altLang="en-US" sz="2200" dirty="0">
                <a:latin typeface="+mn-ea"/>
              </a:rPr>
              <a:t> </a:t>
            </a:r>
            <a:r>
              <a:rPr lang="ja-JP" altLang="en-US" sz="2200" dirty="0" err="1" smtClean="0">
                <a:latin typeface="+mn-ea"/>
              </a:rPr>
              <a:t>ぐらす</a:t>
            </a:r>
            <a:r>
              <a:rPr lang="ja-JP" altLang="en-US" sz="2200" dirty="0" smtClean="0">
                <a:latin typeface="+mn-ea"/>
              </a:rPr>
              <a:t>グループ親の会　役員の皆さま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en-US" altLang="ja-JP" sz="2200" dirty="0" smtClean="0">
                <a:latin typeface="+mn-ea"/>
              </a:rPr>
              <a:t>【</a:t>
            </a:r>
            <a:r>
              <a:rPr lang="ja-JP" altLang="en-US" sz="2200" dirty="0" smtClean="0">
                <a:latin typeface="+mn-ea"/>
              </a:rPr>
              <a:t>実施事業</a:t>
            </a:r>
            <a:r>
              <a:rPr lang="en-US" altLang="ja-JP" sz="2200" dirty="0" smtClean="0">
                <a:latin typeface="+mn-ea"/>
              </a:rPr>
              <a:t>】</a:t>
            </a:r>
            <a:r>
              <a:rPr lang="ja-JP" altLang="en-US" sz="2200" dirty="0">
                <a:latin typeface="+mn-ea"/>
              </a:rPr>
              <a:t>　</a:t>
            </a:r>
            <a:r>
              <a:rPr lang="ja-JP" altLang="en-US" sz="2200" dirty="0" smtClean="0">
                <a:latin typeface="+mn-ea"/>
              </a:rPr>
              <a:t> 障害者の日常生活を総合的に支援するための法律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en-US" altLang="ja-JP" sz="2200" dirty="0">
                <a:latin typeface="+mn-ea"/>
              </a:rPr>
              <a:t> </a:t>
            </a:r>
            <a:r>
              <a:rPr lang="en-US" altLang="ja-JP" sz="2200" dirty="0" smtClean="0">
                <a:latin typeface="+mn-ea"/>
              </a:rPr>
              <a:t>                 </a:t>
            </a:r>
            <a:r>
              <a:rPr lang="ja-JP" altLang="en-US" sz="2200" dirty="0" smtClean="0">
                <a:latin typeface="+mn-ea"/>
              </a:rPr>
              <a:t>に基づく障害福祉サービス事業 </a:t>
            </a:r>
            <a:endParaRPr lang="en-US" altLang="ja-JP" sz="2200" dirty="0" smtClean="0">
              <a:latin typeface="+mn-ea"/>
            </a:endParaRPr>
          </a:p>
          <a:p>
            <a:pPr>
              <a:buNone/>
            </a:pPr>
            <a:endParaRPr lang="en-US" altLang="ja-JP" sz="2200" dirty="0" smtClean="0">
              <a:latin typeface="+mn-ea"/>
            </a:endParaRPr>
          </a:p>
          <a:p>
            <a:pPr>
              <a:buNone/>
            </a:pPr>
            <a:r>
              <a:rPr lang="en-US" altLang="ja-JP" sz="2200" dirty="0" smtClean="0">
                <a:latin typeface="+mn-ea"/>
              </a:rPr>
              <a:t>【</a:t>
            </a:r>
            <a:r>
              <a:rPr lang="ja-JP" altLang="en-US" sz="2200" dirty="0" smtClean="0">
                <a:latin typeface="+mn-ea"/>
              </a:rPr>
              <a:t>職員数</a:t>
            </a:r>
            <a:r>
              <a:rPr lang="en-US" altLang="ja-JP" sz="2200" dirty="0" smtClean="0">
                <a:latin typeface="+mn-ea"/>
              </a:rPr>
              <a:t>】</a:t>
            </a:r>
            <a:r>
              <a:rPr lang="ja-JP" altLang="en-US" sz="2200" dirty="0" smtClean="0">
                <a:latin typeface="+mn-ea"/>
              </a:rPr>
              <a:t>　   </a:t>
            </a:r>
            <a:r>
              <a:rPr lang="ja-JP" altLang="en-US" sz="2200" dirty="0">
                <a:latin typeface="+mn-ea"/>
              </a:rPr>
              <a:t>１６</a:t>
            </a:r>
            <a:r>
              <a:rPr lang="ja-JP" altLang="en-US" sz="2200" dirty="0" smtClean="0">
                <a:latin typeface="+mn-ea"/>
              </a:rPr>
              <a:t>名 （常勤</a:t>
            </a:r>
            <a:r>
              <a:rPr lang="ja-JP" altLang="en-US" sz="2200" dirty="0">
                <a:latin typeface="+mn-ea"/>
              </a:rPr>
              <a:t>１２</a:t>
            </a:r>
            <a:r>
              <a:rPr lang="ja-JP" altLang="en-US" sz="2200" dirty="0" smtClean="0">
                <a:latin typeface="+mn-ea"/>
              </a:rPr>
              <a:t>名、パート４名）　</a:t>
            </a:r>
            <a:r>
              <a:rPr lang="en-US" altLang="ja-JP" sz="2200" dirty="0" smtClean="0">
                <a:latin typeface="+mn-ea"/>
              </a:rPr>
              <a:t>※</a:t>
            </a:r>
            <a:r>
              <a:rPr lang="ja-JP" altLang="en-US" sz="2200" dirty="0" smtClean="0">
                <a:solidFill>
                  <a:srgbClr val="FF00FF"/>
                </a:solidFill>
                <a:latin typeface="+mn-ea"/>
              </a:rPr>
              <a:t>船橋１０</a:t>
            </a:r>
            <a:r>
              <a:rPr lang="ja-JP" altLang="en-US" sz="2200" dirty="0" smtClean="0">
                <a:latin typeface="+mn-ea"/>
              </a:rPr>
              <a:t>、</a:t>
            </a:r>
            <a:r>
              <a:rPr lang="ja-JP" altLang="en-US" sz="2200" dirty="0" smtClean="0">
                <a:solidFill>
                  <a:srgbClr val="0000FF"/>
                </a:solidFill>
                <a:latin typeface="+mn-ea"/>
              </a:rPr>
              <a:t>習志野６</a:t>
            </a:r>
            <a:endParaRPr lang="en-US" altLang="ja-JP" sz="2200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1196" y="548680"/>
            <a:ext cx="8229600" cy="1143000"/>
          </a:xfrm>
        </p:spPr>
        <p:txBody>
          <a:bodyPr>
            <a:noAutofit/>
          </a:bodyPr>
          <a:lstStyle/>
          <a:p>
            <a:r>
              <a:rPr lang="ja-JP" altLang="en-US" sz="7200" dirty="0" smtClean="0">
                <a:solidFill>
                  <a:srgbClr val="FF00FF"/>
                </a:solidFill>
                <a:latin typeface="+mj-ea"/>
              </a:rPr>
              <a:t>経営理念</a:t>
            </a:r>
            <a:endParaRPr kumimoji="1" lang="ja-JP" altLang="en-US" sz="7200" dirty="0">
              <a:solidFill>
                <a:srgbClr val="FF00FF"/>
              </a:solidFill>
              <a:latin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5536" y="2348880"/>
            <a:ext cx="8424936" cy="2708434"/>
          </a:xfrm>
          <a:prstGeom prst="rect">
            <a:avLst/>
          </a:prstGeom>
          <a:ln w="127000" cmpd="thinThick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は、常に</a:t>
            </a:r>
            <a:r>
              <a:rPr lang="en-US" altLang="ja-JP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個</a:t>
            </a:r>
            <a:r>
              <a:rPr lang="en-US" altLang="ja-JP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の想いに寄り添い</a:t>
            </a:r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、人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と人との≪１</a:t>
            </a:r>
            <a:r>
              <a:rPr lang="en-US" altLang="ja-JP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to</a:t>
            </a:r>
            <a:r>
              <a:rPr lang="ja-JP" altLang="en-US" sz="3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１≫のかかわりを大切に育みます</a:t>
            </a:r>
            <a:r>
              <a:rPr lang="ja-JP" altLang="en-US" sz="3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3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36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8864" y="476672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dirty="0" smtClean="0">
                <a:solidFill>
                  <a:srgbClr val="FF00FF"/>
                </a:solidFill>
              </a:rPr>
              <a:t>行動指針</a:t>
            </a:r>
            <a:endParaRPr kumimoji="1" lang="ja-JP" altLang="en-US" sz="7200" dirty="0">
              <a:solidFill>
                <a:srgbClr val="FF00FF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5536" y="1846334"/>
            <a:ext cx="8424936" cy="4154984"/>
          </a:xfrm>
          <a:prstGeom prst="rect">
            <a:avLst/>
          </a:prstGeom>
          <a:ln w="127000" cmpd="thinThick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endParaRPr lang="en-US" altLang="ja-JP" sz="2400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</a:t>
            </a:r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．目の前にいる一人一人と向き合い、その人に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しかない</a:t>
            </a:r>
            <a:endParaRPr lang="en-US" altLang="ja-JP" sz="2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</a:t>
            </a:r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価値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」や「</a:t>
            </a:r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役割」を見つけ、かたちにします。</a:t>
            </a:r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一．私たち一人一人が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、「いきる</a:t>
            </a:r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こと」「はたらく」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</a:t>
            </a:r>
            <a:endParaRPr lang="en-US" altLang="ja-JP" sz="2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の</a:t>
            </a:r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持つ純粋な喜びを追求し、「いま・ここ」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を笑顔に</a:t>
            </a:r>
            <a:endParaRPr lang="en-US" altLang="ja-JP" sz="2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満ちた</a:t>
            </a:r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快適な環境に変えてゆきます。</a:t>
            </a:r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一．人と地域とを繋ぎ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、≪多様性≫と≪生命力≫、そして</a:t>
            </a:r>
            <a:endParaRPr lang="en-US" altLang="ja-JP" sz="2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やさしさ</a:t>
            </a:r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に満ちた「共生社会」の創造に寄与します</a:t>
            </a:r>
            <a:r>
              <a:rPr lang="ja-JP" altLang="en-US" sz="2400" b="1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400" b="1" dirty="0" smtClean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8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00811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FF00FF"/>
                </a:solidFill>
              </a:rPr>
              <a:t/>
            </a:r>
            <a:br>
              <a:rPr lang="en-US" altLang="ja-JP" dirty="0" smtClean="0">
                <a:solidFill>
                  <a:srgbClr val="FF00FF"/>
                </a:solidFill>
              </a:rPr>
            </a:br>
            <a:r>
              <a:rPr lang="ja-JP" altLang="en-US" dirty="0" smtClean="0">
                <a:solidFill>
                  <a:srgbClr val="FF00FF"/>
                </a:solidFill>
              </a:rPr>
              <a:t>私たちの考える</a:t>
            </a:r>
            <a:r>
              <a:rPr lang="en-US" altLang="ja-JP" dirty="0" smtClean="0">
                <a:solidFill>
                  <a:srgbClr val="FF00FF"/>
                </a:solidFill>
              </a:rPr>
              <a:t/>
            </a:r>
            <a:br>
              <a:rPr lang="en-US" altLang="ja-JP" dirty="0" smtClean="0">
                <a:solidFill>
                  <a:srgbClr val="FF00FF"/>
                </a:solidFill>
              </a:rPr>
            </a:br>
            <a:r>
              <a:rPr lang="ja-JP" altLang="en-US" dirty="0" smtClean="0">
                <a:solidFill>
                  <a:srgbClr val="FF00FF"/>
                </a:solidFill>
              </a:rPr>
              <a:t>「人間」が「</a:t>
            </a:r>
            <a:r>
              <a:rPr lang="ja-JP" altLang="en-US" dirty="0" smtClean="0">
                <a:solidFill>
                  <a:srgbClr val="FF00FF"/>
                </a:solidFill>
              </a:rPr>
              <a:t>はたらく</a:t>
            </a:r>
            <a:r>
              <a:rPr lang="ja-JP" altLang="en-US" dirty="0" smtClean="0">
                <a:solidFill>
                  <a:srgbClr val="FF00FF"/>
                </a:solidFill>
              </a:rPr>
              <a:t>」ということ</a:t>
            </a:r>
            <a:r>
              <a:rPr lang="en-US" altLang="ja-JP" dirty="0" smtClean="0">
                <a:solidFill>
                  <a:srgbClr val="FF00FF"/>
                </a:solidFill>
              </a:rPr>
              <a:t/>
            </a:r>
            <a:br>
              <a:rPr lang="en-US" altLang="ja-JP" dirty="0" smtClean="0">
                <a:solidFill>
                  <a:srgbClr val="FF00FF"/>
                </a:solidFill>
              </a:rPr>
            </a:b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79512" y="2456795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 smtClean="0"/>
          </a:p>
          <a:p>
            <a:endParaRPr lang="en-US" altLang="ja-JP" sz="2000" dirty="0" smtClean="0"/>
          </a:p>
          <a:p>
            <a:pPr>
              <a:buFont typeface="Arial" pitchFamily="34" charset="0"/>
              <a:buChar char="•"/>
            </a:pPr>
            <a:endParaRPr lang="en-US" altLang="ja-JP" dirty="0" smtClean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1772816"/>
            <a:ext cx="8064896" cy="47089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altLang="ja-JP" sz="2400" dirty="0" smtClean="0">
              <a:solidFill>
                <a:srgbClr val="FF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ja-JP" altLang="en-US" sz="3600" dirty="0">
                <a:solidFill>
                  <a:srgbClr val="FF00FF"/>
                </a:solidFill>
              </a:rPr>
              <a:t> </a:t>
            </a:r>
            <a:r>
              <a:rPr lang="ja-JP" altLang="en-US" sz="3600" dirty="0" smtClean="0">
                <a:solidFill>
                  <a:srgbClr val="FF00FF"/>
                </a:solidFill>
              </a:rPr>
              <a:t>傍</a:t>
            </a:r>
            <a:r>
              <a:rPr lang="ja-JP" altLang="en-US" sz="3600" dirty="0">
                <a:solidFill>
                  <a:srgbClr val="FF00FF"/>
                </a:solidFill>
              </a:rPr>
              <a:t>（はた</a:t>
            </a:r>
            <a:r>
              <a:rPr lang="ja-JP" altLang="en-US" sz="3600" dirty="0" smtClean="0">
                <a:solidFill>
                  <a:srgbClr val="FF00FF"/>
                </a:solidFill>
              </a:rPr>
              <a:t>）</a:t>
            </a:r>
            <a:r>
              <a:rPr lang="ja-JP" altLang="en-US" sz="3600" dirty="0" smtClean="0"/>
              <a:t>を</a:t>
            </a:r>
            <a:r>
              <a:rPr lang="ja-JP" altLang="en-US" sz="3600" dirty="0" smtClean="0">
                <a:solidFill>
                  <a:srgbClr val="FF00FF"/>
                </a:solidFill>
              </a:rPr>
              <a:t>楽</a:t>
            </a:r>
            <a:r>
              <a:rPr lang="ja-JP" altLang="en-US" sz="3600" dirty="0">
                <a:solidFill>
                  <a:srgbClr val="FF00FF"/>
                </a:solidFill>
              </a:rPr>
              <a:t>（らく</a:t>
            </a:r>
            <a:r>
              <a:rPr lang="ja-JP" altLang="en-US" sz="3600" dirty="0" smtClean="0">
                <a:solidFill>
                  <a:srgbClr val="FF00FF"/>
                </a:solidFill>
              </a:rPr>
              <a:t>）</a:t>
            </a:r>
            <a:r>
              <a:rPr lang="ja-JP" altLang="en-US" sz="3600" dirty="0" smtClean="0"/>
              <a:t>にすること。</a:t>
            </a:r>
            <a:endParaRPr lang="en-US" altLang="ja-JP" sz="3600" dirty="0" smtClean="0"/>
          </a:p>
          <a:p>
            <a:pPr>
              <a:buFont typeface="Arial" pitchFamily="34" charset="0"/>
              <a:buChar char="•"/>
            </a:pPr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3600" dirty="0" smtClean="0"/>
              <a:t> </a:t>
            </a:r>
            <a:r>
              <a:rPr lang="ja-JP" altLang="en-US" sz="3600" dirty="0" smtClean="0">
                <a:solidFill>
                  <a:srgbClr val="FF00FF"/>
                </a:solidFill>
              </a:rPr>
              <a:t>環境（自然・社会等）や</a:t>
            </a:r>
            <a:r>
              <a:rPr lang="ja-JP" altLang="en-US" sz="3600" dirty="0">
                <a:solidFill>
                  <a:srgbClr val="FF00FF"/>
                </a:solidFill>
              </a:rPr>
              <a:t>他者に</a:t>
            </a:r>
            <a:r>
              <a:rPr lang="ja-JP" altLang="en-US" sz="3600" dirty="0" smtClean="0">
                <a:solidFill>
                  <a:srgbClr val="FF00FF"/>
                </a:solidFill>
              </a:rPr>
              <a:t>対して　　</a:t>
            </a:r>
            <a:endParaRPr lang="en-US" altLang="ja-JP" sz="3600" dirty="0" smtClean="0">
              <a:solidFill>
                <a:srgbClr val="FF00FF"/>
              </a:solidFill>
            </a:endParaRPr>
          </a:p>
          <a:p>
            <a:r>
              <a:rPr lang="ja-JP" altLang="en-US" sz="3600" dirty="0" smtClean="0">
                <a:solidFill>
                  <a:srgbClr val="FF00FF"/>
                </a:solidFill>
              </a:rPr>
              <a:t>　はたらきかけ</a:t>
            </a:r>
            <a:r>
              <a:rPr lang="ja-JP" altLang="en-US" sz="3600" dirty="0" smtClean="0"/>
              <a:t>、</a:t>
            </a:r>
            <a:endParaRPr lang="en-US" altLang="ja-JP" sz="3600" dirty="0"/>
          </a:p>
          <a:p>
            <a:r>
              <a:rPr lang="ja-JP" altLang="en-US" sz="3600" dirty="0" smtClean="0"/>
              <a:t>　</a:t>
            </a:r>
            <a:r>
              <a:rPr lang="ja-JP" altLang="en-US" sz="3600" dirty="0" smtClean="0"/>
              <a:t>好ましい</a:t>
            </a:r>
            <a:r>
              <a:rPr lang="ja-JP" altLang="en-US" sz="3600" dirty="0" smtClean="0"/>
              <a:t>変化をもたらすこと。</a:t>
            </a:r>
            <a:endParaRPr lang="en-US" altLang="ja-JP" sz="3600" dirty="0" smtClean="0"/>
          </a:p>
          <a:p>
            <a:r>
              <a:rPr lang="ja-JP" altLang="en-US" sz="3600" dirty="0"/>
              <a:t>　</a:t>
            </a:r>
            <a:r>
              <a:rPr lang="ja-JP" altLang="en-US" sz="3600" dirty="0" smtClean="0"/>
              <a:t>　</a:t>
            </a:r>
            <a:endParaRPr lang="en-US" altLang="ja-JP" sz="3600" dirty="0" smtClean="0"/>
          </a:p>
          <a:p>
            <a:pPr>
              <a:buFont typeface="Arial" pitchFamily="34" charset="0"/>
              <a:buChar char="•"/>
            </a:pPr>
            <a:r>
              <a:rPr lang="ja-JP" altLang="en-US" sz="3600" dirty="0" smtClean="0"/>
              <a:t> 共同体を支える一員として、</a:t>
            </a:r>
            <a:r>
              <a:rPr lang="ja-JP" altLang="en-US" sz="3600" dirty="0" smtClean="0">
                <a:solidFill>
                  <a:srgbClr val="FF00FF"/>
                </a:solidFill>
              </a:rPr>
              <a:t>他者との  </a:t>
            </a:r>
            <a:endParaRPr lang="en-US" altLang="ja-JP" sz="3600" dirty="0" smtClean="0">
              <a:solidFill>
                <a:srgbClr val="FF00FF"/>
              </a:solidFill>
            </a:endParaRPr>
          </a:p>
          <a:p>
            <a:r>
              <a:rPr lang="en-US" altLang="ja-JP" sz="3600" dirty="0" smtClean="0">
                <a:solidFill>
                  <a:srgbClr val="FF00FF"/>
                </a:solidFill>
              </a:rPr>
              <a:t>  </a:t>
            </a:r>
            <a:r>
              <a:rPr lang="ja-JP" altLang="en-US" sz="3600" dirty="0" smtClean="0">
                <a:solidFill>
                  <a:srgbClr val="FF00FF"/>
                </a:solidFill>
              </a:rPr>
              <a:t>豊か</a:t>
            </a:r>
            <a:r>
              <a:rPr lang="ja-JP" altLang="en-US" sz="3600" dirty="0" smtClean="0">
                <a:solidFill>
                  <a:srgbClr val="FF00FF"/>
                </a:solidFill>
              </a:rPr>
              <a:t>な＜関係性＞の</a:t>
            </a:r>
            <a:r>
              <a:rPr lang="ja-JP" altLang="en-US" sz="3600" dirty="0" smtClean="0">
                <a:solidFill>
                  <a:srgbClr val="FF00FF"/>
                </a:solidFill>
              </a:rPr>
              <a:t>中で生きる</a:t>
            </a:r>
            <a:r>
              <a:rPr lang="ja-JP" altLang="en-US" sz="3600" dirty="0" smtClean="0"/>
              <a:t>こと。</a:t>
            </a:r>
            <a:endParaRPr kumimoji="1" lang="ja-JP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>
                <a:solidFill>
                  <a:srgbClr val="FF00FF"/>
                </a:solidFill>
              </a:rPr>
              <a:t>私たちの目指す関係性の在り方</a:t>
            </a:r>
            <a:r>
              <a:rPr kumimoji="1" lang="en-US" altLang="ja-JP" dirty="0" smtClean="0">
                <a:solidFill>
                  <a:srgbClr val="FF00FF"/>
                </a:solidFill>
              </a:rPr>
              <a:t/>
            </a:r>
            <a:br>
              <a:rPr kumimoji="1" lang="en-US" altLang="ja-JP" dirty="0" smtClean="0">
                <a:solidFill>
                  <a:srgbClr val="FF00FF"/>
                </a:solidFill>
              </a:rPr>
            </a:br>
            <a:r>
              <a:rPr kumimoji="1" lang="ja-JP" altLang="en-US" dirty="0" smtClean="0">
                <a:solidFill>
                  <a:srgbClr val="FF00FF"/>
                </a:solidFill>
              </a:rPr>
              <a:t>～＜</a:t>
            </a:r>
            <a:r>
              <a:rPr kumimoji="1" lang="ja-JP" altLang="en-US" dirty="0" smtClean="0">
                <a:solidFill>
                  <a:srgbClr val="FF00FF"/>
                </a:solidFill>
              </a:rPr>
              <a:t>多様性＞</a:t>
            </a:r>
            <a:r>
              <a:rPr lang="ja-JP" altLang="en-US" dirty="0" smtClean="0">
                <a:solidFill>
                  <a:srgbClr val="FF00FF"/>
                </a:solidFill>
              </a:rPr>
              <a:t>こそ</a:t>
            </a:r>
            <a:r>
              <a:rPr lang="ja-JP" altLang="en-US" dirty="0">
                <a:solidFill>
                  <a:srgbClr val="FF00FF"/>
                </a:solidFill>
              </a:rPr>
              <a:t>、</a:t>
            </a:r>
            <a:r>
              <a:rPr lang="ja-JP" altLang="en-US" dirty="0" smtClean="0">
                <a:solidFill>
                  <a:srgbClr val="FF00FF"/>
                </a:solidFill>
              </a:rPr>
              <a:t>ゆたかさ。可能性。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graphicFrame>
        <p:nvGraphicFramePr>
          <p:cNvPr id="5" name="コンテンツ プレースホル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9765893"/>
              </p:ext>
            </p:extLst>
          </p:nvPr>
        </p:nvGraphicFramePr>
        <p:xfrm>
          <a:off x="827584" y="2132856"/>
          <a:ext cx="7632848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4"/>
                <a:gridCol w="3816424"/>
              </a:tblGrid>
              <a:tr h="2052228">
                <a:tc>
                  <a:txBody>
                    <a:bodyPr/>
                    <a:lstStyle/>
                    <a:p>
                      <a:endParaRPr kumimoji="1" lang="en-US" altLang="ja-JP" sz="3200" dirty="0" smtClean="0"/>
                    </a:p>
                    <a:p>
                      <a:r>
                        <a:rPr kumimoji="1" lang="ja-JP" altLang="en-US" sz="3200" dirty="0" smtClean="0"/>
                        <a:t>　同化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3200" dirty="0" smtClean="0"/>
                    </a:p>
                    <a:p>
                      <a:r>
                        <a:rPr kumimoji="1" lang="ja-JP" altLang="en-US" sz="3200" dirty="0" smtClean="0">
                          <a:solidFill>
                            <a:srgbClr val="FF00FF"/>
                          </a:solidFill>
                        </a:rPr>
                        <a:t>　共生</a:t>
                      </a:r>
                      <a:endParaRPr kumimoji="1" lang="ja-JP" altLang="en-US" sz="32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2052228">
                <a:tc>
                  <a:txBody>
                    <a:bodyPr/>
                    <a:lstStyle/>
                    <a:p>
                      <a:endParaRPr kumimoji="1" lang="en-US" altLang="ja-JP" sz="3200" dirty="0" smtClean="0"/>
                    </a:p>
                    <a:p>
                      <a:r>
                        <a:rPr kumimoji="1" lang="ja-JP" altLang="en-US" sz="3200" dirty="0" smtClean="0"/>
                        <a:t>　排斥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en-US" altLang="ja-JP" sz="3200" dirty="0" smtClean="0"/>
                    </a:p>
                    <a:p>
                      <a:r>
                        <a:rPr kumimoji="1" lang="ja-JP" altLang="en-US" sz="3200" dirty="0" smtClean="0">
                          <a:solidFill>
                            <a:srgbClr val="0000FF"/>
                          </a:solidFill>
                        </a:rPr>
                        <a:t>　棲み分け</a:t>
                      </a:r>
                      <a:endParaRPr kumimoji="1" lang="ja-JP" altLang="en-US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cxnSp>
        <p:nvCxnSpPr>
          <p:cNvPr id="9" name="直線矢印コネクタ 8"/>
          <p:cNvCxnSpPr>
            <a:stCxn id="5" idx="0"/>
          </p:cNvCxnSpPr>
          <p:nvPr/>
        </p:nvCxnSpPr>
        <p:spPr>
          <a:xfrm>
            <a:off x="4644008" y="2132856"/>
            <a:ext cx="0" cy="4176464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827584" y="4077072"/>
            <a:ext cx="7597352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411760" y="1609321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関係性、コミュニケーションが相互的、変化する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11760" y="6309320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関係性、コミュニケーションが一方的、変化しない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2780928"/>
            <a:ext cx="467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相手を受け入れない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60432" y="2852936"/>
            <a:ext cx="467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相手を受け</a:t>
            </a:r>
            <a:r>
              <a:rPr lang="ja-JP" altLang="en-US" dirty="0" smtClean="0"/>
              <a:t>入れる</a:t>
            </a:r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4824028" y="2132856"/>
            <a:ext cx="3492388" cy="187424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各事業所に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ついて</a:t>
            </a:r>
            <a: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  <a:t/>
            </a:r>
            <a:b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</a:br>
            <a:r>
              <a:rPr kumimoji="1" lang="ja-JP" altLang="en-US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（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H28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年</a:t>
            </a:r>
            <a:r>
              <a:rPr lang="ja-JP" altLang="en-US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１月現在の状況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）</a:t>
            </a:r>
            <a:endParaRPr kumimoji="1" lang="ja-JP" altLang="en-US" sz="2400" dirty="0">
              <a:solidFill>
                <a:srgbClr val="00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4499992" y="2348880"/>
            <a:ext cx="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82681"/>
              </p:ext>
            </p:extLst>
          </p:nvPr>
        </p:nvGraphicFramePr>
        <p:xfrm>
          <a:off x="435478" y="1772816"/>
          <a:ext cx="8457002" cy="424940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76163"/>
                <a:gridCol w="2039834"/>
                <a:gridCol w="1769627"/>
                <a:gridCol w="1006510"/>
                <a:gridCol w="780674"/>
                <a:gridCol w="118419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指定事業名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事業所名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所在地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事業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定員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職員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638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わさび</a:t>
                      </a:r>
                      <a:endParaRPr kumimoji="1" lang="en-US" altLang="ja-JP" sz="2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2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指定者：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船橋市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わさび</a:t>
                      </a:r>
                      <a:endParaRPr lang="en-US" altLang="ja-JP" sz="20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船橋市</a:t>
                      </a:r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前原東３丁目</a:t>
                      </a:r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就労継続支援Ｂ型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１６名</a:t>
                      </a:r>
                      <a:endParaRPr kumimoji="1" lang="ja-JP" altLang="en-US" sz="1800" b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常勤５名</a:t>
                      </a:r>
                      <a:endParaRPr kumimoji="1" lang="en-US" altLang="ja-JP" sz="1800" b="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パート１名</a:t>
                      </a:r>
                      <a:endParaRPr kumimoji="1" lang="ja-JP" altLang="en-US" sz="1800" b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784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800" b="1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リサイクルショップ</a:t>
                      </a:r>
                      <a:endParaRPr lang="en-US" altLang="ja-JP" sz="1800" b="1" dirty="0" smtClean="0">
                        <a:solidFill>
                          <a:schemeClr val="tx1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000" b="1" dirty="0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あくあ</a:t>
                      </a:r>
                      <a:endParaRPr kumimoji="1" lang="ja-JP" altLang="en-US" sz="20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kumimoji="1" lang="en-US" altLang="ja-JP" sz="2000" b="0" dirty="0" smtClean="0"/>
                        <a:t>※</a:t>
                      </a:r>
                      <a:r>
                        <a:rPr kumimoji="1" lang="ja-JP" altLang="en-US" sz="2000" b="0" dirty="0" smtClean="0"/>
                        <a:t>法人運営の店</a:t>
                      </a:r>
                      <a:endParaRPr kumimoji="1" lang="ja-JP" alt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船橋市</a:t>
                      </a:r>
                      <a:endParaRPr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前原西５丁目</a:t>
                      </a:r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就労継続支援Ｂ型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800" b="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－</a:t>
                      </a:r>
                      <a:endParaRPr kumimoji="1" lang="ja-JP" altLang="en-US" sz="1800" b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800" b="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－</a:t>
                      </a:r>
                      <a:endParaRPr kumimoji="1" lang="ja-JP" altLang="en-US" sz="1800" b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33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b="1" dirty="0" smtClean="0">
                        <a:solidFill>
                          <a:srgbClr val="92D05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あく</a:t>
                      </a:r>
                      <a:r>
                        <a:rPr kumimoji="1" lang="ja-JP" altLang="en-US" sz="2000" b="1" dirty="0" err="1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</a:t>
                      </a:r>
                      <a:endParaRPr kumimoji="1" lang="en-US" altLang="ja-JP" sz="20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船橋市</a:t>
                      </a:r>
                      <a:endParaRPr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飯山満町２丁目</a:t>
                      </a:r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就労継続支援Ｂ型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１２名</a:t>
                      </a:r>
                      <a:endParaRPr kumimoji="1" lang="en-US" altLang="ja-JP" sz="1800" b="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en-US" altLang="ja-JP" sz="1800" b="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endParaRPr kumimoji="1" lang="ja-JP" altLang="en-US" sz="1800" b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常勤４名</a:t>
                      </a:r>
                      <a:endParaRPr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9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err="1" smtClean="0">
                          <a:solidFill>
                            <a:srgbClr val="00B0F0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ぶろっさむ</a:t>
                      </a:r>
                      <a:endParaRPr kumimoji="1" lang="en-US" altLang="ja-JP" sz="2400" b="1" dirty="0" smtClean="0">
                        <a:solidFill>
                          <a:srgbClr val="00B0F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指定者：</a:t>
                      </a:r>
                      <a:endParaRPr kumimoji="1" lang="en-US" altLang="ja-JP" sz="2000" b="0" dirty="0" smtClean="0">
                        <a:solidFill>
                          <a:schemeClr val="tx1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千葉県</a:t>
                      </a:r>
                      <a:endParaRPr kumimoji="1" lang="en-US" altLang="ja-JP" sz="2000" b="1" dirty="0" smtClean="0">
                        <a:solidFill>
                          <a:srgbClr val="00B0F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 err="1" smtClean="0">
                          <a:solidFill>
                            <a:srgbClr val="00B0F0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ぶろっさむ</a:t>
                      </a:r>
                      <a:endParaRPr kumimoji="1" lang="en-US" altLang="ja-JP" sz="2000" b="1" dirty="0" smtClean="0">
                        <a:solidFill>
                          <a:srgbClr val="00B0F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endParaRPr kumimoji="1" lang="ja-JP" alt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習志野市</a:t>
                      </a:r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実籾</a:t>
                      </a:r>
                      <a:r>
                        <a:rPr kumimoji="1" lang="en-US" altLang="ja-JP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1</a:t>
                      </a:r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丁目</a:t>
                      </a:r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endParaRPr kumimoji="1" lang="ja-JP" alt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600" b="1" dirty="0" smtClean="0"/>
                    </a:p>
                    <a:p>
                      <a:pPr algn="ctr"/>
                      <a:r>
                        <a:rPr kumimoji="1" lang="ja-JP" altLang="en-US" sz="1600" b="1" dirty="0" smtClean="0"/>
                        <a:t>就労継続支援Ｂ型</a:t>
                      </a:r>
                      <a:endParaRPr kumimoji="1" lang="ja-JP" alt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800" b="0" dirty="0" smtClean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0" dirty="0" smtClean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２０名</a:t>
                      </a:r>
                      <a:endParaRPr kumimoji="1" lang="ja-JP" altLang="en-US" sz="1800" b="0" dirty="0"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常勤４名</a:t>
                      </a:r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b="0" dirty="0" smtClean="0">
                          <a:latin typeface="HGPｺﾞｼｯｸE" pitchFamily="50" charset="-128"/>
                          <a:ea typeface="HGPｺﾞｼｯｸE" pitchFamily="50" charset="-128"/>
                        </a:rPr>
                        <a:t>パート３名</a:t>
                      </a:r>
                      <a:endParaRPr kumimoji="1" lang="en-US" altLang="ja-JP" sz="1800" b="0" dirty="0" smtClean="0"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各事業所・店舗の</a:t>
            </a:r>
            <a:r>
              <a:rPr lang="ja-JP" altLang="en-US" dirty="0" smtClean="0">
                <a:solidFill>
                  <a:srgbClr val="FF00FF"/>
                </a:solidFill>
                <a:latin typeface="HGPｺﾞｼｯｸE" pitchFamily="50" charset="-128"/>
                <a:ea typeface="HGPｺﾞｼｯｸE" pitchFamily="50" charset="-128"/>
              </a:rPr>
              <a:t>特徴</a:t>
            </a:r>
            <a:endParaRPr kumimoji="1" lang="ja-JP" altLang="en-US" sz="2400" dirty="0">
              <a:solidFill>
                <a:srgbClr val="FF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cxnSp>
        <p:nvCxnSpPr>
          <p:cNvPr id="27" name="直線コネクタ 26"/>
          <p:cNvCxnSpPr/>
          <p:nvPr/>
        </p:nvCxnSpPr>
        <p:spPr>
          <a:xfrm>
            <a:off x="4499992" y="2348880"/>
            <a:ext cx="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703173"/>
              </p:ext>
            </p:extLst>
          </p:nvPr>
        </p:nvGraphicFramePr>
        <p:xfrm>
          <a:off x="467544" y="1268760"/>
          <a:ext cx="8280920" cy="5011743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656184"/>
                <a:gridCol w="3888432"/>
                <a:gridCol w="1008112"/>
                <a:gridCol w="1728192"/>
              </a:tblGrid>
              <a:tr h="6368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名</a:t>
                      </a:r>
                      <a:r>
                        <a:rPr kumimoji="1" lang="ja-JP" altLang="en-US" b="1" baseline="0" dirty="0" smtClean="0"/>
                        <a:t> </a:t>
                      </a:r>
                      <a:r>
                        <a:rPr kumimoji="1" lang="ja-JP" altLang="en-US" b="1" dirty="0" smtClean="0"/>
                        <a:t>称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 smtClean="0"/>
                        <a:t>事業所の特徴</a:t>
                      </a:r>
                      <a:endParaRPr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平均</a:t>
                      </a:r>
                      <a:endParaRPr kumimoji="1" lang="en-US" altLang="ja-JP" b="1" dirty="0" smtClean="0"/>
                    </a:p>
                    <a:p>
                      <a:pPr algn="ctr"/>
                      <a:r>
                        <a:rPr kumimoji="1" lang="ja-JP" altLang="en-US" b="1" dirty="0" smtClean="0"/>
                        <a:t>年齢</a:t>
                      </a:r>
                      <a:endParaRPr kumimoji="1" lang="ja-JP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/>
                        <a:t>主な活動</a:t>
                      </a:r>
                      <a:endParaRPr kumimoji="1" lang="en-US" altLang="ja-JP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rgbClr val="92D050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わさび</a:t>
                      </a:r>
                      <a:endParaRPr lang="en-US" altLang="ja-JP" sz="2400" b="1" dirty="0" smtClean="0">
                        <a:solidFill>
                          <a:srgbClr val="92D05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/>
                        <a:t>前原東という地域で長らく活動してきた私　たちが、地域のニーズに応えるために作った事業所。１０代・２０代の知的障がいのある若者たちを、先輩たちがやさしく包み込む。</a:t>
                      </a:r>
                      <a:endParaRPr kumimoji="1" lang="en-US" altLang="ja-JP" sz="16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600" b="0" baseline="0" dirty="0" smtClean="0"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600" b="0" baseline="0" dirty="0" smtClean="0">
                          <a:latin typeface="+mn-ea"/>
                          <a:ea typeface="+mn-ea"/>
                        </a:rPr>
                        <a:t>３１．０</a:t>
                      </a:r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才</a:t>
                      </a:r>
                      <a:endParaRPr kumimoji="1"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/>
                        <a:t>・小型家電解体</a:t>
                      </a:r>
                      <a:endParaRPr kumimoji="1" lang="en-US" altLang="ja-JP" sz="1600" b="0" dirty="0" smtClean="0"/>
                    </a:p>
                    <a:p>
                      <a:pPr algn="l"/>
                      <a:r>
                        <a:rPr kumimoji="1" lang="ja-JP" altLang="en-US" sz="1600" b="0" dirty="0" smtClean="0"/>
                        <a:t>・ポスティング</a:t>
                      </a:r>
                      <a:endParaRPr kumimoji="1" lang="en-US" altLang="ja-JP" sz="1600" b="0" dirty="0" smtClean="0"/>
                    </a:p>
                    <a:p>
                      <a:pPr algn="l"/>
                      <a:r>
                        <a:rPr kumimoji="1" lang="ja-JP" altLang="en-US" sz="1600" b="0" dirty="0" smtClean="0"/>
                        <a:t>・除草・清掃</a:t>
                      </a:r>
                      <a:endParaRPr kumimoji="1" lang="en-US" altLang="ja-JP" sz="1600" b="0" dirty="0" smtClean="0"/>
                    </a:p>
                    <a:p>
                      <a:pPr algn="l"/>
                      <a:r>
                        <a:rPr kumimoji="1" lang="ja-JP" altLang="en-US" sz="1600" b="0" dirty="0" smtClean="0"/>
                        <a:t>・牛乳配達</a:t>
                      </a:r>
                      <a:endParaRPr kumimoji="1" lang="en-US" altLang="ja-JP" sz="16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1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1" dirty="0" smtClean="0">
                          <a:solidFill>
                            <a:schemeClr val="tx1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リサイクルショップ</a:t>
                      </a:r>
                      <a:endParaRPr lang="en-US" altLang="ja-JP" sz="1400" b="1" dirty="0" smtClean="0">
                        <a:solidFill>
                          <a:schemeClr val="tx1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b="1" dirty="0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あく</a:t>
                      </a:r>
                      <a:r>
                        <a:rPr lang="ja-JP" altLang="en-US" sz="2400" b="1" dirty="0" err="1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</a:t>
                      </a:r>
                      <a:endParaRPr lang="en-US" altLang="ja-JP" sz="24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smtClean="0"/>
                        <a:t>※</a:t>
                      </a:r>
                      <a:r>
                        <a:rPr kumimoji="1" lang="ja-JP" altLang="en-US" sz="1800" b="0" dirty="0" smtClean="0"/>
                        <a:t>自主運営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err="1" smtClean="0"/>
                        <a:t>障がいに</a:t>
                      </a:r>
                      <a:r>
                        <a:rPr kumimoji="1" lang="ja-JP" altLang="en-US" sz="1600" b="0" dirty="0" smtClean="0"/>
                        <a:t>より人生の軌道修正を余儀なく　された人たちが販売員として働くお店。</a:t>
                      </a:r>
                      <a:endParaRPr kumimoji="1" lang="en-US" altLang="ja-JP" sz="1600" b="0" dirty="0" smtClean="0"/>
                    </a:p>
                    <a:p>
                      <a:r>
                        <a:rPr kumimoji="1" lang="ja-JP" altLang="en-US" sz="1600" b="0" dirty="0" smtClean="0"/>
                        <a:t>バザー品の受け取りと、販売という行為を通じて、「人」と「地域」とをつなぐ。</a:t>
                      </a:r>
                      <a:endParaRPr kumimoji="1" lang="en-US" altLang="ja-JP" sz="16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600" b="0" dirty="0" smtClean="0">
                        <a:latin typeface="+mn-ea"/>
                        <a:ea typeface="+mn-ea"/>
                      </a:endParaRPr>
                    </a:p>
                    <a:p>
                      <a:pPr algn="r"/>
                      <a:endParaRPr kumimoji="1" lang="en-US" altLang="ja-JP" sz="1600" b="0" dirty="0" smtClean="0"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４３．０才</a:t>
                      </a:r>
                      <a:endParaRPr kumimoji="1"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/>
                        <a:t>・店舗運営</a:t>
                      </a:r>
                      <a:endParaRPr kumimoji="1" lang="en-US" altLang="ja-JP" sz="1600" b="0" dirty="0" smtClean="0"/>
                    </a:p>
                    <a:p>
                      <a:pPr algn="l"/>
                      <a:r>
                        <a:rPr kumimoji="1" lang="ja-JP" altLang="en-US" sz="1600" b="0" dirty="0" smtClean="0"/>
                        <a:t>・バザー品回収</a:t>
                      </a:r>
                      <a:endParaRPr kumimoji="1" lang="ja-JP" alt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14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あく</a:t>
                      </a:r>
                      <a:r>
                        <a:rPr kumimoji="1" lang="ja-JP" altLang="en-US" sz="2400" b="1" dirty="0" err="1" smtClean="0">
                          <a:solidFill>
                            <a:srgbClr val="FF00FF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あ</a:t>
                      </a:r>
                      <a:endParaRPr kumimoji="1" lang="en-US" altLang="ja-JP" sz="2400" b="1" dirty="0" smtClean="0">
                        <a:solidFill>
                          <a:srgbClr val="FF00FF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1600" b="0" dirty="0" smtClean="0"/>
                        <a:t>中高年の中途障がいの方々が中心。その人が生きてきた軌跡を感じ、目の前の「存在」そのものから＜価値＞が立ち上ることを、「はたらく」こととして捉える。</a:t>
                      </a:r>
                      <a:endParaRPr lang="ja-JP" alt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600" b="0" dirty="0" smtClean="0"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４７．５才</a:t>
                      </a:r>
                      <a:endParaRPr kumimoji="1"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/>
                        <a:t>・屋内軽作業</a:t>
                      </a:r>
                      <a:endParaRPr kumimoji="1" lang="en-US" altLang="ja-JP" sz="1600" b="0" dirty="0" smtClean="0"/>
                    </a:p>
                    <a:p>
                      <a:pPr algn="l"/>
                      <a:r>
                        <a:rPr kumimoji="1" lang="ja-JP" altLang="en-US" sz="1600" b="0" dirty="0" smtClean="0"/>
                        <a:t>（小物・雑貨等の作成　他）</a:t>
                      </a:r>
                      <a:endParaRPr kumimoji="1" lang="en-US" altLang="ja-JP" sz="1600" b="0" dirty="0" smtClean="0"/>
                    </a:p>
                    <a:p>
                      <a:pPr algn="l"/>
                      <a:r>
                        <a:rPr kumimoji="1" lang="ja-JP" altLang="en-US" sz="1600" b="0" dirty="0" smtClean="0"/>
                        <a:t>・機能訓練</a:t>
                      </a:r>
                      <a:endParaRPr kumimoji="1" lang="en-US" altLang="ja-JP" sz="16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19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 err="1" smtClean="0">
                          <a:solidFill>
                            <a:srgbClr val="00B0F0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ぶろっさむ</a:t>
                      </a:r>
                      <a:endParaRPr kumimoji="1" lang="en-US" altLang="ja-JP" sz="2400" b="1" dirty="0" smtClean="0">
                        <a:solidFill>
                          <a:srgbClr val="00B0F0"/>
                        </a:solidFill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「まち</a:t>
                      </a:r>
                      <a:r>
                        <a:rPr kumimoji="1" lang="ja-JP" altLang="en-US" sz="1600" b="0" dirty="0" smtClean="0"/>
                        <a:t>のど真ん中</a:t>
                      </a:r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」</a:t>
                      </a:r>
                      <a:r>
                        <a:rPr kumimoji="1" lang="ja-JP" altLang="en-US" sz="1600" b="0" dirty="0" smtClean="0"/>
                        <a:t>で体を動かして働くことから出発した、元気印の仲間たちが働く場。</a:t>
                      </a:r>
                      <a:endParaRPr kumimoji="1" lang="en-US" altLang="ja-JP" sz="1600" b="0" dirty="0" smtClean="0"/>
                    </a:p>
                    <a:p>
                      <a:r>
                        <a:rPr kumimoji="1" lang="ja-JP" altLang="en-US" sz="1600" b="0" dirty="0" smtClean="0"/>
                        <a:t>「歩く広告塔」である仲間たち（職員も）が、</a:t>
                      </a:r>
                      <a:endParaRPr kumimoji="1" lang="en-US" altLang="ja-JP" sz="1600" b="0" dirty="0" smtClean="0"/>
                    </a:p>
                    <a:p>
                      <a:r>
                        <a:rPr kumimoji="1" lang="ja-JP" altLang="en-US" sz="1600" b="0" dirty="0" smtClean="0"/>
                        <a:t>まちの＜風景＞＜空気＞を変える。</a:t>
                      </a:r>
                      <a:endParaRPr kumimoji="1" lang="ja-JP" alt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600" b="0" dirty="0" smtClean="0">
                        <a:latin typeface="+mn-ea"/>
                        <a:ea typeface="+mn-ea"/>
                      </a:endParaRPr>
                    </a:p>
                    <a:p>
                      <a:pPr algn="r"/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２９ </a:t>
                      </a:r>
                      <a:r>
                        <a:rPr kumimoji="1" lang="en-US" altLang="ja-JP" sz="1600" b="0" dirty="0" smtClean="0">
                          <a:latin typeface="+mn-ea"/>
                          <a:ea typeface="+mn-ea"/>
                        </a:rPr>
                        <a:t>.</a:t>
                      </a:r>
                      <a:r>
                        <a:rPr kumimoji="1" lang="ja-JP" altLang="en-US" sz="1600" b="0" dirty="0" smtClean="0">
                          <a:latin typeface="+mn-ea"/>
                          <a:ea typeface="+mn-ea"/>
                        </a:rPr>
                        <a:t>０才</a:t>
                      </a:r>
                      <a:endParaRPr kumimoji="1" lang="ja-JP" altLang="en-US" sz="1600" b="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b="0" dirty="0" smtClean="0"/>
                        <a:t>・店舗運営</a:t>
                      </a:r>
                      <a:endParaRPr kumimoji="1" lang="en-US" altLang="ja-JP" sz="1600" b="0" dirty="0" smtClean="0"/>
                    </a:p>
                    <a:p>
                      <a:pPr algn="l"/>
                      <a:r>
                        <a:rPr kumimoji="1" lang="ja-JP" altLang="en-US" sz="1600" b="0" dirty="0" smtClean="0"/>
                        <a:t>・ポスティング</a:t>
                      </a:r>
                      <a:endParaRPr kumimoji="1" lang="en-US" altLang="ja-JP" sz="1600" b="0" dirty="0" smtClean="0"/>
                    </a:p>
                    <a:p>
                      <a:pPr algn="l"/>
                      <a:r>
                        <a:rPr kumimoji="1" lang="ja-JP" altLang="en-US" sz="1600" b="0" dirty="0" smtClean="0"/>
                        <a:t>・除草・清掃</a:t>
                      </a:r>
                      <a:endParaRPr kumimoji="1" lang="en-US" altLang="ja-JP" sz="1600" b="0" dirty="0" smtClean="0"/>
                    </a:p>
                    <a:p>
                      <a:pPr algn="l"/>
                      <a:r>
                        <a:rPr kumimoji="1" lang="ja-JP" altLang="en-US" sz="1600" b="0" dirty="0" smtClean="0"/>
                        <a:t>・牛乳配達</a:t>
                      </a:r>
                      <a:endParaRPr kumimoji="1" lang="en-US" altLang="ja-JP" sz="16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6588224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rgbClr val="00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1to1</a:t>
            </a:r>
            <a:r>
              <a:rPr kumimoji="1" lang="ja-JP" altLang="en-US" dirty="0" smtClean="0">
                <a:solidFill>
                  <a:srgbClr val="FF00FF"/>
                </a:solidFill>
                <a:latin typeface="HGP創英角ﾎﾟｯﾌﾟ体" pitchFamily="50" charset="-128"/>
                <a:ea typeface="HGP創英角ﾎﾟｯﾌﾟ体" pitchFamily="50" charset="-128"/>
              </a:rPr>
              <a:t>のあゆみ ①</a:t>
            </a:r>
            <a:endParaRPr kumimoji="1" lang="ja-JP" altLang="en-US" dirty="0">
              <a:solidFill>
                <a:srgbClr val="FF00FF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1556792"/>
            <a:ext cx="8424936" cy="4824536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kumimoji="1" lang="ja-JP" altLang="en-US" sz="2400" dirty="0" smtClean="0">
                <a:latin typeface="+mn-ea"/>
              </a:rPr>
              <a:t>・平成２０年 </a:t>
            </a:r>
            <a:r>
              <a:rPr lang="ja-JP" altLang="en-US" sz="2400" dirty="0" smtClean="0">
                <a:latin typeface="+mn-ea"/>
              </a:rPr>
              <a:t>３</a:t>
            </a:r>
            <a:r>
              <a:rPr kumimoji="1" lang="ja-JP" altLang="en-US" sz="2400" dirty="0" smtClean="0">
                <a:latin typeface="+mn-ea"/>
              </a:rPr>
              <a:t>月　</a:t>
            </a:r>
            <a:r>
              <a:rPr kumimoji="1" lang="ja-JP" altLang="en-US" sz="2400" u="sng" dirty="0" smtClean="0">
                <a:latin typeface="+mn-ea"/>
              </a:rPr>
              <a:t> </a:t>
            </a:r>
            <a:r>
              <a:rPr kumimoji="1" lang="ja-JP" altLang="en-US" sz="2400" b="1" u="sng" dirty="0" smtClean="0">
                <a:solidFill>
                  <a:srgbClr val="FF00FF"/>
                </a:solidFill>
                <a:latin typeface="+mn-ea"/>
              </a:rPr>
              <a:t>ＮＰＯ法人１</a:t>
            </a:r>
            <a:r>
              <a:rPr kumimoji="1" lang="en-US" altLang="ja-JP" sz="2400" b="1" u="sng" dirty="0" smtClean="0">
                <a:solidFill>
                  <a:srgbClr val="FF00FF"/>
                </a:solidFill>
                <a:latin typeface="+mn-ea"/>
              </a:rPr>
              <a:t>to</a:t>
            </a:r>
            <a:r>
              <a:rPr kumimoji="1" lang="ja-JP" altLang="en-US" sz="2400" b="1" u="sng" dirty="0" smtClean="0">
                <a:solidFill>
                  <a:srgbClr val="FF00FF"/>
                </a:solidFill>
                <a:latin typeface="+mn-ea"/>
              </a:rPr>
              <a:t>１</a:t>
            </a:r>
            <a:r>
              <a:rPr kumimoji="1" lang="ja-JP" altLang="en-US" sz="2400" b="1" dirty="0" smtClean="0">
                <a:latin typeface="+mn-ea"/>
              </a:rPr>
              <a:t>設立</a:t>
            </a:r>
            <a:endParaRPr kumimoji="1" lang="en-US" altLang="ja-JP" sz="2400" b="1" dirty="0" smtClean="0">
              <a:latin typeface="+mn-ea"/>
            </a:endParaRPr>
          </a:p>
          <a:p>
            <a:pPr>
              <a:buNone/>
            </a:pPr>
            <a:r>
              <a:rPr lang="ja-JP" altLang="en-US" sz="2100" b="1" dirty="0" smtClean="0">
                <a:latin typeface="+mn-ea"/>
              </a:rPr>
              <a:t>　　　　　　　　　　　 </a:t>
            </a:r>
            <a:r>
              <a:rPr lang="ja-JP" altLang="en-US" sz="1800" dirty="0" smtClean="0">
                <a:latin typeface="+mn-ea"/>
              </a:rPr>
              <a:t>→障害者自立支援法（平成</a:t>
            </a:r>
            <a:r>
              <a:rPr lang="en-US" altLang="ja-JP" sz="1800" dirty="0">
                <a:latin typeface="+mn-ea"/>
              </a:rPr>
              <a:t>18</a:t>
            </a:r>
            <a:r>
              <a:rPr lang="ja-JP" altLang="en-US" sz="1800" dirty="0" smtClean="0">
                <a:latin typeface="+mn-ea"/>
              </a:rPr>
              <a:t>年施行）に基づく事業</a:t>
            </a:r>
            <a:r>
              <a:rPr kumimoji="1" lang="ja-JP" altLang="en-US" sz="1800" dirty="0" smtClean="0">
                <a:latin typeface="+mn-ea"/>
              </a:rPr>
              <a:t>の実施を目指す。</a:t>
            </a:r>
            <a:endParaRPr kumimoji="1" lang="en-US" altLang="ja-JP" sz="1800" dirty="0" smtClean="0">
              <a:latin typeface="+mn-ea"/>
            </a:endParaRPr>
          </a:p>
          <a:p>
            <a:pPr>
              <a:buNone/>
            </a:pPr>
            <a:r>
              <a:rPr lang="ja-JP" altLang="en-US" sz="2100" dirty="0">
                <a:latin typeface="+mn-ea"/>
              </a:rPr>
              <a:t>　</a:t>
            </a:r>
            <a:r>
              <a:rPr lang="ja-JP" altLang="en-US" sz="2100" dirty="0" smtClean="0">
                <a:latin typeface="+mn-ea"/>
              </a:rPr>
              <a:t>　　　　　　 ４月　    </a:t>
            </a:r>
            <a:r>
              <a:rPr lang="ja-JP" altLang="en-US" sz="1900" dirty="0" smtClean="0">
                <a:latin typeface="+mn-ea"/>
              </a:rPr>
              <a:t>多機能型事業所</a:t>
            </a:r>
            <a:r>
              <a:rPr lang="ja-JP" altLang="en-US" sz="2000" b="1" dirty="0" smtClean="0">
                <a:solidFill>
                  <a:srgbClr val="00B050"/>
                </a:solidFill>
                <a:latin typeface="+mn-ea"/>
              </a:rPr>
              <a:t>ワーカーズハウス</a:t>
            </a:r>
            <a:r>
              <a:rPr lang="ja-JP" altLang="en-US" sz="2000" b="1" dirty="0" err="1" smtClean="0">
                <a:solidFill>
                  <a:srgbClr val="00B050"/>
                </a:solidFill>
                <a:latin typeface="+mn-ea"/>
              </a:rPr>
              <a:t>ぐらす</a:t>
            </a:r>
            <a:r>
              <a:rPr lang="ja-JP" altLang="en-US" sz="1900" dirty="0" smtClean="0">
                <a:latin typeface="+mn-ea"/>
              </a:rPr>
              <a:t>開設 </a:t>
            </a:r>
            <a:r>
              <a:rPr kumimoji="1" lang="ja-JP" altLang="en-US" sz="1900" dirty="0" smtClean="0">
                <a:latin typeface="+mn-ea"/>
              </a:rPr>
              <a:t>（定員</a:t>
            </a:r>
            <a:r>
              <a:rPr kumimoji="1" lang="en-US" altLang="ja-JP" sz="1900" dirty="0" smtClean="0">
                <a:latin typeface="+mn-ea"/>
              </a:rPr>
              <a:t>30</a:t>
            </a:r>
            <a:r>
              <a:rPr kumimoji="1" lang="ja-JP" altLang="en-US" sz="1900" dirty="0" smtClean="0">
                <a:latin typeface="+mn-ea"/>
              </a:rPr>
              <a:t>名）</a:t>
            </a:r>
            <a:endParaRPr kumimoji="1" lang="en-US" altLang="ja-JP" sz="1900" dirty="0" smtClean="0">
              <a:latin typeface="+mn-ea"/>
            </a:endParaRPr>
          </a:p>
          <a:p>
            <a:pPr>
              <a:buNone/>
            </a:pPr>
            <a:r>
              <a:rPr lang="ja-JP" altLang="en-US" sz="1900" dirty="0" smtClean="0">
                <a:latin typeface="+mn-ea"/>
              </a:rPr>
              <a:t>　　　　　　　　　　　　</a:t>
            </a:r>
            <a:r>
              <a:rPr lang="ja-JP" altLang="en-US" sz="1800" dirty="0" smtClean="0">
                <a:latin typeface="+mn-ea"/>
              </a:rPr>
              <a:t>  </a:t>
            </a:r>
            <a:r>
              <a:rPr lang="ja-JP" altLang="en-US" sz="1800" dirty="0">
                <a:latin typeface="+mn-ea"/>
              </a:rPr>
              <a:t> </a:t>
            </a:r>
            <a:r>
              <a:rPr lang="ja-JP" altLang="en-US" sz="1800" dirty="0" smtClean="0">
                <a:latin typeface="+mn-ea"/>
              </a:rPr>
              <a:t> </a:t>
            </a:r>
            <a:r>
              <a:rPr lang="en-US" altLang="ja-JP" sz="1800" dirty="0" smtClean="0">
                <a:latin typeface="+mn-ea"/>
              </a:rPr>
              <a:t>※1to1</a:t>
            </a:r>
            <a:r>
              <a:rPr lang="ja-JP" altLang="en-US" sz="1800" dirty="0" smtClean="0">
                <a:latin typeface="+mn-ea"/>
              </a:rPr>
              <a:t>の認可が遅れ、㈱ふくしねっと工房による運営に軌道修正。</a:t>
            </a:r>
            <a:endParaRPr lang="en-US" altLang="ja-JP" sz="1800" dirty="0" smtClean="0">
              <a:latin typeface="+mn-ea"/>
            </a:endParaRPr>
          </a:p>
          <a:p>
            <a:pPr>
              <a:buNone/>
            </a:pPr>
            <a:r>
              <a:rPr lang="ja-JP" altLang="en-US" sz="2200" dirty="0" smtClean="0">
                <a:latin typeface="+mn-ea"/>
              </a:rPr>
              <a:t> 　　　　　　　</a:t>
            </a:r>
            <a:r>
              <a:rPr lang="ja-JP" altLang="en-US" sz="2400" dirty="0" smtClean="0">
                <a:latin typeface="+mn-ea"/>
              </a:rPr>
              <a:t> ５月 　</a:t>
            </a:r>
            <a:r>
              <a:rPr lang="ja-JP" altLang="en-US" sz="2400" b="1" u="sng" dirty="0" smtClean="0">
                <a:solidFill>
                  <a:srgbClr val="FF00FF"/>
                </a:solidFill>
                <a:latin typeface="+mn-ea"/>
              </a:rPr>
              <a:t>「リサイクルショップあく</a:t>
            </a:r>
            <a:r>
              <a:rPr lang="ja-JP" altLang="en-US" sz="2400" b="1" u="sng" dirty="0" err="1" smtClean="0">
                <a:solidFill>
                  <a:srgbClr val="FF00FF"/>
                </a:solidFill>
                <a:latin typeface="+mn-ea"/>
              </a:rPr>
              <a:t>あ</a:t>
            </a:r>
            <a:r>
              <a:rPr lang="ja-JP" altLang="en-US" sz="2400" b="1" u="sng" dirty="0" smtClean="0">
                <a:solidFill>
                  <a:srgbClr val="FF00FF"/>
                </a:solidFill>
                <a:latin typeface="+mn-ea"/>
              </a:rPr>
              <a:t>」 </a:t>
            </a:r>
            <a:r>
              <a:rPr lang="ja-JP" altLang="en-US" sz="2400" b="1" u="sng" dirty="0" smtClean="0">
                <a:latin typeface="+mn-ea"/>
              </a:rPr>
              <a:t>開店</a:t>
            </a:r>
            <a:r>
              <a:rPr lang="ja-JP" altLang="en-US" sz="1900" dirty="0">
                <a:latin typeface="+mn-ea"/>
              </a:rPr>
              <a:t>（船橋市前原西５丁目）</a:t>
            </a:r>
            <a:endParaRPr lang="en-US" altLang="ja-JP" sz="1900" b="1" u="sng" dirty="0" smtClean="0">
              <a:latin typeface="+mn-ea"/>
            </a:endParaRPr>
          </a:p>
          <a:p>
            <a:pPr>
              <a:buNone/>
            </a:pPr>
            <a:r>
              <a:rPr lang="en-US" altLang="ja-JP" sz="2100" dirty="0" smtClean="0">
                <a:latin typeface="+mn-ea"/>
              </a:rPr>
              <a:t>                </a:t>
            </a:r>
            <a:r>
              <a:rPr lang="ja-JP" altLang="en-US" sz="2100" dirty="0" smtClean="0">
                <a:latin typeface="+mn-ea"/>
              </a:rPr>
              <a:t>９月</a:t>
            </a:r>
            <a:r>
              <a:rPr lang="ja-JP" altLang="en-US" sz="2000" dirty="0" smtClean="0">
                <a:latin typeface="+mn-ea"/>
              </a:rPr>
              <a:t>　　 習志野市内における新事業所設置の構想が協議され、</a:t>
            </a:r>
            <a:endParaRPr lang="en-US" altLang="ja-JP" sz="2000" dirty="0" smtClean="0">
              <a:latin typeface="+mn-ea"/>
            </a:endParaRPr>
          </a:p>
          <a:p>
            <a:pPr>
              <a:buNone/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　　　　　　　　　　　結果、当時管理者だった武井がその役目を担うことに。</a:t>
            </a:r>
            <a:endParaRPr lang="en-US" altLang="ja-JP" sz="2100" dirty="0" smtClean="0">
              <a:latin typeface="+mn-ea"/>
            </a:endParaRPr>
          </a:p>
          <a:p>
            <a:pPr>
              <a:buNone/>
            </a:pPr>
            <a:r>
              <a:rPr lang="ja-JP" altLang="en-US" sz="2200" dirty="0" smtClean="0">
                <a:latin typeface="+mn-ea"/>
              </a:rPr>
              <a:t>・平成２１年 ２月　　</a:t>
            </a:r>
            <a:r>
              <a:rPr lang="ja-JP" altLang="en-US" sz="2400" b="1" u="sng" dirty="0" smtClean="0">
                <a:solidFill>
                  <a:srgbClr val="0070C0"/>
                </a:solidFill>
                <a:latin typeface="+mn-ea"/>
              </a:rPr>
              <a:t>「ぶろっさむ」 </a:t>
            </a:r>
            <a:r>
              <a:rPr lang="ja-JP" altLang="en-US" sz="2400" b="1" dirty="0" smtClean="0">
                <a:latin typeface="+mn-ea"/>
              </a:rPr>
              <a:t>開所 </a:t>
            </a:r>
            <a:r>
              <a:rPr lang="ja-JP" altLang="en-US" sz="1900" dirty="0" smtClean="0">
                <a:latin typeface="+mn-ea"/>
              </a:rPr>
              <a:t>（習志野市実籾１丁目）</a:t>
            </a:r>
            <a:endParaRPr lang="en-US" altLang="ja-JP" sz="1900" dirty="0" smtClean="0">
              <a:latin typeface="+mn-ea"/>
            </a:endParaRPr>
          </a:p>
          <a:p>
            <a:pPr>
              <a:buNone/>
            </a:pPr>
            <a:r>
              <a:rPr lang="ja-JP" altLang="en-US" sz="1800" dirty="0">
                <a:latin typeface="+mn-ea"/>
              </a:rPr>
              <a:t>　</a:t>
            </a:r>
            <a:r>
              <a:rPr lang="ja-JP" altLang="en-US" sz="1800" dirty="0" smtClean="0">
                <a:latin typeface="+mn-ea"/>
              </a:rPr>
              <a:t>　　　　　　　　　　　　    </a:t>
            </a:r>
            <a:r>
              <a:rPr lang="en-US" altLang="ja-JP" sz="1800" dirty="0" smtClean="0">
                <a:latin typeface="+mn-ea"/>
              </a:rPr>
              <a:t>※</a:t>
            </a:r>
            <a:r>
              <a:rPr lang="ja-JP" altLang="en-US" sz="1800" dirty="0" smtClean="0">
                <a:latin typeface="+mn-ea"/>
              </a:rPr>
              <a:t>元々</a:t>
            </a:r>
            <a:r>
              <a:rPr lang="ja-JP" altLang="en-US" sz="1800" dirty="0">
                <a:latin typeface="+mn-ea"/>
              </a:rPr>
              <a:t>は</a:t>
            </a:r>
            <a:r>
              <a:rPr lang="ja-JP" altLang="en-US" sz="1800" dirty="0" smtClean="0">
                <a:latin typeface="+mn-ea"/>
              </a:rPr>
              <a:t>Ａ型（雇用型）事業所</a:t>
            </a:r>
            <a:r>
              <a:rPr lang="ja-JP" altLang="en-US" sz="1800" dirty="0">
                <a:latin typeface="+mn-ea"/>
              </a:rPr>
              <a:t>として</a:t>
            </a:r>
            <a:r>
              <a:rPr lang="ja-JP" altLang="en-US" sz="1800" dirty="0" smtClean="0">
                <a:latin typeface="+mn-ea"/>
              </a:rPr>
              <a:t>の認可を目指していたが、</a:t>
            </a:r>
            <a:endParaRPr lang="en-US" altLang="ja-JP" sz="1800" dirty="0" smtClean="0">
              <a:latin typeface="+mn-ea"/>
            </a:endParaRPr>
          </a:p>
          <a:p>
            <a:pPr>
              <a:buNone/>
            </a:pPr>
            <a:r>
              <a:rPr lang="ja-JP" altLang="en-US" sz="1800" dirty="0">
                <a:latin typeface="+mn-ea"/>
              </a:rPr>
              <a:t>　</a:t>
            </a:r>
            <a:r>
              <a:rPr lang="ja-JP" altLang="en-US" sz="1800" dirty="0" smtClean="0">
                <a:latin typeface="+mn-ea"/>
              </a:rPr>
              <a:t>　　　　　　　　　　　　　　    断念</a:t>
            </a:r>
            <a:r>
              <a:rPr lang="ja-JP" altLang="en-US" sz="1800" dirty="0">
                <a:latin typeface="+mn-ea"/>
              </a:rPr>
              <a:t>し</a:t>
            </a:r>
            <a:r>
              <a:rPr lang="ja-JP" altLang="en-US" sz="1800" dirty="0" smtClean="0">
                <a:latin typeface="+mn-ea"/>
              </a:rPr>
              <a:t>、</a:t>
            </a:r>
            <a:r>
              <a:rPr lang="en-US" altLang="ja-JP" sz="1800" dirty="0" smtClean="0">
                <a:latin typeface="+mn-ea"/>
              </a:rPr>
              <a:t>B</a:t>
            </a:r>
            <a:r>
              <a:rPr lang="ja-JP" altLang="en-US" sz="1800" dirty="0" smtClean="0">
                <a:latin typeface="+mn-ea"/>
              </a:rPr>
              <a:t>型事業所としての事業指定に目標を切り替える。</a:t>
            </a:r>
            <a:endParaRPr lang="en-US" altLang="ja-JP" sz="1800" dirty="0" smtClean="0">
              <a:latin typeface="+mn-ea"/>
            </a:endParaRPr>
          </a:p>
          <a:p>
            <a:pPr>
              <a:buNone/>
            </a:pPr>
            <a:r>
              <a:rPr lang="ja-JP" altLang="en-US" sz="2100" dirty="0" smtClean="0">
                <a:latin typeface="+mn-ea"/>
              </a:rPr>
              <a:t> 　　　　　　</a:t>
            </a:r>
            <a:r>
              <a:rPr lang="ja-JP" altLang="en-US" sz="2400" dirty="0" smtClean="0">
                <a:latin typeface="+mn-ea"/>
              </a:rPr>
              <a:t>   ５月　 ショップを拡張し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+mn-ea"/>
              </a:rPr>
              <a:t>「あくあ」</a:t>
            </a:r>
            <a:r>
              <a:rPr lang="ja-JP" altLang="en-US" sz="2400" b="1" dirty="0" smtClean="0">
                <a:latin typeface="+mn-ea"/>
              </a:rPr>
              <a:t>開所 </a:t>
            </a:r>
            <a:r>
              <a:rPr lang="ja-JP" altLang="en-US" sz="1800" dirty="0" smtClean="0">
                <a:latin typeface="+mn-ea"/>
              </a:rPr>
              <a:t>（船橋市前原西５丁目）</a:t>
            </a:r>
            <a:endParaRPr lang="en-US" altLang="ja-JP" sz="1800" dirty="0" smtClean="0">
              <a:latin typeface="+mn-ea"/>
            </a:endParaRPr>
          </a:p>
          <a:p>
            <a:pPr>
              <a:buNone/>
            </a:pPr>
            <a:r>
              <a:rPr lang="ja-JP" altLang="en-US" sz="2400" dirty="0" smtClean="0">
                <a:latin typeface="+mn-ea"/>
              </a:rPr>
              <a:t>              ６月　　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就労継続支援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Ｂ型事業所 </a:t>
            </a:r>
            <a:r>
              <a:rPr lang="ja-JP" altLang="en-US" sz="2400" b="1" u="sng" dirty="0" smtClean="0">
                <a:solidFill>
                  <a:srgbClr val="FF0000"/>
                </a:solidFill>
                <a:latin typeface="+mn-ea"/>
              </a:rPr>
              <a:t>あくあ </a:t>
            </a:r>
            <a:r>
              <a:rPr lang="ja-JP" altLang="en-US" sz="2400" dirty="0" smtClean="0">
                <a:latin typeface="+mn-ea"/>
              </a:rPr>
              <a:t>開設</a:t>
            </a:r>
            <a:r>
              <a:rPr lang="ja-JP" altLang="en-US" sz="2100" dirty="0" smtClean="0">
                <a:latin typeface="+mn-ea"/>
              </a:rPr>
              <a:t>（定員２０名）</a:t>
            </a:r>
            <a:r>
              <a:rPr lang="ja-JP" altLang="en-US" sz="2400" dirty="0" smtClean="0">
                <a:latin typeface="+mn-ea"/>
              </a:rPr>
              <a:t>　</a:t>
            </a:r>
            <a:r>
              <a:rPr lang="ja-JP" altLang="en-US" sz="1800" b="1" dirty="0" smtClean="0">
                <a:latin typeface="+mn-ea"/>
              </a:rPr>
              <a:t>　　　　　　　　　　　　　　</a:t>
            </a:r>
            <a:endParaRPr lang="en-US" altLang="ja-JP" sz="1800" b="1" dirty="0" smtClean="0">
              <a:latin typeface="+mn-ea"/>
            </a:endParaRPr>
          </a:p>
          <a:p>
            <a:pPr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+mn-ea"/>
              </a:rPr>
              <a:t>　</a:t>
            </a:r>
            <a:r>
              <a:rPr lang="ja-JP" altLang="en-US" sz="1800" b="1" dirty="0" smtClean="0">
                <a:solidFill>
                  <a:srgbClr val="FF0000"/>
                </a:solidFill>
                <a:latin typeface="+mn-ea"/>
              </a:rPr>
              <a:t>　　　　　　　　　　　　　</a:t>
            </a:r>
            <a:r>
              <a:rPr lang="ja-JP" altLang="en-US" sz="1800" dirty="0" smtClean="0">
                <a:solidFill>
                  <a:srgbClr val="FF0000"/>
                </a:solidFill>
                <a:latin typeface="+mn-ea"/>
              </a:rPr>
              <a:t>  </a:t>
            </a:r>
            <a:r>
              <a:rPr lang="en-US" altLang="ja-JP" sz="1800" dirty="0" smtClean="0">
                <a:latin typeface="+mn-ea"/>
              </a:rPr>
              <a:t>※</a:t>
            </a:r>
            <a:r>
              <a:rPr lang="ja-JP" altLang="en-US" sz="1800" dirty="0" smtClean="0">
                <a:solidFill>
                  <a:srgbClr val="FF0000"/>
                </a:solidFill>
                <a:latin typeface="+mn-ea"/>
              </a:rPr>
              <a:t>「</a:t>
            </a:r>
            <a:r>
              <a:rPr lang="ja-JP" altLang="en-US" sz="1800" dirty="0">
                <a:solidFill>
                  <a:srgbClr val="FF0000"/>
                </a:solidFill>
                <a:latin typeface="+mn-ea"/>
              </a:rPr>
              <a:t>あくあ</a:t>
            </a:r>
            <a:r>
              <a:rPr lang="ja-JP" altLang="en-US" sz="1800" dirty="0" smtClean="0">
                <a:solidFill>
                  <a:srgbClr val="FF0000"/>
                </a:solidFill>
                <a:latin typeface="+mn-ea"/>
              </a:rPr>
              <a:t>」（定員１０名）</a:t>
            </a:r>
            <a:r>
              <a:rPr lang="ja-JP" altLang="en-US" sz="1800" dirty="0" smtClean="0">
                <a:latin typeface="+mn-ea"/>
              </a:rPr>
              <a:t>＋</a:t>
            </a:r>
            <a:r>
              <a:rPr lang="ja-JP" altLang="en-US" sz="1800" dirty="0">
                <a:solidFill>
                  <a:srgbClr val="0070C0"/>
                </a:solidFill>
                <a:latin typeface="+mn-ea"/>
              </a:rPr>
              <a:t>「ぶろっさむ</a:t>
            </a:r>
            <a:r>
              <a:rPr lang="ja-JP" altLang="en-US" sz="1800" dirty="0" smtClean="0">
                <a:solidFill>
                  <a:srgbClr val="0070C0"/>
                </a:solidFill>
                <a:latin typeface="+mn-ea"/>
              </a:rPr>
              <a:t>」（定員１０名） 　</a:t>
            </a:r>
            <a:r>
              <a:rPr lang="ja-JP" altLang="en-US" sz="1800" dirty="0" smtClean="0">
                <a:latin typeface="+mn-ea"/>
              </a:rPr>
              <a:t>　</a:t>
            </a:r>
            <a:r>
              <a:rPr lang="ja-JP" altLang="en-US" sz="1800" dirty="0" smtClean="0"/>
              <a:t>　　　　　　</a:t>
            </a:r>
            <a:endParaRPr kumimoji="1" lang="ja-JP" altLang="en-US" sz="1800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デザート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15665</TotalTime>
  <Words>661</Words>
  <Application>Microsoft Office PowerPoint</Application>
  <PresentationFormat>画面に合わせる (4:3)</PresentationFormat>
  <Paragraphs>230</Paragraphs>
  <Slides>17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ＮＰＯ法人１to１の誕生とその歩みについて </vt:lpstr>
      <vt:lpstr>法人概要 （2016年1月現在）</vt:lpstr>
      <vt:lpstr>経営理念</vt:lpstr>
      <vt:lpstr>行動指針</vt:lpstr>
      <vt:lpstr> 私たちの考える 「人間」が「はたらく」ということ </vt:lpstr>
      <vt:lpstr>私たちの目指す関係性の在り方 ～＜多様性＞こそ、ゆたかさ。可能性。</vt:lpstr>
      <vt:lpstr>各事業所について （H28年１月現在の状況）</vt:lpstr>
      <vt:lpstr>各事業所・店舗の特徴</vt:lpstr>
      <vt:lpstr>1to1のあゆみ ①</vt:lpstr>
      <vt:lpstr>1to1のあゆみ ②</vt:lpstr>
      <vt:lpstr>利用者の援護市</vt:lpstr>
      <vt:lpstr>利用者の年齢</vt:lpstr>
      <vt:lpstr>利用者の障がい種別（手帳）</vt:lpstr>
      <vt:lpstr>利用前の状況</vt:lpstr>
      <vt:lpstr>利用者の生活形態</vt:lpstr>
      <vt:lpstr>利用者の通所方法</vt:lpstr>
      <vt:lpstr>利用者の経済基盤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「（小規模福祉）作業所」とは？</dc:title>
  <dc:creator>NEC-PCuser</dc:creator>
  <cp:lastModifiedBy>1to1</cp:lastModifiedBy>
  <cp:revision>3802</cp:revision>
  <dcterms:created xsi:type="dcterms:W3CDTF">2013-08-27T14:35:27Z</dcterms:created>
  <dcterms:modified xsi:type="dcterms:W3CDTF">2016-01-26T02:12:48Z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