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7"/>
  </p:notesMasterIdLst>
  <p:handoutMasterIdLst>
    <p:handoutMasterId r:id="rId28"/>
  </p:handoutMasterIdLst>
  <p:sldIdLst>
    <p:sldId id="256" r:id="rId2"/>
    <p:sldId id="357" r:id="rId3"/>
    <p:sldId id="358" r:id="rId4"/>
    <p:sldId id="340" r:id="rId5"/>
    <p:sldId id="359" r:id="rId6"/>
    <p:sldId id="353" r:id="rId7"/>
    <p:sldId id="354" r:id="rId8"/>
    <p:sldId id="323" r:id="rId9"/>
    <p:sldId id="360" r:id="rId10"/>
    <p:sldId id="355" r:id="rId11"/>
    <p:sldId id="369" r:id="rId12"/>
    <p:sldId id="330" r:id="rId13"/>
    <p:sldId id="368" r:id="rId14"/>
    <p:sldId id="356" r:id="rId15"/>
    <p:sldId id="338" r:id="rId16"/>
    <p:sldId id="370" r:id="rId17"/>
    <p:sldId id="371" r:id="rId18"/>
    <p:sldId id="372" r:id="rId19"/>
    <p:sldId id="361" r:id="rId20"/>
    <p:sldId id="364" r:id="rId21"/>
    <p:sldId id="363" r:id="rId22"/>
    <p:sldId id="362" r:id="rId23"/>
    <p:sldId id="365" r:id="rId24"/>
    <p:sldId id="366" r:id="rId25"/>
    <p:sldId id="367" r:id="rId26"/>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362ED"/>
    <a:srgbClr val="FF00FF"/>
    <a:srgbClr val="FF0066"/>
    <a:srgbClr val="FF3300"/>
    <a:srgbClr val="FF66FF"/>
    <a:srgbClr val="F8BAF4"/>
    <a:srgbClr val="FF0000"/>
    <a:srgbClr val="FFFF99"/>
    <a:srgbClr val="71FB25"/>
    <a:srgbClr val="FFFFCC"/>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0463" autoAdjust="0"/>
  </p:normalViewPr>
  <p:slideViewPr>
    <p:cSldViewPr>
      <p:cViewPr>
        <p:scale>
          <a:sx n="105" d="100"/>
          <a:sy n="105" d="100"/>
        </p:scale>
        <p:origin x="-552" y="1290"/>
      </p:cViewPr>
      <p:guideLst>
        <p:guide orient="horz" pos="2160"/>
        <p:guide pos="2880"/>
      </p:guideLst>
    </p:cSldViewPr>
  </p:slideViewPr>
  <p:outlineViewPr>
    <p:cViewPr>
      <p:scale>
        <a:sx n="33" d="100"/>
        <a:sy n="33" d="100"/>
      </p:scale>
      <p:origin x="90" y="15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291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AE345A1-1486-4016-9C42-26BAB8110F72}" type="datetimeFigureOut">
              <a:rPr kumimoji="1" lang="ja-JP" altLang="en-US" smtClean="0"/>
              <a:pPr/>
              <a:t>2015/3/30</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3406D71-B7A9-4F8C-AEA9-E2909E170753}"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030E8C6-EF96-496A-A929-91D2D3B9C308}" type="datetimeFigureOut">
              <a:rPr kumimoji="1" lang="ja-JP" altLang="en-US" smtClean="0"/>
              <a:pPr/>
              <a:t>2015/3/30</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27233A9-2C15-487D-975F-CD7D108AC30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sz="1200" dirty="0" smtClean="0"/>
          </a:p>
          <a:p>
            <a:r>
              <a:rPr lang="en-US" altLang="ja-JP" sz="1200" dirty="0" smtClean="0"/>
              <a:t>※</a:t>
            </a:r>
            <a:r>
              <a:rPr lang="ja-JP" altLang="en-US" dirty="0" smtClean="0"/>
              <a:t>我が国の総人口は平成</a:t>
            </a:r>
            <a:r>
              <a:rPr lang="en-US" altLang="ja-JP" dirty="0" smtClean="0"/>
              <a:t>25</a:t>
            </a:r>
            <a:r>
              <a:rPr lang="ja-JP" altLang="en-US" dirty="0" smtClean="0"/>
              <a:t>（</a:t>
            </a:r>
            <a:r>
              <a:rPr lang="en-US" altLang="ja-JP" dirty="0" smtClean="0"/>
              <a:t>2013</a:t>
            </a:r>
            <a:r>
              <a:rPr lang="ja-JP" altLang="en-US" dirty="0" smtClean="0"/>
              <a:t>）年</a:t>
            </a:r>
            <a:r>
              <a:rPr lang="en-US" altLang="ja-JP" dirty="0" smtClean="0"/>
              <a:t>10</a:t>
            </a:r>
            <a:r>
              <a:rPr lang="ja-JP" altLang="en-US" dirty="0" smtClean="0"/>
              <a:t>月</a:t>
            </a:r>
            <a:r>
              <a:rPr lang="en-US" altLang="ja-JP" dirty="0" smtClean="0"/>
              <a:t>1</a:t>
            </a:r>
            <a:r>
              <a:rPr lang="ja-JP" altLang="en-US" dirty="0" smtClean="0"/>
              <a:t>日現在、</a:t>
            </a:r>
            <a:r>
              <a:rPr lang="en-US" altLang="ja-JP" dirty="0" smtClean="0"/>
              <a:t>1</a:t>
            </a:r>
            <a:r>
              <a:rPr lang="ja-JP" altLang="en-US" dirty="0" smtClean="0"/>
              <a:t>億</a:t>
            </a:r>
            <a:r>
              <a:rPr lang="en-US" altLang="ja-JP" dirty="0" smtClean="0"/>
              <a:t>2,730</a:t>
            </a:r>
            <a:r>
              <a:rPr lang="ja-JP" altLang="en-US" dirty="0" smtClean="0"/>
              <a:t>万人</a:t>
            </a:r>
            <a:endParaRPr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 </a:t>
            </a:r>
            <a:r>
              <a:rPr lang="en-US" altLang="ja-JP" b="1" dirty="0" smtClean="0"/>
              <a:t>65</a:t>
            </a:r>
            <a:r>
              <a:rPr lang="ja-JP" altLang="en-US" b="1" dirty="0" smtClean="0"/>
              <a:t>歳以上の高齢者人口は過去最高の</a:t>
            </a:r>
            <a:r>
              <a:rPr lang="en-US" altLang="ja-JP" b="1" dirty="0" smtClean="0"/>
              <a:t>3,190</a:t>
            </a:r>
            <a:r>
              <a:rPr lang="ja-JP" altLang="en-US" b="1" dirty="0" smtClean="0"/>
              <a:t>万人</a:t>
            </a:r>
            <a:r>
              <a:rPr lang="ja-JP" altLang="en-US" dirty="0" smtClean="0"/>
              <a:t>（前年</a:t>
            </a:r>
            <a:r>
              <a:rPr lang="en-US" altLang="ja-JP" dirty="0" smtClean="0"/>
              <a:t>3,079</a:t>
            </a:r>
            <a:r>
              <a:rPr lang="ja-JP" altLang="en-US" dirty="0" smtClean="0"/>
              <a:t>万人）。　　</a:t>
            </a:r>
            <a:r>
              <a:rPr lang="ja-JP" altLang="en-US" b="1" dirty="0" smtClean="0"/>
              <a:t>約２５％</a:t>
            </a:r>
            <a:endParaRPr lang="en-US" altLang="ja-JP"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a:t>
            </a:r>
            <a:r>
              <a:rPr lang="en-US" altLang="ja-JP" b="1" dirty="0" smtClean="0"/>
              <a:t>15</a:t>
            </a:r>
            <a:r>
              <a:rPr lang="ja-JP" altLang="en-US" b="1" dirty="0" smtClean="0"/>
              <a:t>～</a:t>
            </a:r>
            <a:r>
              <a:rPr lang="en-US" altLang="ja-JP" b="1" dirty="0" smtClean="0"/>
              <a:t>64</a:t>
            </a:r>
            <a:r>
              <a:rPr lang="ja-JP" altLang="en-US" b="1" dirty="0" smtClean="0"/>
              <a:t>歳人口」（生産年齢人口）は</a:t>
            </a:r>
            <a:r>
              <a:rPr lang="en-US" altLang="ja-JP" b="1" dirty="0" smtClean="0"/>
              <a:t>7,901</a:t>
            </a:r>
            <a:r>
              <a:rPr lang="ja-JP" altLang="en-US" b="1" dirty="0" smtClean="0"/>
              <a:t>万人</a:t>
            </a:r>
            <a:r>
              <a:rPr lang="ja-JP" altLang="en-US" dirty="0" smtClean="0"/>
              <a:t>、</a:t>
            </a:r>
            <a:r>
              <a:rPr lang="en-US" altLang="ja-JP" dirty="0" smtClean="0"/>
              <a:t>32</a:t>
            </a:r>
            <a:r>
              <a:rPr lang="ja-JP" altLang="en-US" dirty="0" smtClean="0"/>
              <a:t>年ぶりに</a:t>
            </a:r>
            <a:r>
              <a:rPr lang="en-US" altLang="ja-JP" dirty="0" smtClean="0"/>
              <a:t>8,000</a:t>
            </a:r>
            <a:r>
              <a:rPr lang="ja-JP" altLang="en-US" dirty="0" smtClean="0"/>
              <a:t>万人を下回る。</a:t>
            </a:r>
            <a:endParaRPr lang="en-US" altLang="ja-JP" sz="1200" dirty="0" smtClean="0"/>
          </a:p>
          <a:p>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b="1" dirty="0" smtClean="0"/>
              <a:t>○ </a:t>
            </a:r>
            <a:r>
              <a:rPr lang="ja-JP" altLang="en-US" b="0" dirty="0" smtClean="0"/>
              <a:t>平成</a:t>
            </a:r>
            <a:r>
              <a:rPr lang="en-US" altLang="ja-JP" b="0" dirty="0" smtClean="0"/>
              <a:t>25</a:t>
            </a:r>
            <a:r>
              <a:rPr lang="ja-JP" altLang="en-US" b="0" dirty="0" smtClean="0"/>
              <a:t>年度、</a:t>
            </a:r>
            <a:r>
              <a:rPr lang="ja-JP" altLang="en-US" b="1" dirty="0" smtClean="0"/>
              <a:t>高齢化率（</a:t>
            </a:r>
            <a:r>
              <a:rPr lang="ja-JP" altLang="en-US" dirty="0" smtClean="0"/>
              <a:t>総人口に占める</a:t>
            </a:r>
            <a:r>
              <a:rPr lang="en-US" altLang="ja-JP" dirty="0" smtClean="0"/>
              <a:t>65</a:t>
            </a:r>
            <a:r>
              <a:rPr lang="ja-JP" altLang="en-US" dirty="0" smtClean="0"/>
              <a:t>歳以上人口の割合）</a:t>
            </a:r>
            <a:r>
              <a:rPr lang="ja-JP" altLang="en-US" b="1" dirty="0" smtClean="0"/>
              <a:t>が、</a:t>
            </a:r>
            <a:r>
              <a:rPr lang="en-US" altLang="ja-JP" b="1" dirty="0" smtClean="0"/>
              <a:t>25.1</a:t>
            </a:r>
            <a:r>
              <a:rPr lang="ja-JP" altLang="en-US" b="1" dirty="0" smtClean="0"/>
              <a:t>％に上昇</a:t>
            </a:r>
          </a:p>
          <a:p>
            <a:endParaRPr lang="en-US" altLang="ja-JP" sz="1200" dirty="0" smtClean="0"/>
          </a:p>
          <a:p>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➔この予測では、</a:t>
            </a:r>
            <a:r>
              <a:rPr lang="en-US" altLang="ja-JP" sz="1200" dirty="0" smtClean="0"/>
              <a:t>45</a:t>
            </a:r>
            <a:r>
              <a:rPr lang="ja-JP" altLang="en-US" sz="1200" dirty="0" smtClean="0"/>
              <a:t>年後の</a:t>
            </a:r>
            <a:r>
              <a:rPr lang="ja-JP" altLang="en-US" b="1" dirty="0" smtClean="0"/>
              <a:t> 平成</a:t>
            </a:r>
            <a:r>
              <a:rPr lang="en-US" altLang="ja-JP" b="1" dirty="0" smtClean="0"/>
              <a:t>72</a:t>
            </a:r>
            <a:r>
              <a:rPr lang="ja-JP" altLang="en-US" b="1" dirty="0" smtClean="0"/>
              <a:t>（</a:t>
            </a:r>
            <a:r>
              <a:rPr lang="en-US" altLang="ja-JP" b="1" dirty="0" smtClean="0"/>
              <a:t>2060</a:t>
            </a:r>
            <a:r>
              <a:rPr lang="ja-JP" altLang="en-US" b="1" dirty="0" smtClean="0"/>
              <a:t>）年には、１．５人に１人が６５歳以上、４人に</a:t>
            </a:r>
            <a:r>
              <a:rPr lang="en-US" altLang="ja-JP" b="1" dirty="0" smtClean="0"/>
              <a:t>1</a:t>
            </a:r>
            <a:r>
              <a:rPr lang="ja-JP" altLang="en-US" b="1" dirty="0" smtClean="0"/>
              <a:t>人が７５歳以上！！！！</a:t>
            </a:r>
          </a:p>
          <a:p>
            <a:endParaRPr lang="en-US" altLang="ja-JP" sz="1200" dirty="0" smtClean="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FF0000"/>
                </a:solidFill>
              </a:rPr>
              <a:t>＜６５歳以上の障害者数（身体・在宅）＞</a:t>
            </a:r>
            <a:endParaRPr lang="en-US" altLang="ja-JP"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rgbClr val="FF0000"/>
              </a:solidFill>
            </a:endParaRPr>
          </a:p>
          <a:p>
            <a:r>
              <a:rPr lang="ja-JP" altLang="en-US" dirty="0" smtClean="0"/>
              <a:t>在宅の身体障害者</a:t>
            </a:r>
            <a:r>
              <a:rPr lang="en-US" altLang="ja-JP" dirty="0" smtClean="0"/>
              <a:t>386.4</a:t>
            </a:r>
            <a:r>
              <a:rPr lang="ja-JP" altLang="en-US" dirty="0" smtClean="0"/>
              <a:t>万人の年齢階層別の内訳を見ると、</a:t>
            </a:r>
            <a:endParaRPr lang="en-US" altLang="ja-JP" dirty="0" smtClean="0"/>
          </a:p>
          <a:p>
            <a:endParaRPr lang="en-US" altLang="ja-JP" dirty="0" smtClean="0"/>
          </a:p>
          <a:p>
            <a:r>
              <a:rPr lang="en-US" altLang="ja-JP" dirty="0" smtClean="0"/>
              <a:t>18</a:t>
            </a:r>
            <a:r>
              <a:rPr lang="ja-JP" altLang="en-US" dirty="0" smtClean="0"/>
              <a:t>歳未満</a:t>
            </a:r>
            <a:r>
              <a:rPr lang="en-US" altLang="ja-JP" dirty="0" smtClean="0"/>
              <a:t>7.3</a:t>
            </a:r>
            <a:r>
              <a:rPr lang="ja-JP" altLang="en-US" dirty="0" smtClean="0"/>
              <a:t>万人（</a:t>
            </a:r>
            <a:r>
              <a:rPr lang="en-US" altLang="ja-JP" dirty="0" smtClean="0"/>
              <a:t>1.9</a:t>
            </a:r>
            <a:r>
              <a:rPr lang="ja-JP" altLang="en-US" dirty="0" smtClean="0"/>
              <a:t>％）、</a:t>
            </a:r>
            <a:endParaRPr lang="en-US" altLang="ja-JP" dirty="0" smtClean="0"/>
          </a:p>
          <a:p>
            <a:r>
              <a:rPr lang="en-US" altLang="ja-JP" dirty="0" smtClean="0"/>
              <a:t>18</a:t>
            </a:r>
            <a:r>
              <a:rPr lang="ja-JP" altLang="en-US" dirty="0" smtClean="0"/>
              <a:t>歳以上</a:t>
            </a:r>
            <a:r>
              <a:rPr lang="en-US" altLang="ja-JP" dirty="0" smtClean="0"/>
              <a:t>65</a:t>
            </a:r>
            <a:r>
              <a:rPr lang="ja-JP" altLang="en-US" dirty="0" smtClean="0"/>
              <a:t>歳未満</a:t>
            </a:r>
            <a:r>
              <a:rPr lang="en-US" altLang="ja-JP" dirty="0" smtClean="0"/>
              <a:t>111.1</a:t>
            </a:r>
            <a:r>
              <a:rPr lang="ja-JP" altLang="en-US" dirty="0" smtClean="0"/>
              <a:t>万人（</a:t>
            </a:r>
            <a:r>
              <a:rPr lang="en-US" altLang="ja-JP" dirty="0" smtClean="0"/>
              <a:t>28.8</a:t>
            </a:r>
            <a:r>
              <a:rPr lang="ja-JP" altLang="en-US" dirty="0" smtClean="0"/>
              <a:t>％）、</a:t>
            </a:r>
            <a:endParaRPr lang="en-US" altLang="ja-JP" dirty="0" smtClean="0"/>
          </a:p>
          <a:p>
            <a:r>
              <a:rPr lang="en-US" altLang="ja-JP" b="1" dirty="0" smtClean="0"/>
              <a:t>65</a:t>
            </a:r>
            <a:r>
              <a:rPr lang="ja-JP" altLang="en-US" b="1" dirty="0" smtClean="0"/>
              <a:t>歳以上</a:t>
            </a:r>
            <a:r>
              <a:rPr lang="en-US" altLang="ja-JP" b="1" dirty="0" smtClean="0"/>
              <a:t>265.5</a:t>
            </a:r>
            <a:r>
              <a:rPr lang="ja-JP" altLang="en-US" b="1" dirty="0" smtClean="0"/>
              <a:t>万人（</a:t>
            </a:r>
            <a:r>
              <a:rPr lang="en-US" altLang="ja-JP" b="1" dirty="0" smtClean="0"/>
              <a:t>68.7</a:t>
            </a:r>
            <a:r>
              <a:rPr lang="ja-JP" altLang="en-US" b="1" dirty="0" smtClean="0"/>
              <a:t>％）</a:t>
            </a:r>
            <a:r>
              <a:rPr lang="ja-JP" altLang="en-US" dirty="0" smtClean="0"/>
              <a:t>であり、</a:t>
            </a:r>
            <a:endParaRPr lang="en-US" altLang="ja-JP" dirty="0" smtClean="0"/>
          </a:p>
          <a:p>
            <a:r>
              <a:rPr lang="en-US" altLang="ja-JP" dirty="0" smtClean="0"/>
              <a:t>70</a:t>
            </a:r>
            <a:r>
              <a:rPr lang="ja-JP" altLang="en-US" dirty="0" smtClean="0"/>
              <a:t>歳以上に限っても</a:t>
            </a:r>
            <a:r>
              <a:rPr lang="en-US" altLang="ja-JP" dirty="0" smtClean="0"/>
              <a:t>221.6</a:t>
            </a:r>
            <a:r>
              <a:rPr lang="ja-JP" altLang="en-US" dirty="0" smtClean="0"/>
              <a:t>万人（</a:t>
            </a:r>
            <a:r>
              <a:rPr lang="en-US" altLang="ja-JP" dirty="0" smtClean="0"/>
              <a:t>57.3</a:t>
            </a:r>
            <a:r>
              <a:rPr lang="ja-JP" altLang="en-US" dirty="0" smtClean="0"/>
              <a:t>％）となっている。</a:t>
            </a:r>
          </a:p>
          <a:p>
            <a:endParaRPr lang="en-US" altLang="ja-JP" dirty="0" smtClean="0"/>
          </a:p>
          <a:p>
            <a:r>
              <a:rPr lang="ja-JP" altLang="en-US" dirty="0" smtClean="0"/>
              <a:t>我が国の総人口に占める</a:t>
            </a:r>
            <a:r>
              <a:rPr lang="en-US" altLang="ja-JP" dirty="0" smtClean="0"/>
              <a:t>65</a:t>
            </a:r>
            <a:r>
              <a:rPr lang="ja-JP" altLang="en-US" dirty="0" smtClean="0"/>
              <a:t>歳以上人口の割合（高齢化率）は</a:t>
            </a:r>
            <a:endParaRPr lang="en-US" altLang="ja-JP" dirty="0" smtClean="0"/>
          </a:p>
          <a:p>
            <a:r>
              <a:rPr lang="ja-JP" altLang="en-US" dirty="0" smtClean="0"/>
              <a:t>調査時点の平成</a:t>
            </a:r>
            <a:r>
              <a:rPr lang="en-US" altLang="ja-JP" dirty="0" smtClean="0"/>
              <a:t>23</a:t>
            </a:r>
            <a:r>
              <a:rPr lang="ja-JP" altLang="en-US" dirty="0" smtClean="0"/>
              <a:t>年には</a:t>
            </a:r>
            <a:r>
              <a:rPr lang="en-US" altLang="ja-JP" dirty="0" smtClean="0"/>
              <a:t>23.3</a:t>
            </a:r>
            <a:r>
              <a:rPr lang="ja-JP" altLang="en-US" dirty="0" smtClean="0"/>
              <a:t>％であり、</a:t>
            </a:r>
            <a:endParaRPr lang="en-US" altLang="ja-JP" dirty="0" smtClean="0"/>
          </a:p>
          <a:p>
            <a:r>
              <a:rPr lang="ja-JP" altLang="en-US" b="1" dirty="0" smtClean="0"/>
              <a:t>身体障害者ではその約３倍も高齢化が進んでいる状況にある。</a:t>
            </a:r>
            <a:endParaRPr lang="en-US" altLang="ja-JP" b="1" dirty="0" smtClean="0"/>
          </a:p>
          <a:p>
            <a:endParaRPr lang="en-US" altLang="ja-JP" b="1" dirty="0" smtClean="0"/>
          </a:p>
          <a:p>
            <a:endParaRPr lang="ja-JP" alt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rgbClr val="FF0000"/>
              </a:solidFill>
            </a:endParaRPr>
          </a:p>
          <a:p>
            <a:pPr algn="l"/>
            <a:endParaRPr lang="en-US" altLang="ja-JP" sz="1200" b="0" dirty="0" smtClean="0">
              <a:solidFill>
                <a:srgbClr val="FF0000"/>
              </a:solidFill>
            </a:endParaRP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FF0000"/>
                </a:solidFill>
              </a:rPr>
              <a:t>＜６５歳以上の障害者数（知的・在宅）＞</a:t>
            </a:r>
            <a:endParaRPr lang="en-US" altLang="ja-JP"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a:p>
            <a:r>
              <a:rPr lang="ja-JP" altLang="en-US" dirty="0" smtClean="0"/>
              <a:t>在宅の知的障害者</a:t>
            </a:r>
            <a:r>
              <a:rPr lang="en-US" altLang="ja-JP" dirty="0" smtClean="0"/>
              <a:t>62.2</a:t>
            </a:r>
            <a:r>
              <a:rPr lang="ja-JP" altLang="en-US" dirty="0" smtClean="0"/>
              <a:t>万人の年齢階層別の内訳を見ると、</a:t>
            </a:r>
            <a:endParaRPr lang="en-US" altLang="ja-JP" dirty="0" smtClean="0"/>
          </a:p>
          <a:p>
            <a:endParaRPr lang="en-US" altLang="ja-JP" dirty="0" smtClean="0"/>
          </a:p>
          <a:p>
            <a:r>
              <a:rPr lang="en-US" altLang="ja-JP" dirty="0" smtClean="0"/>
              <a:t>18</a:t>
            </a:r>
            <a:r>
              <a:rPr lang="ja-JP" altLang="en-US" dirty="0" smtClean="0"/>
              <a:t>歳未満</a:t>
            </a:r>
            <a:r>
              <a:rPr lang="en-US" altLang="ja-JP" dirty="0" smtClean="0"/>
              <a:t>15.2</a:t>
            </a:r>
            <a:r>
              <a:rPr lang="ja-JP" altLang="en-US" dirty="0" smtClean="0"/>
              <a:t>万人（</a:t>
            </a:r>
            <a:r>
              <a:rPr lang="en-US" altLang="ja-JP" dirty="0" smtClean="0"/>
              <a:t>24.4</a:t>
            </a:r>
            <a:r>
              <a:rPr lang="ja-JP" altLang="en-US" dirty="0" smtClean="0"/>
              <a:t>％）、</a:t>
            </a:r>
            <a:endParaRPr lang="en-US" altLang="ja-JP" dirty="0" smtClean="0"/>
          </a:p>
          <a:p>
            <a:r>
              <a:rPr lang="en-US" altLang="ja-JP" dirty="0" smtClean="0"/>
              <a:t>18</a:t>
            </a:r>
            <a:r>
              <a:rPr lang="ja-JP" altLang="en-US" dirty="0" smtClean="0"/>
              <a:t>歳以上 </a:t>
            </a:r>
            <a:r>
              <a:rPr lang="en-US" altLang="ja-JP" dirty="0" smtClean="0"/>
              <a:t>65</a:t>
            </a:r>
            <a:r>
              <a:rPr lang="ja-JP" altLang="en-US" dirty="0" smtClean="0"/>
              <a:t>歳未満</a:t>
            </a:r>
            <a:r>
              <a:rPr lang="en-US" altLang="ja-JP" dirty="0" smtClean="0"/>
              <a:t>40.8</a:t>
            </a:r>
            <a:r>
              <a:rPr lang="ja-JP" altLang="en-US" dirty="0" smtClean="0"/>
              <a:t>万人（</a:t>
            </a:r>
            <a:r>
              <a:rPr lang="en-US" altLang="ja-JP" dirty="0" smtClean="0"/>
              <a:t>65.6</a:t>
            </a:r>
            <a:r>
              <a:rPr lang="ja-JP" altLang="en-US" dirty="0" smtClean="0"/>
              <a:t>％）、</a:t>
            </a:r>
            <a:endParaRPr lang="en-US" altLang="ja-JP" dirty="0" smtClean="0"/>
          </a:p>
          <a:p>
            <a:r>
              <a:rPr lang="en-US" altLang="ja-JP" b="1" dirty="0" smtClean="0"/>
              <a:t>65</a:t>
            </a:r>
            <a:r>
              <a:rPr lang="ja-JP" altLang="en-US" b="1" dirty="0" smtClean="0"/>
              <a:t>歳以上</a:t>
            </a:r>
            <a:r>
              <a:rPr lang="en-US" altLang="ja-JP" b="1" dirty="0" smtClean="0"/>
              <a:t>5.8</a:t>
            </a:r>
            <a:r>
              <a:rPr lang="ja-JP" altLang="en-US" b="1" dirty="0" smtClean="0"/>
              <a:t>万人（</a:t>
            </a:r>
            <a:r>
              <a:rPr lang="en-US" altLang="ja-JP" b="1" dirty="0" smtClean="0"/>
              <a:t>9.3</a:t>
            </a:r>
            <a:r>
              <a:rPr lang="ja-JP" altLang="en-US" b="1" dirty="0" smtClean="0"/>
              <a:t>％）</a:t>
            </a:r>
            <a:r>
              <a:rPr lang="ja-JP" altLang="en-US" dirty="0" smtClean="0"/>
              <a:t>となっている。</a:t>
            </a:r>
            <a:endParaRPr lang="en-US" altLang="ja-JP" dirty="0" smtClean="0"/>
          </a:p>
          <a:p>
            <a:endParaRPr lang="en-US" altLang="ja-JP" dirty="0" smtClean="0"/>
          </a:p>
          <a:p>
            <a:r>
              <a:rPr lang="ja-JP" altLang="en-US" dirty="0" smtClean="0"/>
              <a:t>身体障害者と比べて</a:t>
            </a:r>
            <a:r>
              <a:rPr lang="en-US" altLang="ja-JP" dirty="0" smtClean="0"/>
              <a:t>18</a:t>
            </a:r>
            <a:r>
              <a:rPr lang="ja-JP" altLang="en-US" dirty="0" smtClean="0"/>
              <a:t>歳未満の割合が高い一方で、</a:t>
            </a:r>
            <a:endParaRPr lang="en-US" altLang="ja-JP" dirty="0" smtClean="0"/>
          </a:p>
          <a:p>
            <a:r>
              <a:rPr lang="en-US" altLang="ja-JP" b="1" dirty="0" smtClean="0"/>
              <a:t>65</a:t>
            </a:r>
            <a:r>
              <a:rPr lang="ja-JP" altLang="en-US" b="1" dirty="0" smtClean="0"/>
              <a:t>歳以上の 割合が低い点に特徴がある。</a:t>
            </a:r>
          </a:p>
          <a:p>
            <a:endParaRPr lang="en-US" altLang="ja-JP" dirty="0" smtClean="0"/>
          </a:p>
          <a:p>
            <a:r>
              <a:rPr lang="en-US" altLang="ja-JP" dirty="0" smtClean="0"/>
              <a:t>65</a:t>
            </a:r>
            <a:r>
              <a:rPr lang="ja-JP" altLang="en-US" dirty="0" smtClean="0"/>
              <a:t>歳以上の割合の推移を見ると、平成</a:t>
            </a:r>
            <a:r>
              <a:rPr lang="en-US" altLang="ja-JP" dirty="0" smtClean="0"/>
              <a:t>12</a:t>
            </a:r>
            <a:r>
              <a:rPr lang="ja-JP" altLang="en-US" dirty="0" smtClean="0"/>
              <a:t>年から平成</a:t>
            </a:r>
            <a:r>
              <a:rPr lang="en-US" altLang="ja-JP" dirty="0" smtClean="0"/>
              <a:t>23</a:t>
            </a:r>
            <a:r>
              <a:rPr lang="ja-JP" altLang="en-US" dirty="0" smtClean="0"/>
              <a:t>年までの</a:t>
            </a:r>
            <a:r>
              <a:rPr lang="en-US" altLang="ja-JP" dirty="0" smtClean="0"/>
              <a:t>11</a:t>
            </a:r>
            <a:r>
              <a:rPr lang="ja-JP" altLang="en-US" dirty="0" smtClean="0"/>
              <a:t>年間で</a:t>
            </a:r>
            <a:endParaRPr lang="en-US" altLang="ja-JP" dirty="0" smtClean="0"/>
          </a:p>
          <a:p>
            <a:r>
              <a:rPr lang="en-US" altLang="ja-JP" dirty="0" smtClean="0"/>
              <a:t>2.8</a:t>
            </a:r>
            <a:r>
              <a:rPr lang="ja-JP" altLang="en-US" dirty="0" smtClean="0"/>
              <a:t>％から</a:t>
            </a:r>
            <a:r>
              <a:rPr lang="en-US" altLang="ja-JP" dirty="0" smtClean="0"/>
              <a:t>9.3</a:t>
            </a:r>
            <a:r>
              <a:rPr lang="ja-JP" altLang="en-US" dirty="0" smtClean="0"/>
              <a:t>％へ増加して</a:t>
            </a:r>
            <a:r>
              <a:rPr lang="ja-JP" altLang="en-US" dirty="0" err="1" smtClean="0"/>
              <a:t>い</a:t>
            </a:r>
            <a:r>
              <a:rPr lang="ja-JP" altLang="en-US" dirty="0" smtClean="0"/>
              <a:t> る。</a:t>
            </a:r>
            <a:endParaRPr lang="en-US" altLang="ja-JP" dirty="0" smtClean="0"/>
          </a:p>
          <a:p>
            <a:endParaRPr lang="en-US" altLang="ja-JP" dirty="0" smtClean="0"/>
          </a:p>
          <a:p>
            <a:r>
              <a:rPr lang="ja-JP" altLang="en-US" dirty="0" smtClean="0"/>
              <a:t>知的障害は発達期に現れるものであり、発達期以降に新たに知的障害が</a:t>
            </a:r>
            <a:endParaRPr lang="en-US" altLang="ja-JP" dirty="0" smtClean="0"/>
          </a:p>
          <a:p>
            <a:r>
              <a:rPr lang="ja-JP" altLang="en-US" dirty="0" smtClean="0"/>
              <a:t>生じるものではないことから、身体障害のように人口の高齢化の影響を大きく受ける ことはない。</a:t>
            </a:r>
            <a:endParaRPr lang="en-US" altLang="ja-JP" dirty="0" smtClean="0"/>
          </a:p>
          <a:p>
            <a:endParaRPr lang="en-US" altLang="ja-JP" dirty="0" smtClean="0"/>
          </a:p>
          <a:p>
            <a:r>
              <a:rPr lang="ja-JP" altLang="en-US" b="0" dirty="0" smtClean="0"/>
              <a:t>一方で、調査時点である平成</a:t>
            </a:r>
            <a:r>
              <a:rPr lang="en-US" altLang="ja-JP" b="0" dirty="0" smtClean="0"/>
              <a:t>23</a:t>
            </a:r>
            <a:r>
              <a:rPr lang="ja-JP" altLang="en-US" b="0" dirty="0" smtClean="0"/>
              <a:t>年のいわゆる全国一般の高齢化率</a:t>
            </a:r>
            <a:r>
              <a:rPr lang="en-US" altLang="ja-JP" b="0" dirty="0" smtClean="0"/>
              <a:t>23.3</a:t>
            </a:r>
            <a:r>
              <a:rPr lang="ja-JP" altLang="en-US" b="0" dirty="0" smtClean="0"/>
              <a:t>％に</a:t>
            </a:r>
            <a:endParaRPr lang="en-US" altLang="ja-JP" b="0" dirty="0" smtClean="0"/>
          </a:p>
          <a:p>
            <a:r>
              <a:rPr lang="ja-JP" altLang="en-US" b="0" dirty="0" smtClean="0"/>
              <a:t>比べて、知的障害者の</a:t>
            </a:r>
            <a:r>
              <a:rPr lang="en-US" altLang="ja-JP" b="0" dirty="0" smtClean="0"/>
              <a:t>65</a:t>
            </a:r>
            <a:r>
              <a:rPr lang="ja-JP" altLang="en-US" b="0" dirty="0" smtClean="0"/>
              <a:t>歳以上の割合が</a:t>
            </a:r>
            <a:r>
              <a:rPr lang="en-US" altLang="ja-JP" b="0" dirty="0" smtClean="0"/>
              <a:t>9.3</a:t>
            </a:r>
            <a:r>
              <a:rPr lang="ja-JP" altLang="en-US" b="0" dirty="0" smtClean="0"/>
              <a:t>％と半分以下の水準となっていることは、</a:t>
            </a:r>
            <a:endParaRPr lang="en-US" altLang="ja-JP" b="0" dirty="0" smtClean="0"/>
          </a:p>
          <a:p>
            <a:r>
              <a:rPr lang="ja-JP" altLang="en-US" b="1" dirty="0" smtClean="0"/>
              <a:t>健康面での問題を抱えている者が多い状況</a:t>
            </a:r>
            <a:r>
              <a:rPr lang="ja-JP" altLang="en-US" b="0" dirty="0" smtClean="0"/>
              <a:t>を伺わせる。</a:t>
            </a:r>
          </a:p>
          <a:p>
            <a:pPr algn="l"/>
            <a:endParaRPr lang="en-US" altLang="ja-JP" sz="1200" b="0" dirty="0" smtClean="0">
              <a:solidFill>
                <a:srgbClr val="FF0000"/>
              </a:solidFill>
            </a:endParaRPr>
          </a:p>
          <a:p>
            <a:pPr algn="l"/>
            <a:endParaRPr lang="en-US" altLang="ja-JP"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0" dirty="0" smtClean="0">
                <a:solidFill>
                  <a:srgbClr val="FF0000"/>
                </a:solidFill>
              </a:rPr>
              <a:t>＜６５歳以上の障害者数（精神・外来）＞</a:t>
            </a:r>
            <a:endParaRPr lang="en-US" altLang="ja-JP" sz="12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smtClean="0">
              <a:solidFill>
                <a:srgbClr val="FF0000"/>
              </a:solidFill>
            </a:endParaRPr>
          </a:p>
          <a:p>
            <a:r>
              <a:rPr lang="ja-JP" altLang="en-US" dirty="0" smtClean="0"/>
              <a:t>外来の精神障害者</a:t>
            </a:r>
            <a:r>
              <a:rPr lang="en-US" altLang="ja-JP" dirty="0" smtClean="0"/>
              <a:t>287.8</a:t>
            </a:r>
            <a:r>
              <a:rPr lang="ja-JP" altLang="en-US" dirty="0" smtClean="0"/>
              <a:t>万人の年齢階層別の内訳を見ると、</a:t>
            </a:r>
            <a:endParaRPr lang="en-US" altLang="ja-JP" dirty="0" smtClean="0"/>
          </a:p>
          <a:p>
            <a:endParaRPr lang="en-US" altLang="ja-JP" dirty="0" smtClean="0"/>
          </a:p>
          <a:p>
            <a:r>
              <a:rPr lang="en-US" altLang="ja-JP" dirty="0" smtClean="0"/>
              <a:t>20</a:t>
            </a:r>
            <a:r>
              <a:rPr lang="ja-JP" altLang="en-US" dirty="0" smtClean="0"/>
              <a:t>歳未満</a:t>
            </a:r>
            <a:r>
              <a:rPr lang="en-US" altLang="ja-JP" dirty="0" smtClean="0"/>
              <a:t>17.6</a:t>
            </a:r>
            <a:r>
              <a:rPr lang="ja-JP" altLang="en-US" dirty="0" smtClean="0"/>
              <a:t>万人（</a:t>
            </a:r>
            <a:r>
              <a:rPr lang="en-US" altLang="ja-JP" dirty="0" smtClean="0"/>
              <a:t>6.1</a:t>
            </a:r>
            <a:r>
              <a:rPr lang="ja-JP" altLang="en-US" dirty="0" smtClean="0"/>
              <a:t>％）、</a:t>
            </a:r>
            <a:endParaRPr lang="en-US" altLang="ja-JP" dirty="0" smtClean="0"/>
          </a:p>
          <a:p>
            <a:r>
              <a:rPr lang="en-US" altLang="ja-JP" dirty="0" smtClean="0"/>
              <a:t>20</a:t>
            </a:r>
            <a:r>
              <a:rPr lang="ja-JP" altLang="en-US" dirty="0" smtClean="0"/>
              <a:t>歳以上 </a:t>
            </a:r>
            <a:r>
              <a:rPr lang="en-US" altLang="ja-JP" dirty="0" smtClean="0"/>
              <a:t>65</a:t>
            </a:r>
            <a:r>
              <a:rPr lang="ja-JP" altLang="en-US" dirty="0" smtClean="0"/>
              <a:t>歳未満</a:t>
            </a:r>
            <a:r>
              <a:rPr lang="en-US" altLang="ja-JP" dirty="0" smtClean="0"/>
              <a:t>172.4</a:t>
            </a:r>
            <a:r>
              <a:rPr lang="ja-JP" altLang="en-US" dirty="0" smtClean="0"/>
              <a:t>万人（</a:t>
            </a:r>
            <a:r>
              <a:rPr lang="en-US" altLang="ja-JP" dirty="0" smtClean="0"/>
              <a:t>59.9</a:t>
            </a:r>
            <a:r>
              <a:rPr lang="ja-JP" altLang="en-US" dirty="0" smtClean="0"/>
              <a:t>％）、</a:t>
            </a:r>
            <a:endParaRPr lang="en-US" altLang="ja-JP" dirty="0" smtClean="0"/>
          </a:p>
          <a:p>
            <a:r>
              <a:rPr lang="en-US" altLang="ja-JP" b="1" dirty="0" smtClean="0"/>
              <a:t>65</a:t>
            </a:r>
            <a:r>
              <a:rPr lang="ja-JP" altLang="en-US" b="1" dirty="0" smtClean="0"/>
              <a:t>歳以上</a:t>
            </a:r>
            <a:r>
              <a:rPr lang="en-US" altLang="ja-JP" b="1" dirty="0" smtClean="0"/>
              <a:t>97.4</a:t>
            </a:r>
            <a:r>
              <a:rPr lang="ja-JP" altLang="en-US" b="1" dirty="0" smtClean="0"/>
              <a:t>万人（</a:t>
            </a:r>
            <a:r>
              <a:rPr lang="en-US" altLang="ja-JP" b="1" dirty="0" smtClean="0"/>
              <a:t>33.8</a:t>
            </a:r>
            <a:r>
              <a:rPr lang="ja-JP" altLang="en-US" b="1" dirty="0" smtClean="0"/>
              <a:t>％）</a:t>
            </a:r>
            <a:r>
              <a:rPr lang="ja-JP" altLang="en-US" dirty="0" smtClean="0"/>
              <a:t>となっており、</a:t>
            </a:r>
            <a:endParaRPr lang="en-US" altLang="ja-JP" dirty="0" smtClean="0"/>
          </a:p>
          <a:p>
            <a:endParaRPr lang="en-US" altLang="ja-JP" dirty="0" smtClean="0"/>
          </a:p>
          <a:p>
            <a:r>
              <a:rPr lang="ja-JP" altLang="en-US" dirty="0" smtClean="0"/>
              <a:t>調査時点の平成</a:t>
            </a:r>
            <a:r>
              <a:rPr lang="en-US" altLang="ja-JP" dirty="0" smtClean="0"/>
              <a:t>23</a:t>
            </a:r>
            <a:r>
              <a:rPr lang="ja-JP" altLang="en-US" dirty="0" smtClean="0"/>
              <a:t>年の高齢化率</a:t>
            </a:r>
            <a:r>
              <a:rPr lang="en-US" altLang="ja-JP" dirty="0" smtClean="0"/>
              <a:t>23.3</a:t>
            </a:r>
            <a:r>
              <a:rPr lang="ja-JP" altLang="en-US" dirty="0" smtClean="0"/>
              <a:t>％に比べ、高い水 準となっている。</a:t>
            </a:r>
          </a:p>
          <a:p>
            <a:endParaRPr lang="en-US" altLang="ja-JP" dirty="0" smtClean="0"/>
          </a:p>
          <a:p>
            <a:r>
              <a:rPr lang="en-US" altLang="ja-JP" dirty="0" smtClean="0"/>
              <a:t>65</a:t>
            </a:r>
            <a:r>
              <a:rPr lang="ja-JP" altLang="en-US" dirty="0" smtClean="0"/>
              <a:t>歳以上の割合の推移を見ると、平成</a:t>
            </a:r>
            <a:r>
              <a:rPr lang="en-US" altLang="ja-JP" dirty="0" smtClean="0"/>
              <a:t>17</a:t>
            </a:r>
            <a:r>
              <a:rPr lang="ja-JP" altLang="en-US" dirty="0" smtClean="0"/>
              <a:t>年から平成</a:t>
            </a:r>
            <a:r>
              <a:rPr lang="en-US" altLang="ja-JP" dirty="0" smtClean="0"/>
              <a:t>23</a:t>
            </a:r>
            <a:r>
              <a:rPr lang="ja-JP" altLang="en-US" dirty="0" smtClean="0"/>
              <a:t>年までの６年間で、</a:t>
            </a:r>
            <a:endParaRPr lang="en-US" altLang="ja-JP" dirty="0" smtClean="0"/>
          </a:p>
          <a:p>
            <a:r>
              <a:rPr lang="en-US" altLang="ja-JP" dirty="0" smtClean="0"/>
              <a:t>65</a:t>
            </a:r>
            <a:r>
              <a:rPr lang="ja-JP" altLang="en-US" dirty="0" smtClean="0"/>
              <a:t>歳以上の割合は</a:t>
            </a:r>
            <a:r>
              <a:rPr lang="en-US" altLang="ja-JP" dirty="0" smtClean="0"/>
              <a:t>28.6</a:t>
            </a:r>
            <a:r>
              <a:rPr lang="ja-JP" altLang="en-US" dirty="0" smtClean="0"/>
              <a:t>％から</a:t>
            </a:r>
            <a:r>
              <a:rPr lang="en-US" altLang="ja-JP" dirty="0" smtClean="0"/>
              <a:t>33.8</a:t>
            </a:r>
            <a:r>
              <a:rPr lang="ja-JP" altLang="en-US" dirty="0" smtClean="0"/>
              <a:t>％へと上昇している。</a:t>
            </a: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baseline="0" dirty="0" smtClean="0">
                <a:solidFill>
                  <a:schemeClr val="tx1"/>
                </a:solidFill>
                <a:latin typeface="+mn-lt"/>
                <a:ea typeface="+mn-ea"/>
                <a:cs typeface="+mn-cs"/>
              </a:rPr>
              <a:t>ちなみに、</a:t>
            </a:r>
            <a:r>
              <a:rPr kumimoji="1" lang="en-US" altLang="ja-JP" sz="1200" kern="1200" baseline="0" dirty="0" smtClean="0">
                <a:solidFill>
                  <a:schemeClr val="tx1"/>
                </a:solidFill>
                <a:latin typeface="+mn-lt"/>
                <a:ea typeface="+mn-ea"/>
                <a:cs typeface="+mn-cs"/>
              </a:rPr>
              <a:t>2010</a:t>
            </a:r>
            <a:r>
              <a:rPr kumimoji="1" lang="ja-JP" altLang="en-US" sz="1200" kern="1200" baseline="0" dirty="0" smtClean="0">
                <a:solidFill>
                  <a:schemeClr val="tx1"/>
                </a:solidFill>
                <a:latin typeface="+mn-lt"/>
                <a:ea typeface="+mn-ea"/>
                <a:cs typeface="+mn-cs"/>
              </a:rPr>
              <a:t>年度に厚生労働省が実施した「社会福祉施設等調査結果概要」では、</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b="1" kern="1200" baseline="0" dirty="0" smtClean="0">
                <a:solidFill>
                  <a:schemeClr val="tx1"/>
                </a:solidFill>
                <a:latin typeface="+mn-lt"/>
                <a:ea typeface="+mn-ea"/>
                <a:cs typeface="+mn-cs"/>
              </a:rPr>
              <a:t>居住施設（知的障害者入所更生施設）で生活する利用者のうち、</a:t>
            </a:r>
            <a:endParaRPr kumimoji="1" lang="en-US" altLang="ja-JP" sz="1200" b="1" kern="1200" baseline="0" dirty="0" smtClean="0">
              <a:solidFill>
                <a:schemeClr val="tx1"/>
              </a:solidFill>
              <a:latin typeface="+mn-lt"/>
              <a:ea typeface="+mn-ea"/>
              <a:cs typeface="+mn-cs"/>
            </a:endParaRPr>
          </a:p>
          <a:p>
            <a:endParaRPr kumimoji="1" lang="en-US" altLang="ja-JP" sz="1200" b="1" kern="1200" baseline="0" dirty="0" smtClean="0">
              <a:solidFill>
                <a:schemeClr val="tx1"/>
              </a:solidFill>
              <a:latin typeface="+mn-lt"/>
              <a:ea typeface="+mn-ea"/>
              <a:cs typeface="+mn-cs"/>
            </a:endParaRPr>
          </a:p>
          <a:p>
            <a:r>
              <a:rPr kumimoji="1" lang="en-US" altLang="ja-JP" sz="1200" b="1" kern="1200" baseline="0" dirty="0" smtClean="0">
                <a:solidFill>
                  <a:schemeClr val="tx1"/>
                </a:solidFill>
                <a:latin typeface="+mn-lt"/>
                <a:ea typeface="+mn-ea"/>
                <a:cs typeface="+mn-cs"/>
              </a:rPr>
              <a:t>40</a:t>
            </a:r>
            <a:r>
              <a:rPr kumimoji="1" lang="ja-JP" altLang="en-US" sz="1200" b="1" kern="1200" baseline="0" dirty="0" smtClean="0">
                <a:solidFill>
                  <a:schemeClr val="tx1"/>
                </a:solidFill>
                <a:latin typeface="+mn-lt"/>
                <a:ea typeface="+mn-ea"/>
                <a:cs typeface="+mn-cs"/>
              </a:rPr>
              <a:t>歳以上が</a:t>
            </a:r>
            <a:r>
              <a:rPr kumimoji="1" lang="en-US" altLang="ja-JP" sz="1200" b="1" kern="1200" baseline="0" dirty="0" smtClean="0">
                <a:solidFill>
                  <a:schemeClr val="tx1"/>
                </a:solidFill>
                <a:latin typeface="+mn-lt"/>
                <a:ea typeface="+mn-ea"/>
                <a:cs typeface="+mn-cs"/>
              </a:rPr>
              <a:t>65.9</a:t>
            </a:r>
            <a:r>
              <a:rPr kumimoji="1" lang="ja-JP" altLang="en-US" sz="1200" b="1" kern="1200" baseline="0" dirty="0" smtClean="0">
                <a:solidFill>
                  <a:schemeClr val="tx1"/>
                </a:solidFill>
                <a:latin typeface="+mn-lt"/>
                <a:ea typeface="+mn-ea"/>
                <a:cs typeface="+mn-cs"/>
              </a:rPr>
              <a:t>％，</a:t>
            </a:r>
            <a:endParaRPr kumimoji="1" lang="en-US" altLang="ja-JP" sz="1200" b="1" kern="1200" baseline="0" dirty="0" smtClean="0">
              <a:solidFill>
                <a:schemeClr val="tx1"/>
              </a:solidFill>
              <a:latin typeface="+mn-lt"/>
              <a:ea typeface="+mn-ea"/>
              <a:cs typeface="+mn-cs"/>
            </a:endParaRPr>
          </a:p>
          <a:p>
            <a:r>
              <a:rPr kumimoji="1" lang="en-US" altLang="ja-JP" sz="1200" b="1" kern="1200" baseline="0" dirty="0" smtClean="0">
                <a:solidFill>
                  <a:schemeClr val="tx1"/>
                </a:solidFill>
                <a:latin typeface="+mn-lt"/>
                <a:ea typeface="+mn-ea"/>
                <a:cs typeface="+mn-cs"/>
              </a:rPr>
              <a:t>60</a:t>
            </a:r>
            <a:r>
              <a:rPr kumimoji="1" lang="ja-JP" altLang="en-US" sz="1200" b="1" kern="1200" baseline="0" dirty="0" smtClean="0">
                <a:solidFill>
                  <a:schemeClr val="tx1"/>
                </a:solidFill>
                <a:latin typeface="+mn-lt"/>
                <a:ea typeface="+mn-ea"/>
                <a:cs typeface="+mn-cs"/>
              </a:rPr>
              <a:t>歳以上は</a:t>
            </a:r>
            <a:r>
              <a:rPr kumimoji="1" lang="en-US" altLang="ja-JP" sz="1200" b="1" kern="1200" baseline="0" dirty="0" smtClean="0">
                <a:solidFill>
                  <a:schemeClr val="tx1"/>
                </a:solidFill>
                <a:latin typeface="+mn-lt"/>
                <a:ea typeface="+mn-ea"/>
                <a:cs typeface="+mn-cs"/>
              </a:rPr>
              <a:t>22.9</a:t>
            </a:r>
            <a:r>
              <a:rPr kumimoji="1" lang="ja-JP" altLang="en-US" sz="1200" b="1" kern="1200" baseline="0" dirty="0" smtClean="0">
                <a:solidFill>
                  <a:schemeClr val="tx1"/>
                </a:solidFill>
                <a:latin typeface="+mn-lt"/>
                <a:ea typeface="+mn-ea"/>
                <a:cs typeface="+mn-cs"/>
              </a:rPr>
              <a:t>％</a:t>
            </a:r>
            <a:endParaRPr kumimoji="1" lang="en-US" altLang="ja-JP" sz="1200" b="1" kern="1200" baseline="0" dirty="0" smtClean="0">
              <a:solidFill>
                <a:schemeClr val="tx1"/>
              </a:solidFill>
              <a:latin typeface="+mn-lt"/>
              <a:ea typeface="+mn-ea"/>
              <a:cs typeface="+mn-cs"/>
            </a:endParaRPr>
          </a:p>
          <a:p>
            <a:endParaRPr kumimoji="1" lang="en-US" altLang="ja-JP" sz="1200" b="1" kern="1200" baseline="0" dirty="0" smtClean="0">
              <a:solidFill>
                <a:schemeClr val="tx1"/>
              </a:solidFill>
              <a:latin typeface="+mn-lt"/>
              <a:ea typeface="+mn-ea"/>
              <a:cs typeface="+mn-cs"/>
            </a:endParaRPr>
          </a:p>
          <a:p>
            <a:r>
              <a:rPr kumimoji="1" lang="ja-JP" altLang="en-US" sz="1200" b="1" kern="1200" baseline="0" dirty="0" smtClean="0">
                <a:solidFill>
                  <a:schemeClr val="tx1"/>
                </a:solidFill>
                <a:latin typeface="+mn-lt"/>
                <a:ea typeface="+mn-ea"/>
                <a:cs typeface="+mn-cs"/>
              </a:rPr>
              <a:t>に上ると言われている。</a:t>
            </a:r>
            <a:endParaRPr kumimoji="1" lang="en-US" altLang="ja-JP" sz="1200" b="1"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一方、在宅で暮らす障害者については、</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en-US" altLang="ja-JP" sz="1200" kern="1200" baseline="0" dirty="0" smtClean="0">
                <a:solidFill>
                  <a:schemeClr val="tx1"/>
                </a:solidFill>
                <a:latin typeface="+mn-lt"/>
                <a:ea typeface="+mn-ea"/>
                <a:cs typeface="+mn-cs"/>
              </a:rPr>
              <a:t>40</a:t>
            </a:r>
            <a:r>
              <a:rPr kumimoji="1" lang="ja-JP" altLang="en-US" sz="1200" kern="1200" baseline="0" dirty="0" smtClean="0">
                <a:solidFill>
                  <a:schemeClr val="tx1"/>
                </a:solidFill>
                <a:latin typeface="+mn-lt"/>
                <a:ea typeface="+mn-ea"/>
                <a:cs typeface="+mn-cs"/>
              </a:rPr>
              <a:t>歳以上が</a:t>
            </a:r>
            <a:r>
              <a:rPr kumimoji="1" lang="en-US" altLang="ja-JP" sz="1200" kern="1200" baseline="0" dirty="0" smtClean="0">
                <a:solidFill>
                  <a:schemeClr val="tx1"/>
                </a:solidFill>
                <a:latin typeface="+mn-lt"/>
                <a:ea typeface="+mn-ea"/>
                <a:cs typeface="+mn-cs"/>
              </a:rPr>
              <a:t>34.6</a:t>
            </a:r>
            <a:r>
              <a:rPr kumimoji="1" lang="ja-JP" altLang="en-US" sz="1200" kern="1200" baseline="0" dirty="0" smtClean="0">
                <a:solidFill>
                  <a:schemeClr val="tx1"/>
                </a:solidFill>
                <a:latin typeface="+mn-lt"/>
                <a:ea typeface="+mn-ea"/>
                <a:cs typeface="+mn-cs"/>
              </a:rPr>
              <a:t>％，</a:t>
            </a:r>
          </a:p>
          <a:p>
            <a:r>
              <a:rPr kumimoji="1" lang="en-US" altLang="ja-JP" sz="1200" kern="1200" baseline="0" dirty="0" smtClean="0">
                <a:solidFill>
                  <a:schemeClr val="tx1"/>
                </a:solidFill>
                <a:latin typeface="+mn-lt"/>
                <a:ea typeface="+mn-ea"/>
                <a:cs typeface="+mn-cs"/>
              </a:rPr>
              <a:t>60</a:t>
            </a:r>
            <a:r>
              <a:rPr kumimoji="1" lang="ja-JP" altLang="en-US" sz="1200" kern="1200" baseline="0" dirty="0" smtClean="0">
                <a:solidFill>
                  <a:schemeClr val="tx1"/>
                </a:solidFill>
                <a:latin typeface="+mn-lt"/>
                <a:ea typeface="+mn-ea"/>
                <a:cs typeface="+mn-cs"/>
              </a:rPr>
              <a:t>歳以上が</a:t>
            </a:r>
            <a:r>
              <a:rPr kumimoji="1" lang="en-US" altLang="ja-JP" sz="1200" kern="1200" baseline="0" dirty="0" smtClean="0">
                <a:solidFill>
                  <a:schemeClr val="tx1"/>
                </a:solidFill>
                <a:latin typeface="+mn-lt"/>
                <a:ea typeface="+mn-ea"/>
                <a:cs typeface="+mn-cs"/>
              </a:rPr>
              <a:t>8.63</a:t>
            </a:r>
            <a:r>
              <a:rPr kumimoji="1" lang="ja-JP" altLang="en-US" sz="1200" kern="1200" baseline="0" dirty="0" smtClean="0">
                <a:solidFill>
                  <a:schemeClr val="tx1"/>
                </a:solidFill>
                <a:latin typeface="+mn-lt"/>
                <a:ea typeface="+mn-ea"/>
                <a:cs typeface="+mn-cs"/>
              </a:rPr>
              <a:t>％</a:t>
            </a:r>
            <a:endParaRPr kumimoji="1" lang="en-US" altLang="ja-JP" sz="1200" kern="1200" baseline="0" dirty="0" smtClean="0">
              <a:solidFill>
                <a:schemeClr val="tx1"/>
              </a:solidFill>
              <a:latin typeface="+mn-lt"/>
              <a:ea typeface="+mn-ea"/>
              <a:cs typeface="+mn-cs"/>
            </a:endParaRPr>
          </a:p>
          <a:p>
            <a:endParaRPr kumimoji="1" lang="en-US" altLang="ja-JP" sz="1200" kern="1200" baseline="0" dirty="0" smtClean="0">
              <a:solidFill>
                <a:schemeClr val="tx1"/>
              </a:solidFill>
              <a:latin typeface="+mn-lt"/>
              <a:ea typeface="+mn-ea"/>
              <a:cs typeface="+mn-cs"/>
            </a:endParaRPr>
          </a:p>
          <a:p>
            <a:r>
              <a:rPr kumimoji="1" lang="ja-JP" altLang="en-US" sz="1200" kern="1200" baseline="0" dirty="0" smtClean="0">
                <a:solidFill>
                  <a:schemeClr val="tx1"/>
                </a:solidFill>
                <a:latin typeface="+mn-lt"/>
                <a:ea typeface="+mn-ea"/>
                <a:cs typeface="+mn-cs"/>
              </a:rPr>
              <a:t>（「年齢階級別障害の程度別の知的障害者（在</a:t>
            </a:r>
            <a:r>
              <a:rPr kumimoji="1" lang="zh-CN" altLang="en-US" sz="1200" kern="1200" baseline="0" dirty="0" smtClean="0">
                <a:solidFill>
                  <a:schemeClr val="tx1"/>
                </a:solidFill>
                <a:latin typeface="+mn-lt"/>
                <a:ea typeface="+mn-ea"/>
                <a:cs typeface="+mn-cs"/>
              </a:rPr>
              <a:t>宅）数」厚生労働省，</a:t>
            </a:r>
            <a:r>
              <a:rPr kumimoji="1" lang="en-US" altLang="zh-CN" sz="1200" kern="1200" baseline="0" dirty="0" smtClean="0">
                <a:solidFill>
                  <a:schemeClr val="tx1"/>
                </a:solidFill>
                <a:latin typeface="+mn-lt"/>
                <a:ea typeface="+mn-ea"/>
                <a:cs typeface="+mn-cs"/>
              </a:rPr>
              <a:t>2005</a:t>
            </a:r>
            <a:r>
              <a:rPr kumimoji="1" lang="zh-CN" altLang="en-US" sz="1200" kern="1200" baseline="0" dirty="0" smtClean="0">
                <a:solidFill>
                  <a:schemeClr val="tx1"/>
                </a:solidFill>
                <a:latin typeface="+mn-lt"/>
                <a:ea typeface="+mn-ea"/>
                <a:cs typeface="+mn-cs"/>
              </a:rPr>
              <a:t>年）</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b="1" kern="1200" dirty="0" smtClean="0">
                <a:solidFill>
                  <a:schemeClr val="tx1"/>
                </a:solidFill>
                <a:latin typeface="+mn-lt"/>
                <a:ea typeface="+mn-ea"/>
                <a:cs typeface="+mn-cs"/>
              </a:rPr>
              <a:t>戦後日本の社会福祉制度</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戦後の混乱期において、傷病者、孤児、寡婦、貧困者、身寄りのない老人等を</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＜保護＞する目的でスタートした。（「養護施設」「養老院」など）</a:t>
            </a:r>
          </a:p>
          <a:p>
            <a:r>
              <a:rPr kumimoji="1" lang="en-US" altLang="ja-JP" sz="1200" u="none" strike="noStrike"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それから約５０年間、社会福祉事業、社会福祉法人など、社会福祉の基礎構造は</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ほとんど変わらずにきたが、少子高齢化の進展や核家族化などにより、</a:t>
            </a:r>
            <a:r>
              <a:rPr kumimoji="1" lang="ja-JP" altLang="ja-JP" sz="1200" b="1" kern="1200" dirty="0" smtClean="0">
                <a:solidFill>
                  <a:schemeClr val="tx1"/>
                </a:solidFill>
                <a:latin typeface="+mn-lt"/>
                <a:ea typeface="+mn-ea"/>
                <a:cs typeface="+mn-cs"/>
              </a:rPr>
              <a:t>家族や地域</a:t>
            </a:r>
            <a:r>
              <a:rPr kumimoji="1" lang="ja-JP" altLang="en-US" sz="1200" b="1" kern="1200" dirty="0" smtClean="0">
                <a:solidFill>
                  <a:schemeClr val="tx1"/>
                </a:solidFill>
                <a:latin typeface="+mn-lt"/>
                <a:ea typeface="+mn-ea"/>
                <a:cs typeface="+mn-cs"/>
              </a:rPr>
              <a:t>共同体</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の持っていた＜相互扶助の力＞が弱まり、 ＜社会福祉＞に国民全体の生活の安定を</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支える役割がより期待されるようになっていった。</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そして</a:t>
            </a:r>
            <a:r>
              <a:rPr kumimoji="1" lang="en-US" altLang="ja-JP" sz="1200" kern="1200" dirty="0" smtClean="0">
                <a:solidFill>
                  <a:schemeClr val="tx1"/>
                </a:solidFill>
                <a:latin typeface="+mn-lt"/>
                <a:ea typeface="+mn-ea"/>
                <a:cs typeface="+mn-cs"/>
              </a:rPr>
              <a:t>2000</a:t>
            </a:r>
            <a:r>
              <a:rPr kumimoji="1" lang="ja-JP" altLang="ja-JP" sz="1200" kern="1200" dirty="0" smtClean="0">
                <a:solidFill>
                  <a:schemeClr val="tx1"/>
                </a:solidFill>
                <a:latin typeface="+mn-lt"/>
                <a:ea typeface="+mn-ea"/>
                <a:cs typeface="+mn-cs"/>
              </a:rPr>
              <a:t>年代に入り、次々と「制度改革」が進んでゆく。</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b="1" u="sng" kern="1200" dirty="0" smtClean="0">
                <a:solidFill>
                  <a:schemeClr val="tx1"/>
                </a:solidFill>
                <a:latin typeface="+mn-lt"/>
                <a:ea typeface="+mn-ea"/>
                <a:cs typeface="+mn-cs"/>
              </a:rPr>
              <a:t>社会福祉八法の大幅改正</a:t>
            </a:r>
            <a:r>
              <a:rPr kumimoji="1" lang="ja-JP" altLang="ja-JP" sz="1200" u="sng" kern="1200" dirty="0" smtClean="0">
                <a:solidFill>
                  <a:schemeClr val="tx1"/>
                </a:solidFill>
                <a:latin typeface="+mn-lt"/>
                <a:ea typeface="+mn-ea"/>
                <a:cs typeface="+mn-cs"/>
              </a:rPr>
              <a:t>（</a:t>
            </a:r>
            <a:r>
              <a:rPr kumimoji="1" lang="en-US" altLang="ja-JP" sz="1200" u="sng" kern="1200" dirty="0" smtClean="0">
                <a:solidFill>
                  <a:schemeClr val="tx1"/>
                </a:solidFill>
                <a:latin typeface="+mn-lt"/>
                <a:ea typeface="+mn-ea"/>
                <a:cs typeface="+mn-cs"/>
              </a:rPr>
              <a:t>2000</a:t>
            </a:r>
            <a:r>
              <a:rPr kumimoji="1" lang="ja-JP" altLang="ja-JP" sz="1200" u="sng" kern="1200" dirty="0" smtClean="0">
                <a:solidFill>
                  <a:schemeClr val="tx1"/>
                </a:solidFill>
                <a:latin typeface="+mn-lt"/>
                <a:ea typeface="+mn-ea"/>
                <a:cs typeface="+mn-cs"/>
              </a:rPr>
              <a:t>年）、</a:t>
            </a:r>
            <a:r>
              <a:rPr kumimoji="1" lang="ja-JP" altLang="ja-JP" sz="1200" b="1" u="sng" kern="1200" dirty="0" smtClean="0">
                <a:solidFill>
                  <a:schemeClr val="tx1"/>
                </a:solidFill>
                <a:latin typeface="+mn-lt"/>
                <a:ea typeface="+mn-ea"/>
                <a:cs typeface="+mn-cs"/>
              </a:rPr>
              <a:t>措置制度から支援費制度への移行</a:t>
            </a:r>
            <a:r>
              <a:rPr kumimoji="1" lang="ja-JP" altLang="ja-JP" sz="1200" u="sng" kern="1200" dirty="0" smtClean="0">
                <a:solidFill>
                  <a:schemeClr val="tx1"/>
                </a:solidFill>
                <a:latin typeface="+mn-lt"/>
                <a:ea typeface="+mn-ea"/>
                <a:cs typeface="+mn-cs"/>
              </a:rPr>
              <a:t>（</a:t>
            </a:r>
            <a:r>
              <a:rPr kumimoji="1" lang="en-US" altLang="ja-JP" sz="1200" u="sng" kern="1200" dirty="0" smtClean="0">
                <a:solidFill>
                  <a:schemeClr val="tx1"/>
                </a:solidFill>
                <a:latin typeface="+mn-lt"/>
                <a:ea typeface="+mn-ea"/>
                <a:cs typeface="+mn-cs"/>
              </a:rPr>
              <a:t>2003</a:t>
            </a:r>
            <a:r>
              <a:rPr kumimoji="1" lang="ja-JP" altLang="ja-JP" sz="1200" u="sng" kern="1200" dirty="0" smtClean="0">
                <a:solidFill>
                  <a:schemeClr val="tx1"/>
                </a:solidFill>
                <a:latin typeface="+mn-lt"/>
                <a:ea typeface="+mn-ea"/>
                <a:cs typeface="+mn-cs"/>
              </a:rPr>
              <a:t>年）➔</a:t>
            </a:r>
            <a:r>
              <a:rPr kumimoji="1" lang="ja-JP" altLang="ja-JP" sz="1200" b="1" u="sng" kern="1200" dirty="0" smtClean="0">
                <a:solidFill>
                  <a:schemeClr val="tx1"/>
                </a:solidFill>
                <a:latin typeface="+mn-lt"/>
                <a:ea typeface="+mn-ea"/>
                <a:cs typeface="+mn-cs"/>
              </a:rPr>
              <a:t>障害者自立支援法の施行</a:t>
            </a:r>
            <a:r>
              <a:rPr kumimoji="1" lang="ja-JP" altLang="ja-JP" sz="1200" u="sng" kern="1200" dirty="0" smtClean="0">
                <a:solidFill>
                  <a:schemeClr val="tx1"/>
                </a:solidFill>
                <a:latin typeface="+mn-lt"/>
                <a:ea typeface="+mn-ea"/>
                <a:cs typeface="+mn-cs"/>
              </a:rPr>
              <a:t>（</a:t>
            </a:r>
            <a:r>
              <a:rPr kumimoji="1" lang="en-US" altLang="ja-JP" sz="1200" u="sng" kern="1200" dirty="0" smtClean="0">
                <a:solidFill>
                  <a:schemeClr val="tx1"/>
                </a:solidFill>
                <a:latin typeface="+mn-lt"/>
                <a:ea typeface="+mn-ea"/>
                <a:cs typeface="+mn-cs"/>
              </a:rPr>
              <a:t>2006</a:t>
            </a:r>
            <a:r>
              <a:rPr kumimoji="1" lang="ja-JP" altLang="ja-JP" sz="1200" u="sng"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
            </a:r>
            <a:br>
              <a:rPr kumimoji="1" lang="en-US" altLang="ja-JP" sz="1200" kern="1200" dirty="0" smtClean="0">
                <a:solidFill>
                  <a:schemeClr val="tx1"/>
                </a:solidFill>
                <a:latin typeface="+mn-lt"/>
                <a:ea typeface="+mn-ea"/>
                <a:cs typeface="+mn-cs"/>
              </a:rPr>
            </a:br>
            <a:r>
              <a:rPr kumimoji="1" lang="ja-JP" altLang="ja-JP" sz="1200" kern="1200" dirty="0" smtClean="0">
                <a:solidFill>
                  <a:schemeClr val="tx1"/>
                </a:solidFill>
                <a:latin typeface="+mn-lt"/>
                <a:ea typeface="+mn-ea"/>
                <a:cs typeface="+mn-cs"/>
              </a:rPr>
              <a:t>　 </a:t>
            </a:r>
          </a:p>
          <a:p>
            <a:r>
              <a:rPr kumimoji="1" lang="ja-JP" altLang="ja-JP" sz="1200" kern="1200" dirty="0" smtClean="0">
                <a:solidFill>
                  <a:schemeClr val="tx1"/>
                </a:solidFill>
                <a:latin typeface="+mn-lt"/>
                <a:ea typeface="+mn-ea"/>
                <a:cs typeface="+mn-cs"/>
              </a:rPr>
              <a:t>しかし、知的障害者福祉法をはじめとした</a:t>
            </a:r>
            <a:r>
              <a:rPr kumimoji="1" lang="ja-JP" altLang="ja-JP" sz="1200" u="sng" kern="1200" dirty="0" smtClean="0">
                <a:solidFill>
                  <a:schemeClr val="tx1"/>
                </a:solidFill>
                <a:latin typeface="+mn-lt"/>
                <a:ea typeface="+mn-ea"/>
                <a:cs typeface="+mn-cs"/>
              </a:rPr>
              <a:t>現行の</a:t>
            </a:r>
            <a:r>
              <a:rPr kumimoji="1" lang="ja-JP" altLang="ja-JP" sz="1200" u="sng" kern="1200" dirty="0" err="1" smtClean="0">
                <a:solidFill>
                  <a:schemeClr val="tx1"/>
                </a:solidFill>
                <a:latin typeface="+mn-lt"/>
                <a:ea typeface="+mn-ea"/>
                <a:cs typeface="+mn-cs"/>
              </a:rPr>
              <a:t>障がい</a:t>
            </a:r>
            <a:r>
              <a:rPr kumimoji="1" lang="ja-JP" altLang="ja-JP" sz="1200" u="sng" kern="1200" dirty="0" smtClean="0">
                <a:solidFill>
                  <a:schemeClr val="tx1"/>
                </a:solidFill>
                <a:latin typeface="+mn-lt"/>
                <a:ea typeface="+mn-ea"/>
                <a:cs typeface="+mn-cs"/>
              </a:rPr>
              <a:t>福祉関連の諸法においては、</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そもそも　　障がいのある人たちが歳をとるといったことが想定すらされておらず、また</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高齢期を支えるはずの　介護保険制度も、国民全体の総合的な介護保障の仕組み</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になっていない</a:t>
            </a:r>
            <a:r>
              <a:rPr kumimoji="1" lang="ja-JP" altLang="ja-JP" sz="1200" kern="1200" dirty="0" smtClean="0">
                <a:solidFill>
                  <a:schemeClr val="tx1"/>
                </a:solidFill>
                <a:latin typeface="+mn-lt"/>
                <a:ea typeface="+mn-ea"/>
                <a:cs typeface="+mn-cs"/>
              </a:rPr>
              <a:t>。（誰もが年をとるにも　かかわらず･･･）</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国・厚生労働省は、</a:t>
            </a:r>
            <a:r>
              <a:rPr kumimoji="1" lang="ja-JP" altLang="ja-JP" sz="1200" b="1" kern="1200" dirty="0" smtClean="0">
                <a:solidFill>
                  <a:schemeClr val="tx1"/>
                </a:solidFill>
                <a:latin typeface="+mn-lt"/>
                <a:ea typeface="+mn-ea"/>
                <a:cs typeface="+mn-cs"/>
              </a:rPr>
              <a:t>「</a:t>
            </a:r>
            <a:r>
              <a:rPr kumimoji="1" lang="en-US" altLang="ja-JP" sz="1200" b="1" kern="1200" dirty="0" smtClean="0">
                <a:solidFill>
                  <a:schemeClr val="tx1"/>
                </a:solidFill>
                <a:latin typeface="+mn-lt"/>
                <a:ea typeface="+mn-ea"/>
                <a:cs typeface="+mn-cs"/>
              </a:rPr>
              <a:t>65</a:t>
            </a:r>
            <a:r>
              <a:rPr kumimoji="1" lang="ja-JP" altLang="ja-JP" sz="1200" b="1" kern="1200" dirty="0" smtClean="0">
                <a:solidFill>
                  <a:schemeClr val="tx1"/>
                </a:solidFill>
                <a:latin typeface="+mn-lt"/>
                <a:ea typeface="+mn-ea"/>
                <a:cs typeface="+mn-cs"/>
              </a:rPr>
              <a:t>歳を過ぎれば介護保険制度が優先する」</a:t>
            </a:r>
            <a:r>
              <a:rPr kumimoji="1" lang="ja-JP" altLang="ja-JP" sz="1200" kern="1200" dirty="0" smtClean="0">
                <a:solidFill>
                  <a:schemeClr val="tx1"/>
                </a:solidFill>
                <a:latin typeface="+mn-lt"/>
                <a:ea typeface="+mn-ea"/>
                <a:cs typeface="+mn-cs"/>
              </a:rPr>
              <a:t>として、どうしても</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介護保険制度でカバーしきれない部分だけを障害者自立支援法で補うといった立場を</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とっているが、それでは障がいのある人たちは＜安心＞した老後を送るにはいかにも</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心元ないと言わざるを得ない。</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これまで長年</a:t>
            </a:r>
            <a:r>
              <a:rPr kumimoji="1" lang="ja-JP" altLang="ja-JP" sz="1200" kern="1200" dirty="0" err="1" smtClean="0">
                <a:solidFill>
                  <a:schemeClr val="tx1"/>
                </a:solidFill>
                <a:latin typeface="+mn-lt"/>
                <a:ea typeface="+mn-ea"/>
                <a:cs typeface="+mn-cs"/>
              </a:rPr>
              <a:t>障がい</a:t>
            </a:r>
            <a:r>
              <a:rPr kumimoji="1" lang="ja-JP" altLang="ja-JP" sz="1200" kern="1200" dirty="0" smtClean="0">
                <a:solidFill>
                  <a:schemeClr val="tx1"/>
                </a:solidFill>
                <a:latin typeface="+mn-lt"/>
                <a:ea typeface="+mn-ea"/>
                <a:cs typeface="+mn-cs"/>
              </a:rPr>
              <a:t>者運動や地域福祉の実践の中心的課題は、</a:t>
            </a:r>
            <a:endParaRPr kumimoji="1" lang="en-US" altLang="ja-JP" sz="1200"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「青年・成人期の教育権や労働権保障の問題」</a:t>
            </a:r>
            <a:r>
              <a:rPr kumimoji="1" lang="ja-JP" altLang="ja-JP" sz="1200" kern="1200" dirty="0" smtClean="0">
                <a:solidFill>
                  <a:schemeClr val="tx1"/>
                </a:solidFill>
                <a:latin typeface="+mn-lt"/>
                <a:ea typeface="+mn-ea"/>
                <a:cs typeface="+mn-cs"/>
              </a:rPr>
              <a:t>であったが、今や、高齢期へと至る</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ライフステージ全体に目を向けた</a:t>
            </a:r>
            <a:r>
              <a:rPr kumimoji="1" lang="ja-JP" altLang="ja-JP" sz="1200" b="1" kern="1200" dirty="0" smtClean="0">
                <a:solidFill>
                  <a:schemeClr val="tx1"/>
                </a:solidFill>
                <a:latin typeface="+mn-lt"/>
                <a:ea typeface="+mn-ea"/>
                <a:cs typeface="+mn-cs"/>
              </a:rPr>
              <a:t>「地域生活の在り方全般」</a:t>
            </a:r>
            <a:r>
              <a:rPr kumimoji="1" lang="ja-JP" altLang="ja-JP" sz="1200" kern="1200" dirty="0" smtClean="0">
                <a:solidFill>
                  <a:schemeClr val="tx1"/>
                </a:solidFill>
                <a:latin typeface="+mn-lt"/>
                <a:ea typeface="+mn-ea"/>
                <a:cs typeface="+mn-cs"/>
              </a:rPr>
              <a:t>および</a:t>
            </a:r>
            <a:r>
              <a:rPr kumimoji="1" lang="ja-JP" altLang="ja-JP" sz="1200" b="1" kern="1200" dirty="0" smtClean="0">
                <a:solidFill>
                  <a:schemeClr val="tx1"/>
                </a:solidFill>
                <a:latin typeface="+mn-lt"/>
                <a:ea typeface="+mn-ea"/>
                <a:cs typeface="+mn-cs"/>
              </a:rPr>
              <a:t>「その後の人生」</a:t>
            </a:r>
            <a:r>
              <a:rPr kumimoji="1" lang="ja-JP" altLang="ja-JP" sz="1200" kern="1200" dirty="0" smtClean="0">
                <a:solidFill>
                  <a:schemeClr val="tx1"/>
                </a:solidFill>
                <a:latin typeface="+mn-lt"/>
                <a:ea typeface="+mn-ea"/>
                <a:cs typeface="+mn-cs"/>
              </a:rPr>
              <a:t>へと</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課題がシフトしたと言えるのではないか？</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latin typeface="+mn-lt"/>
                <a:ea typeface="+mn-ea"/>
                <a:cs typeface="+mn-cs"/>
              </a:rPr>
              <a:t>きょうされんの「家族の介護状況と負担についての緊急調査」（</a:t>
            </a:r>
            <a:r>
              <a:rPr kumimoji="1" lang="en-US" altLang="ja-JP" sz="1200" b="1" kern="1200" dirty="0" smtClean="0">
                <a:solidFill>
                  <a:schemeClr val="tx1"/>
                </a:solidFill>
                <a:latin typeface="+mn-lt"/>
                <a:ea typeface="+mn-ea"/>
                <a:cs typeface="+mn-cs"/>
              </a:rPr>
              <a:t>2010</a:t>
            </a:r>
            <a:r>
              <a:rPr kumimoji="1" lang="ja-JP" altLang="ja-JP" sz="1200" b="1" kern="1200" dirty="0" smtClean="0">
                <a:solidFill>
                  <a:schemeClr val="tx1"/>
                </a:solidFill>
                <a:latin typeface="+mn-lt"/>
                <a:ea typeface="+mn-ea"/>
                <a:cs typeface="+mn-cs"/>
              </a:rPr>
              <a:t>年）</a:t>
            </a:r>
            <a:endParaRPr kumimoji="1" lang="en-US" altLang="ja-JP" sz="1200" b="1"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自宅から通所している障害のある人</a:t>
            </a:r>
            <a:r>
              <a:rPr kumimoji="1" lang="en-US" altLang="ja-JP" sz="1200" kern="1200" dirty="0" smtClean="0">
                <a:solidFill>
                  <a:schemeClr val="tx1"/>
                </a:solidFill>
                <a:latin typeface="+mn-lt"/>
                <a:ea typeface="+mn-ea"/>
                <a:cs typeface="+mn-cs"/>
              </a:rPr>
              <a:t> 32,573</a:t>
            </a:r>
            <a:r>
              <a:rPr kumimoji="1" lang="ja-JP" altLang="ja-JP" sz="1200" kern="1200" dirty="0" smtClean="0">
                <a:solidFill>
                  <a:schemeClr val="tx1"/>
                </a:solidFill>
                <a:latin typeface="+mn-lt"/>
                <a:ea typeface="+mn-ea"/>
                <a:cs typeface="+mn-cs"/>
              </a:rPr>
              <a:t>人のうち、</a:t>
            </a:r>
            <a:r>
              <a:rPr kumimoji="1" lang="en-US" altLang="ja-JP" sz="1200" kern="1200" dirty="0" smtClean="0">
                <a:solidFill>
                  <a:schemeClr val="tx1"/>
                </a:solidFill>
                <a:latin typeface="+mn-lt"/>
                <a:ea typeface="+mn-ea"/>
                <a:cs typeface="+mn-cs"/>
              </a:rPr>
              <a:t>3,277</a:t>
            </a:r>
            <a:r>
              <a:rPr kumimoji="1" lang="ja-JP" altLang="ja-JP" sz="1200" kern="1200" dirty="0" smtClean="0">
                <a:solidFill>
                  <a:schemeClr val="tx1"/>
                </a:solidFill>
                <a:latin typeface="+mn-lt"/>
                <a:ea typeface="+mn-ea"/>
                <a:cs typeface="+mn-cs"/>
              </a:rPr>
              <a:t>人が回答。</a:t>
            </a:r>
            <a:r>
              <a:rPr kumimoji="1" lang="en-US" altLang="ja-JP" sz="1200"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回答率</a:t>
            </a:r>
            <a:r>
              <a:rPr kumimoji="1" lang="en-US" altLang="ja-JP" sz="1200" kern="1200" dirty="0" smtClean="0">
                <a:solidFill>
                  <a:schemeClr val="tx1"/>
                </a:solidFill>
                <a:latin typeface="+mn-lt"/>
                <a:ea typeface="+mn-ea"/>
                <a:cs typeface="+mn-cs"/>
              </a:rPr>
              <a:t>10.1</a:t>
            </a:r>
            <a:r>
              <a:rPr kumimoji="1" lang="ja-JP" altLang="ja-JP" sz="1200" kern="1200" dirty="0" smtClean="0">
                <a:solidFill>
                  <a:schemeClr val="tx1"/>
                </a:solidFill>
                <a:latin typeface="+mn-lt"/>
                <a:ea typeface="+mn-ea"/>
                <a:cs typeface="+mn-cs"/>
              </a:rPr>
              <a:t>％</a:t>
            </a:r>
            <a:r>
              <a:rPr kumimoji="1" lang="en-US" altLang="ja-JP" sz="1200" kern="1200" dirty="0" smtClean="0">
                <a:solidFill>
                  <a:schemeClr val="tx1"/>
                </a:solidFill>
                <a:latin typeface="+mn-lt"/>
                <a:ea typeface="+mn-ea"/>
                <a:cs typeface="+mn-cs"/>
              </a:rPr>
              <a:t>)</a:t>
            </a: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・結果、</a:t>
            </a:r>
            <a:r>
              <a:rPr kumimoji="1" lang="ja-JP" altLang="ja-JP" sz="1200" b="1" kern="1200" dirty="0" smtClean="0">
                <a:solidFill>
                  <a:schemeClr val="tx1"/>
                </a:solidFill>
                <a:latin typeface="+mn-lt"/>
                <a:ea typeface="+mn-ea"/>
                <a:cs typeface="+mn-cs"/>
              </a:rPr>
              <a:t>介護者約</a:t>
            </a:r>
            <a:r>
              <a:rPr kumimoji="1" lang="en-US" altLang="ja-JP" sz="1200" b="1" kern="1200" dirty="0" smtClean="0">
                <a:solidFill>
                  <a:schemeClr val="tx1"/>
                </a:solidFill>
                <a:latin typeface="+mn-lt"/>
                <a:ea typeface="+mn-ea"/>
                <a:cs typeface="+mn-cs"/>
              </a:rPr>
              <a:t>4120</a:t>
            </a:r>
            <a:r>
              <a:rPr kumimoji="1" lang="ja-JP" altLang="ja-JP" sz="1200" b="1" kern="1200" dirty="0" smtClean="0">
                <a:solidFill>
                  <a:schemeClr val="tx1"/>
                </a:solidFill>
                <a:latin typeface="+mn-lt"/>
                <a:ea typeface="+mn-ea"/>
                <a:cs typeface="+mn-cs"/>
              </a:rPr>
              <a:t>人のうち６４％が母親（父親は２５％）で、介護する母親の半数が６０歳以上。</a:t>
            </a:r>
            <a:r>
              <a:rPr kumimoji="1" lang="ja-JP" altLang="ja-JP" sz="1200" kern="1200" dirty="0" smtClean="0">
                <a:solidFill>
                  <a:schemeClr val="tx1"/>
                </a:solidFill>
                <a:latin typeface="+mn-lt"/>
                <a:ea typeface="+mn-ea"/>
                <a:cs typeface="+mn-cs"/>
              </a:rPr>
              <a:t>　　</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　高齢になっても主に介護負担を担っていることが分かった。　　　　　　　　　　　　　　　　　　　　　　　</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（なかには９４歳の父親が精神障害のある５８歳の娘を、また、９３歳の母親が知的障害などのある 　 </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７２歳の息子を介護している例もあったという。）</a:t>
            </a:r>
            <a:endParaRPr kumimoji="1" lang="en-US"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・両親の高齢化が進んでいるにもかかわらず、約半数が居宅支援サービスを利用していない。</a:t>
            </a:r>
          </a:p>
          <a:p>
            <a:r>
              <a:rPr kumimoji="1" lang="ja-JP" altLang="ja-JP" sz="1200" kern="1200" dirty="0" smtClean="0">
                <a:solidFill>
                  <a:schemeClr val="tx1"/>
                </a:solidFill>
                <a:latin typeface="+mn-lt"/>
                <a:ea typeface="+mn-ea"/>
                <a:cs typeface="+mn-cs"/>
              </a:rPr>
              <a:t>・一方で、介護者の８５％が、精神的負担（６９％）、身体的負担（５２％）、経済的負担（４１％）など（複数回答あり）を訴えていた。</a:t>
            </a:r>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18</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19</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latin typeface="+mn-lt"/>
                <a:ea typeface="+mn-ea"/>
                <a:cs typeface="+mn-cs"/>
              </a:rPr>
              <a:t>未来は、今</a:t>
            </a:r>
            <a:endParaRPr kumimoji="1" lang="en-US" altLang="ja-JP" sz="1200" b="1"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① </a:t>
            </a:r>
            <a:r>
              <a:rPr kumimoji="1" lang="ja-JP" altLang="ja-JP" sz="1200" kern="1200" dirty="0" err="1" smtClean="0">
                <a:solidFill>
                  <a:schemeClr val="tx1"/>
                </a:solidFill>
                <a:latin typeface="+mn-lt"/>
                <a:ea typeface="+mn-ea"/>
                <a:cs typeface="+mn-cs"/>
              </a:rPr>
              <a:t>障がい</a:t>
            </a:r>
            <a:r>
              <a:rPr kumimoji="1" lang="ja-JP" altLang="ja-JP" sz="1200" kern="1200" dirty="0" smtClean="0">
                <a:solidFill>
                  <a:schemeClr val="tx1"/>
                </a:solidFill>
                <a:latin typeface="+mn-lt"/>
                <a:ea typeface="+mn-ea"/>
                <a:cs typeface="+mn-cs"/>
              </a:rPr>
              <a:t>者福祉の分野における＜地域＞という言葉は、いわば保護的環境である</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＜施設＞に　対するアンチテーゼ、あるいはオルタナティブ・ウェイとして語られてきた歴史がある。 </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②　しかし近年、自らが生まれ育った＜地域＞の中で成人後も暮らし続ける（あるいは、</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＜施設＞を出て＜地域＞へと戻る）人たちは確実に増えてきており、</a:t>
            </a:r>
            <a:r>
              <a:rPr kumimoji="1" lang="ja-JP" altLang="ja-JP" sz="1200" u="sng" kern="1200" dirty="0" smtClean="0">
                <a:solidFill>
                  <a:schemeClr val="tx1"/>
                </a:solidFill>
                <a:latin typeface="+mn-lt"/>
                <a:ea typeface="+mn-ea"/>
                <a:cs typeface="+mn-cs"/>
              </a:rPr>
              <a:t>むしろそちらが主流</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となりつつある今、新たな課題が現前化しつつある。</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③　だからこそ、私たち支援者が考えねばならないことは、</a:t>
            </a:r>
            <a:r>
              <a:rPr kumimoji="1" lang="ja-JP" altLang="ja-JP" sz="1200" b="1" kern="1200" dirty="0" smtClean="0">
                <a:solidFill>
                  <a:schemeClr val="tx1"/>
                </a:solidFill>
                <a:latin typeface="+mn-lt"/>
                <a:ea typeface="+mn-ea"/>
                <a:cs typeface="+mn-cs"/>
              </a:rPr>
              <a:t>＜地域＞で暮らしている</a:t>
            </a:r>
            <a:r>
              <a:rPr kumimoji="1" lang="ja-JP" altLang="ja-JP" sz="1200" b="1" kern="1200" dirty="0" err="1" smtClean="0">
                <a:solidFill>
                  <a:schemeClr val="tx1"/>
                </a:solidFill>
                <a:latin typeface="+mn-lt"/>
                <a:ea typeface="+mn-ea"/>
                <a:cs typeface="+mn-cs"/>
              </a:rPr>
              <a:t>障がい</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のある方々が、では実際にどれだけ＜地域＞に受けとめられ、いくつになっても、豊かなかかわり　　</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合いの中で暮らすことができているか？</a:t>
            </a:r>
            <a:r>
              <a:rPr kumimoji="1" lang="ja-JP" altLang="ja-JP" sz="1200" kern="1200" dirty="0" smtClean="0">
                <a:solidFill>
                  <a:schemeClr val="tx1"/>
                </a:solidFill>
                <a:latin typeface="+mn-lt"/>
                <a:ea typeface="+mn-ea"/>
                <a:cs typeface="+mn-cs"/>
              </a:rPr>
              <a:t>ということなのではないかと思う。</a:t>
            </a:r>
            <a:endParaRPr kumimoji="1" lang="en-US"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➔これから</a:t>
            </a:r>
            <a:r>
              <a:rPr kumimoji="1" lang="ja-JP" altLang="ja-JP" sz="1200" b="1" kern="1200" dirty="0" err="1" smtClean="0">
                <a:solidFill>
                  <a:schemeClr val="tx1"/>
                </a:solidFill>
                <a:latin typeface="+mn-lt"/>
                <a:ea typeface="+mn-ea"/>
                <a:cs typeface="+mn-cs"/>
              </a:rPr>
              <a:t>障がいを</a:t>
            </a:r>
            <a:r>
              <a:rPr kumimoji="1" lang="ja-JP" altLang="ja-JP" sz="1200" b="1" kern="1200" dirty="0" smtClean="0">
                <a:solidFill>
                  <a:schemeClr val="tx1"/>
                </a:solidFill>
                <a:latin typeface="+mn-lt"/>
                <a:ea typeface="+mn-ea"/>
                <a:cs typeface="+mn-cs"/>
              </a:rPr>
              <a:t>抱えながらお年を召される方々が益々増え続ける未来がすぐそこまで来て</a:t>
            </a:r>
            <a:endParaRPr kumimoji="1" lang="ja-JP" altLang="ja-JP" sz="1200"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いる（既に来ている？） 今だからこそ、＜未来＞のために、その準備をはじめなければならないのだと考える。 </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20</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latin typeface="+mn-lt"/>
                <a:ea typeface="+mn-ea"/>
                <a:cs typeface="+mn-cs"/>
              </a:rPr>
              <a:t>人生は、マラソンだ！</a:t>
            </a:r>
            <a:endParaRPr kumimoji="1" lang="en-US" altLang="ja-JP" sz="1200" b="1"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①　</a:t>
            </a:r>
            <a:r>
              <a:rPr kumimoji="1" lang="ja-JP" altLang="ja-JP" sz="1200" u="sng" kern="1200" dirty="0" smtClean="0">
                <a:solidFill>
                  <a:schemeClr val="tx1"/>
                </a:solidFill>
                <a:latin typeface="+mn-lt"/>
                <a:ea typeface="+mn-ea"/>
                <a:cs typeface="+mn-cs"/>
              </a:rPr>
              <a:t>＜地域福祉＞</a:t>
            </a:r>
            <a:r>
              <a:rPr kumimoji="1" lang="ja-JP" altLang="en-US" sz="1200" u="sng" kern="1200" dirty="0" smtClean="0">
                <a:solidFill>
                  <a:schemeClr val="tx1"/>
                </a:solidFill>
                <a:latin typeface="+mn-lt"/>
                <a:ea typeface="+mn-ea"/>
                <a:cs typeface="+mn-cs"/>
              </a:rPr>
              <a:t>とのゴールは</a:t>
            </a:r>
            <a:r>
              <a:rPr kumimoji="1" lang="ja-JP" altLang="ja-JP" sz="1200" u="sng" kern="1200" dirty="0" smtClean="0">
                <a:solidFill>
                  <a:schemeClr val="tx1"/>
                </a:solidFill>
                <a:latin typeface="+mn-lt"/>
                <a:ea typeface="+mn-ea"/>
                <a:cs typeface="+mn-cs"/>
              </a:rPr>
              <a:t>、</a:t>
            </a:r>
            <a:r>
              <a:rPr kumimoji="1" lang="ja-JP" altLang="en-US" sz="1200" u="sng" kern="1200" dirty="0" smtClean="0">
                <a:solidFill>
                  <a:schemeClr val="tx1"/>
                </a:solidFill>
                <a:latin typeface="+mn-lt"/>
                <a:ea typeface="+mn-ea"/>
                <a:cs typeface="+mn-cs"/>
              </a:rPr>
              <a:t>支援を必要としているすべての人たちにとっての人生のゴール。</a:t>
            </a:r>
            <a:endParaRPr kumimoji="1" lang="en-US" altLang="ja-JP" sz="1200" u="sng"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障がいのある方々と共にレースに参加し、</a:t>
            </a:r>
            <a:r>
              <a:rPr kumimoji="1" lang="ja-JP" altLang="ja-JP" sz="1200" b="1" u="sng" kern="1200" dirty="0" smtClean="0">
                <a:solidFill>
                  <a:schemeClr val="tx1"/>
                </a:solidFill>
                <a:latin typeface="+mn-lt"/>
                <a:ea typeface="+mn-ea"/>
                <a:cs typeface="+mn-cs"/>
              </a:rPr>
              <a:t>人生の最終到達地点</a:t>
            </a:r>
            <a:r>
              <a:rPr kumimoji="1" lang="en-US" altLang="ja-JP" sz="1200" b="1" u="sng" kern="1200" dirty="0" smtClean="0">
                <a:solidFill>
                  <a:schemeClr val="tx1"/>
                </a:solidFill>
                <a:latin typeface="+mn-lt"/>
                <a:ea typeface="+mn-ea"/>
                <a:cs typeface="+mn-cs"/>
              </a:rPr>
              <a:t> </a:t>
            </a:r>
            <a:r>
              <a:rPr kumimoji="1" lang="ja-JP" altLang="ja-JP" sz="1200" b="1" u="sng" kern="1200" dirty="0" err="1" smtClean="0">
                <a:solidFill>
                  <a:schemeClr val="tx1"/>
                </a:solidFill>
                <a:latin typeface="+mn-lt"/>
                <a:ea typeface="+mn-ea"/>
                <a:cs typeface="+mn-cs"/>
              </a:rPr>
              <a:t>まで</a:t>
            </a:r>
            <a:r>
              <a:rPr kumimoji="1" lang="ja-JP" altLang="ja-JP" sz="1200" b="1" u="sng" kern="1200" dirty="0" smtClean="0">
                <a:solidFill>
                  <a:schemeClr val="tx1"/>
                </a:solidFill>
                <a:latin typeface="+mn-lt"/>
                <a:ea typeface="+mn-ea"/>
                <a:cs typeface="+mn-cs"/>
              </a:rPr>
              <a:t>伴走　し続ける</a:t>
            </a:r>
            <a:r>
              <a:rPr kumimoji="1" lang="ja-JP" altLang="en-US" sz="1200" b="1" u="sng" kern="1200" dirty="0" smtClean="0">
                <a:solidFill>
                  <a:schemeClr val="tx1"/>
                </a:solidFill>
                <a:latin typeface="+mn-lt"/>
                <a:ea typeface="+mn-ea"/>
                <a:cs typeface="+mn-cs"/>
              </a:rPr>
              <a:t>覚悟を持つべし</a:t>
            </a:r>
            <a:r>
              <a:rPr kumimoji="1" lang="ja-JP" altLang="ja-JP" sz="1200" b="1" kern="1200" dirty="0" smtClean="0">
                <a:solidFill>
                  <a:schemeClr val="tx1"/>
                </a:solidFill>
                <a:latin typeface="+mn-lt"/>
                <a:ea typeface="+mn-ea"/>
                <a:cs typeface="+mn-cs"/>
              </a:rPr>
              <a:t>。</a:t>
            </a:r>
            <a:r>
              <a:rPr kumimoji="1" lang="ja-JP" altLang="ja-JP" sz="1200" kern="1200" dirty="0" smtClean="0">
                <a:solidFill>
                  <a:schemeClr val="tx1"/>
                </a:solidFill>
                <a:latin typeface="+mn-lt"/>
                <a:ea typeface="+mn-ea"/>
                <a:cs typeface="+mn-cs"/>
              </a:rPr>
              <a:t> </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②　</a:t>
            </a:r>
            <a:r>
              <a:rPr kumimoji="1" lang="ja-JP" altLang="ja-JP" sz="1200" b="1" kern="1200" dirty="0" smtClean="0">
                <a:solidFill>
                  <a:schemeClr val="tx1"/>
                </a:solidFill>
                <a:latin typeface="+mn-lt"/>
                <a:ea typeface="+mn-ea"/>
                <a:cs typeface="+mn-cs"/>
              </a:rPr>
              <a:t>それは＜競争＞を前提としないレース。</a:t>
            </a:r>
            <a:r>
              <a:rPr kumimoji="1" lang="ja-JP" altLang="ja-JP" sz="1200" kern="1200" dirty="0" smtClean="0">
                <a:solidFill>
                  <a:schemeClr val="tx1"/>
                </a:solidFill>
                <a:latin typeface="+mn-lt"/>
                <a:ea typeface="+mn-ea"/>
                <a:cs typeface="+mn-cs"/>
              </a:rPr>
              <a:t>＜速さ＞や＜強さ＞を競うものではなく、一人一人が</a:t>
            </a:r>
          </a:p>
          <a:p>
            <a:r>
              <a:rPr kumimoji="1" lang="ja-JP" altLang="ja-JP" sz="1200" kern="1200" dirty="0" smtClean="0">
                <a:solidFill>
                  <a:schemeClr val="tx1"/>
                </a:solidFill>
                <a:latin typeface="+mn-lt"/>
                <a:ea typeface="+mn-ea"/>
                <a:cs typeface="+mn-cs"/>
              </a:rPr>
              <a:t>自分のペースで走ったり歩いたり、立ち止まったりしながら、それでもレースを完走しフィニッシュを決める</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ことが目的。</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③そして、現在の先頭集団がフィニッシュを決めた後もレースは続いてゆく。だから</a:t>
            </a:r>
            <a:r>
              <a:rPr kumimoji="1" lang="ja-JP" altLang="ja-JP" sz="1200" b="1" kern="1200" dirty="0" smtClean="0">
                <a:solidFill>
                  <a:schemeClr val="tx1"/>
                </a:solidFill>
                <a:latin typeface="+mn-lt"/>
                <a:ea typeface="+mn-ea"/>
                <a:cs typeface="+mn-cs"/>
              </a:rPr>
              <a:t>「これから</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レース</a:t>
            </a:r>
            <a:r>
              <a:rPr kumimoji="1" lang="ja-JP" altLang="en-US" sz="1200" b="1" kern="1200" dirty="0" smtClean="0">
                <a:solidFill>
                  <a:schemeClr val="tx1"/>
                </a:solidFill>
                <a:latin typeface="+mn-lt"/>
                <a:ea typeface="+mn-ea"/>
                <a:cs typeface="+mn-cs"/>
              </a:rPr>
              <a:t>に参加する</a:t>
            </a:r>
            <a:r>
              <a:rPr kumimoji="1" lang="ja-JP" altLang="ja-JP" sz="1200" b="1" kern="1200" dirty="0" smtClean="0">
                <a:solidFill>
                  <a:schemeClr val="tx1"/>
                </a:solidFill>
                <a:latin typeface="+mn-lt"/>
                <a:ea typeface="+mn-ea"/>
                <a:cs typeface="+mn-cs"/>
              </a:rPr>
              <a:t>後進たちが、歩みを前と進めてゆきやすいような＜道筋＞を作ってゆくこと」</a:t>
            </a:r>
            <a:r>
              <a:rPr kumimoji="1" lang="ja-JP" altLang="ja-JP" sz="1200" kern="1200" dirty="0" smtClean="0">
                <a:solidFill>
                  <a:schemeClr val="tx1"/>
                </a:solidFill>
                <a:latin typeface="+mn-lt"/>
                <a:ea typeface="+mn-ea"/>
                <a:cs typeface="+mn-cs"/>
              </a:rPr>
              <a:t>もまた、</a:t>
            </a:r>
          </a:p>
          <a:p>
            <a:r>
              <a:rPr kumimoji="1" lang="ja-JP" altLang="ja-JP" sz="1200" kern="1200" dirty="0" smtClean="0">
                <a:solidFill>
                  <a:schemeClr val="tx1"/>
                </a:solidFill>
                <a:latin typeface="+mn-lt"/>
                <a:ea typeface="+mn-ea"/>
                <a:cs typeface="+mn-cs"/>
              </a:rPr>
              <a:t>今の私たちに求められている仕事なのだと思う。</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21</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b="1" kern="1200" dirty="0" smtClean="0">
                <a:solidFill>
                  <a:schemeClr val="tx1"/>
                </a:solidFill>
                <a:latin typeface="+mn-lt"/>
                <a:ea typeface="+mn-ea"/>
                <a:cs typeface="+mn-cs"/>
              </a:rPr>
              <a:t>生きててよかった！　生まれてきてよかった！！</a:t>
            </a:r>
            <a:endParaRPr kumimoji="1" lang="en-US" altLang="ja-JP" sz="1200" b="1" kern="1200" dirty="0" smtClean="0">
              <a:solidFill>
                <a:schemeClr val="tx1"/>
              </a:solidFill>
              <a:latin typeface="+mn-lt"/>
              <a:ea typeface="+mn-ea"/>
              <a:cs typeface="+mn-cs"/>
            </a:endParaRPr>
          </a:p>
          <a:p>
            <a:endParaRPr kumimoji="1" lang="en-US" altLang="ja-JP" sz="1200" b="1"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① 人生は、一期一会。 </a:t>
            </a:r>
            <a:endParaRPr kumimoji="1" lang="en-US" altLang="ja-JP" sz="1200" kern="1200" dirty="0" smtClean="0">
              <a:solidFill>
                <a:schemeClr val="tx1"/>
              </a:solidFill>
              <a:latin typeface="+mn-lt"/>
              <a:ea typeface="+mn-ea"/>
              <a:cs typeface="+mn-cs"/>
            </a:endParaRPr>
          </a:p>
          <a:p>
            <a:r>
              <a:rPr kumimoji="1" lang="ja-JP" altLang="ja-JP" sz="1200" u="sng" kern="1200" dirty="0" smtClean="0">
                <a:solidFill>
                  <a:schemeClr val="tx1"/>
                </a:solidFill>
                <a:latin typeface="+mn-lt"/>
                <a:ea typeface="+mn-ea"/>
                <a:cs typeface="+mn-cs"/>
              </a:rPr>
              <a:t>もしも私が、あなたがいなければ、私たちの人生は、今とは全然違った</a:t>
            </a:r>
            <a:r>
              <a:rPr kumimoji="1" lang="en-US" altLang="ja-JP" sz="1200" u="sng" kern="1200" dirty="0" smtClean="0">
                <a:solidFill>
                  <a:schemeClr val="tx1"/>
                </a:solidFill>
                <a:latin typeface="+mn-lt"/>
                <a:ea typeface="+mn-ea"/>
                <a:cs typeface="+mn-cs"/>
              </a:rPr>
              <a:t>  </a:t>
            </a:r>
            <a:r>
              <a:rPr kumimoji="1" lang="ja-JP" altLang="ja-JP" sz="1200" u="sng" kern="1200" dirty="0" smtClean="0">
                <a:solidFill>
                  <a:schemeClr val="tx1"/>
                </a:solidFill>
                <a:latin typeface="+mn-lt"/>
                <a:ea typeface="+mn-ea"/>
                <a:cs typeface="+mn-cs"/>
              </a:rPr>
              <a:t>色合いを持ったものになっていたでしょう。 </a:t>
            </a:r>
            <a:endParaRPr kumimoji="1" lang="ja-JP" altLang="ja-JP" sz="1200" kern="1200" dirty="0" smtClean="0">
              <a:solidFill>
                <a:schemeClr val="tx1"/>
              </a:solidFill>
              <a:latin typeface="+mn-lt"/>
              <a:ea typeface="+mn-ea"/>
              <a:cs typeface="+mn-cs"/>
            </a:endParaRPr>
          </a:p>
          <a:p>
            <a:r>
              <a:rPr kumimoji="1" lang="en-US" altLang="ja-JP" sz="1200" u="none" strike="noStrike"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② どんな人にだって「生まれてきた意味」がある。後から振り返って、そう思えるような「素晴らしい人生」を、是非送って貰いたい。 </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③ 自分（たち）の周りにいる人たちに、そんな人生を歩んで貰えるような環境を整え、「しあわせ」を約束することこそが、＜福祉＞の役割ではないだろうか？ </a:t>
            </a:r>
          </a:p>
          <a:p>
            <a:r>
              <a:rPr kumimoji="1" lang="en-US" altLang="ja-JP" sz="1200" kern="1200" dirty="0" smtClean="0">
                <a:solidFill>
                  <a:schemeClr val="tx1"/>
                </a:solidFill>
                <a:latin typeface="+mn-lt"/>
                <a:ea typeface="+mn-ea"/>
                <a:cs typeface="+mn-cs"/>
              </a:rPr>
              <a:t> </a:t>
            </a:r>
            <a:endParaRPr kumimoji="1" lang="ja-JP" altLang="ja-JP"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22</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77500" lnSpcReduction="20000"/>
          </a:bodyPr>
          <a:lstStyle/>
          <a:p>
            <a:r>
              <a:rPr lang="ja-JP" altLang="en-US" b="0" dirty="0" smtClean="0"/>
              <a:t>そして最後は笑顔で、「さよなら」を言いたい。　花に嵐のたとえもあるさ！</a:t>
            </a:r>
            <a:r>
              <a:rPr lang="ja-JP" altLang="en-US" sz="1600" b="0" dirty="0" smtClean="0"/>
              <a:t>　</a:t>
            </a:r>
            <a:r>
              <a:rPr lang="en-US" altLang="ja-JP" sz="1600" b="1" dirty="0" smtClean="0"/>
              <a:t>We are all flowers</a:t>
            </a:r>
            <a:r>
              <a:rPr lang="ja-JP" altLang="en-US" sz="1600" b="1" dirty="0" smtClean="0"/>
              <a:t>！！</a:t>
            </a:r>
            <a:endParaRPr lang="en-US" altLang="ja-JP" sz="1600" b="1" dirty="0" smtClean="0"/>
          </a:p>
          <a:p>
            <a:endParaRPr lang="en-US" altLang="ja-JP" b="0" dirty="0" smtClean="0"/>
          </a:p>
          <a:p>
            <a:endParaRPr lang="en-US" altLang="ja-JP" b="1" dirty="0" smtClean="0"/>
          </a:p>
          <a:p>
            <a:endParaRPr lang="en-US" altLang="ja-JP" b="1" dirty="0" smtClean="0"/>
          </a:p>
          <a:p>
            <a:endParaRPr lang="en-US" altLang="ja-JP" b="1" dirty="0" smtClean="0"/>
          </a:p>
          <a:p>
            <a:r>
              <a:rPr lang="ja-JP" altLang="en-US" b="1" dirty="0" smtClean="0"/>
              <a:t>勧　酒　　（于武陵）</a:t>
            </a:r>
            <a:r>
              <a:rPr lang="ja-JP" altLang="en-US" dirty="0" smtClean="0"/>
              <a:t>　　　　（書き下し文）　　酒をすすむ　</a:t>
            </a:r>
            <a:br>
              <a:rPr lang="ja-JP" altLang="en-US" dirty="0" smtClean="0"/>
            </a:br>
            <a:r>
              <a:rPr lang="ja-JP" altLang="en-US" dirty="0" smtClean="0"/>
              <a:t/>
            </a:r>
            <a:br>
              <a:rPr lang="ja-JP" altLang="en-US" dirty="0" smtClean="0"/>
            </a:br>
            <a:r>
              <a:rPr lang="ja-JP" altLang="en-US" b="1" dirty="0" smtClean="0"/>
              <a:t>勧君金屈巵</a:t>
            </a:r>
            <a:r>
              <a:rPr lang="ja-JP" altLang="en-US" dirty="0" smtClean="0"/>
              <a:t>　　　　　　　　　君（きみ）に勧（すす）む　金屈卮（きんくつし）</a:t>
            </a:r>
            <a:br>
              <a:rPr lang="ja-JP" altLang="en-US" dirty="0" smtClean="0"/>
            </a:br>
            <a:r>
              <a:rPr lang="ja-JP" altLang="en-US" b="1" dirty="0" smtClean="0"/>
              <a:t>満酌不須辞</a:t>
            </a:r>
            <a:r>
              <a:rPr lang="ja-JP" altLang="en-US" dirty="0" smtClean="0"/>
              <a:t>　　　　　　　　　満酌（まんしゃく）　辞（じ）する</a:t>
            </a:r>
            <a:r>
              <a:rPr lang="ja-JP" altLang="en-US" dirty="0" err="1" smtClean="0"/>
              <a:t>を須</a:t>
            </a:r>
            <a:r>
              <a:rPr lang="ja-JP" altLang="en-US" dirty="0" smtClean="0"/>
              <a:t>（もち）いず</a:t>
            </a:r>
            <a:br>
              <a:rPr lang="ja-JP" altLang="en-US" dirty="0" smtClean="0"/>
            </a:br>
            <a:r>
              <a:rPr lang="ja-JP" altLang="en-US" b="1" dirty="0" smtClean="0"/>
              <a:t>花発多風雨</a:t>
            </a:r>
            <a:r>
              <a:rPr lang="ja-JP" altLang="en-US" dirty="0" smtClean="0"/>
              <a:t>　　　　　　　　　花（はな）発（ひら）けば　風雨（ふうう）多（おお）し</a:t>
            </a:r>
            <a:br>
              <a:rPr lang="ja-JP" altLang="en-US" dirty="0" smtClean="0"/>
            </a:br>
            <a:r>
              <a:rPr lang="ja-JP" altLang="en-US" b="1" dirty="0" smtClean="0"/>
              <a:t>人生足別離</a:t>
            </a:r>
            <a:r>
              <a:rPr lang="ja-JP" altLang="en-US" dirty="0" smtClean="0"/>
              <a:t>　　　　　　　　　人生（じんせい）　別離（べつり）足（た）る</a:t>
            </a:r>
            <a:br>
              <a:rPr lang="ja-JP" altLang="en-US" dirty="0" smtClean="0"/>
            </a:br>
            <a:r>
              <a:rPr lang="ja-JP" altLang="en-US" dirty="0" smtClean="0"/>
              <a:t/>
            </a:r>
            <a:br>
              <a:rPr lang="ja-JP" altLang="en-US" dirty="0" smtClean="0"/>
            </a:br>
            <a:r>
              <a:rPr lang="ja-JP" altLang="en-US" dirty="0" smtClean="0"/>
              <a:t>和訳（直訳）  </a:t>
            </a:r>
            <a:r>
              <a:rPr lang="ja-JP" altLang="en-US" b="1" dirty="0" smtClean="0"/>
              <a:t>　　　　　　　</a:t>
            </a:r>
            <a:r>
              <a:rPr lang="ja-JP" altLang="en-US" dirty="0" smtClean="0"/>
              <a:t> </a:t>
            </a:r>
            <a:endParaRPr lang="en-US" altLang="ja-JP" dirty="0" smtClean="0"/>
          </a:p>
          <a:p>
            <a:r>
              <a:rPr lang="ja-JP" altLang="en-US" dirty="0" smtClean="0"/>
              <a:t>君に　この金色の大きな杯を勧める　 </a:t>
            </a:r>
            <a:r>
              <a:rPr lang="ja-JP" altLang="en-US" b="1" dirty="0" smtClean="0"/>
              <a:t> </a:t>
            </a:r>
            <a:endParaRPr lang="en-US" altLang="ja-JP" b="1" dirty="0" smtClean="0"/>
          </a:p>
          <a:p>
            <a:r>
              <a:rPr lang="ja-JP" altLang="en-US" dirty="0" smtClean="0"/>
              <a:t> なみなみと注いだこの酒　遠慮はしないでくれ  </a:t>
            </a:r>
            <a:endParaRPr lang="en-US" altLang="ja-JP" dirty="0" smtClean="0"/>
          </a:p>
          <a:p>
            <a:r>
              <a:rPr lang="ja-JP" altLang="en-US" dirty="0" smtClean="0"/>
              <a:t>花が咲くと 雨が降ったり風が吹いたりするものだ　 </a:t>
            </a:r>
            <a:r>
              <a:rPr lang="ja-JP" altLang="en-US" b="1" dirty="0" smtClean="0"/>
              <a:t> </a:t>
            </a:r>
            <a:r>
              <a:rPr lang="ja-JP" altLang="en-US" dirty="0" smtClean="0"/>
              <a:t>  </a:t>
            </a:r>
            <a:endParaRPr lang="en-US" altLang="ja-JP" dirty="0" smtClean="0"/>
          </a:p>
          <a:p>
            <a:r>
              <a:rPr kumimoji="1" lang="ja-JP" altLang="en-US" sz="1200" kern="1200" dirty="0" smtClean="0">
                <a:solidFill>
                  <a:schemeClr val="tx1"/>
                </a:solidFill>
                <a:latin typeface="+mn-lt"/>
                <a:ea typeface="+mn-ea"/>
                <a:cs typeface="+mn-cs"/>
              </a:rPr>
              <a:t>人生に 別離はつきものだよ</a:t>
            </a:r>
            <a:r>
              <a:rPr lang="ja-JP" altLang="en-US" dirty="0" smtClean="0"/>
              <a:t> </a:t>
            </a:r>
            <a:r>
              <a:rPr lang="ja-JP" altLang="en-US" b="1" dirty="0" smtClean="0"/>
              <a:t> </a:t>
            </a:r>
            <a:endParaRPr lang="en-US" altLang="ja-JP" dirty="0" smtClean="0"/>
          </a:p>
          <a:p>
            <a:endParaRPr lang="en-US" altLang="ja-JP" dirty="0" smtClean="0"/>
          </a:p>
          <a:p>
            <a:endParaRPr lang="en-US" altLang="ja-JP" dirty="0" smtClean="0"/>
          </a:p>
          <a:p>
            <a:r>
              <a:rPr lang="ja-JP" altLang="en-US" b="1" dirty="0" smtClean="0"/>
              <a:t>（井伏鱒二の訳） </a:t>
            </a:r>
            <a:r>
              <a:rPr lang="ja-JP" altLang="en-US" dirty="0" smtClean="0"/>
              <a:t> </a:t>
            </a:r>
            <a:endParaRPr lang="en-US" altLang="ja-JP" dirty="0" smtClean="0"/>
          </a:p>
          <a:p>
            <a:r>
              <a:rPr lang="ja-JP" altLang="en-US" b="1" dirty="0" smtClean="0"/>
              <a:t>コノサカヅキヲ受ケテクレ</a:t>
            </a:r>
            <a:r>
              <a:rPr lang="ja-JP" altLang="en-US" dirty="0" smtClean="0"/>
              <a:t> 　</a:t>
            </a:r>
            <a:r>
              <a:rPr lang="ja-JP" altLang="en-US" b="1" dirty="0" smtClean="0"/>
              <a:t> </a:t>
            </a:r>
            <a:endParaRPr lang="en-US" altLang="ja-JP" b="1" dirty="0" smtClean="0"/>
          </a:p>
          <a:p>
            <a:r>
              <a:rPr lang="ja-JP" altLang="en-US" b="1" dirty="0" smtClean="0"/>
              <a:t>ドウゾナミナミツガシテオクレ</a:t>
            </a:r>
            <a:r>
              <a:rPr lang="ja-JP" altLang="en-US" dirty="0" smtClean="0"/>
              <a:t> </a:t>
            </a:r>
            <a:endParaRPr lang="en-US" altLang="ja-JP" dirty="0" smtClean="0"/>
          </a:p>
          <a:p>
            <a:r>
              <a:rPr lang="ja-JP" altLang="en-US" b="1" dirty="0" smtClean="0"/>
              <a:t>ハナニアラシノタトヘモアルゾ</a:t>
            </a:r>
            <a:endParaRPr lang="en-US" altLang="ja-JP" b="1" dirty="0" smtClean="0"/>
          </a:p>
          <a:p>
            <a:r>
              <a:rPr lang="ja-JP" altLang="en-US" b="1" dirty="0" smtClean="0"/>
              <a:t>「サヨナラ」ダケガ人生ダ</a:t>
            </a:r>
            <a:r>
              <a:rPr lang="ja-JP" altLang="en-US" dirty="0" smtClean="0"/>
              <a:t> </a:t>
            </a:r>
            <a:endParaRPr lang="en-US" altLang="ja-JP" dirty="0" smtClean="0"/>
          </a:p>
          <a:p>
            <a:endParaRPr lang="en-US" altLang="ja-JP" dirty="0" smtClean="0"/>
          </a:p>
          <a:p>
            <a:endParaRPr lang="en-US" altLang="ja-JP" dirty="0" smtClean="0"/>
          </a:p>
          <a:p>
            <a:r>
              <a:rPr lang="ja-JP" altLang="en-US" dirty="0" smtClean="0"/>
              <a:t>この詩の捉え方は二通りある。　「別れの時が来たのでその別れを惜しみ、再会を誓う」</a:t>
            </a:r>
            <a:br>
              <a:rPr lang="ja-JP" altLang="en-US" dirty="0" smtClean="0"/>
            </a:br>
            <a:r>
              <a:rPr lang="ja-JP" altLang="en-US" dirty="0" smtClean="0"/>
              <a:t>と捉える　いわば”惜別派”　か、「人生に別れは常にあり、それが何時かは分からない。</a:t>
            </a:r>
            <a:br>
              <a:rPr lang="ja-JP" altLang="en-US" dirty="0" smtClean="0"/>
            </a:br>
            <a:r>
              <a:rPr lang="ja-JP" altLang="en-US" dirty="0" smtClean="0"/>
              <a:t>今のこの時（現時）こそを大事にしよう」　と捉える　いわば”現時派”　か、である。</a:t>
            </a:r>
            <a:br>
              <a:rPr lang="ja-JP" altLang="en-US" dirty="0" smtClean="0"/>
            </a:br>
            <a:r>
              <a:rPr lang="ja-JP" altLang="en-US" dirty="0" smtClean="0"/>
              <a:t/>
            </a:r>
            <a:br>
              <a:rPr lang="ja-JP" altLang="en-US" dirty="0" smtClean="0"/>
            </a:br>
            <a:r>
              <a:rPr lang="ja-JP" altLang="en-US" dirty="0" smtClean="0"/>
              <a:t>いずれにしろ、この詩の主題は「別離」にある。会者定離や一期一会に通じるものがあり、</a:t>
            </a:r>
            <a:br>
              <a:rPr lang="ja-JP" altLang="en-US" dirty="0" smtClean="0"/>
            </a:br>
            <a:r>
              <a:rPr lang="ja-JP" altLang="en-US" dirty="0" smtClean="0"/>
              <a:t>それをどのように捉えるか、受け止めるかは　各人それぞれの心境如何ということになる。</a:t>
            </a:r>
            <a:br>
              <a:rPr lang="ja-JP" altLang="en-US" dirty="0" smtClean="0"/>
            </a:br>
            <a:r>
              <a:rPr lang="ja-JP" altLang="en-US" dirty="0" smtClean="0"/>
              <a:t/>
            </a:r>
            <a:br>
              <a:rPr lang="ja-JP" altLang="en-US" dirty="0" smtClean="0"/>
            </a:br>
            <a:r>
              <a:rPr lang="ja-JP" altLang="en-US" dirty="0" smtClean="0"/>
              <a:t>私は、若い頃は断然に「惜別派」だったが、現役を退き、加齢が進んで「現時派」の</a:t>
            </a:r>
            <a:br>
              <a:rPr lang="ja-JP" altLang="en-US" dirty="0" smtClean="0"/>
            </a:br>
            <a:r>
              <a:rPr lang="ja-JP" altLang="en-US" dirty="0" smtClean="0"/>
              <a:t>気持が解るようになった。お互いが元気に酒を酌み交わせるのは何時までだろう・・</a:t>
            </a:r>
            <a:br>
              <a:rPr lang="ja-JP" altLang="en-US" dirty="0" smtClean="0"/>
            </a:br>
            <a:r>
              <a:rPr lang="ja-JP" altLang="en-US" dirty="0" smtClean="0"/>
              <a:t>友との置酒歓談、和顔愛語は至福のひと時、この時を大事にしたいと思うのである。</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23</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24</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kumimoji="1" lang="ja-JP" altLang="ja-JP" sz="1200" kern="1200" dirty="0" smtClean="0">
                <a:solidFill>
                  <a:schemeClr val="tx1"/>
                </a:solidFill>
                <a:latin typeface="+mn-lt"/>
                <a:ea typeface="+mn-ea"/>
                <a:cs typeface="+mn-cs"/>
              </a:rPr>
              <a:t>① ＜福祉＞とは元来、人の</a:t>
            </a:r>
            <a:r>
              <a:rPr kumimoji="1" lang="ja-JP" altLang="ja-JP" sz="1200" b="1" kern="1200" dirty="0" smtClean="0">
                <a:solidFill>
                  <a:schemeClr val="tx1"/>
                </a:solidFill>
                <a:latin typeface="+mn-lt"/>
                <a:ea typeface="+mn-ea"/>
                <a:cs typeface="+mn-cs"/>
              </a:rPr>
              <a:t>「しあわせ」</a:t>
            </a:r>
            <a:r>
              <a:rPr kumimoji="1" lang="ja-JP" altLang="ja-JP" sz="1200" kern="1200" dirty="0" smtClean="0">
                <a:solidFill>
                  <a:schemeClr val="tx1"/>
                </a:solidFill>
                <a:latin typeface="+mn-lt"/>
                <a:ea typeface="+mn-ea"/>
                <a:cs typeface="+mn-cs"/>
              </a:rPr>
              <a:t>や</a:t>
            </a:r>
            <a:r>
              <a:rPr kumimoji="1" lang="ja-JP" altLang="ja-JP" sz="1200" b="1" kern="1200" dirty="0" smtClean="0">
                <a:solidFill>
                  <a:schemeClr val="tx1"/>
                </a:solidFill>
                <a:latin typeface="+mn-lt"/>
                <a:ea typeface="+mn-ea"/>
                <a:cs typeface="+mn-cs"/>
              </a:rPr>
              <a:t>「ゆたかさ」</a:t>
            </a:r>
            <a:r>
              <a:rPr kumimoji="1" lang="ja-JP" altLang="ja-JP" sz="1200" kern="1200" dirty="0" smtClean="0">
                <a:solidFill>
                  <a:schemeClr val="tx1"/>
                </a:solidFill>
                <a:latin typeface="+mn-lt"/>
                <a:ea typeface="+mn-ea"/>
                <a:cs typeface="+mn-cs"/>
              </a:rPr>
              <a:t>を意味する言葉だった。 </a:t>
            </a:r>
          </a:p>
          <a:p>
            <a:r>
              <a:rPr kumimoji="1" lang="ja-JP" altLang="ja-JP" sz="1200" kern="1200" dirty="0" smtClean="0">
                <a:solidFill>
                  <a:schemeClr val="tx1"/>
                </a:solidFill>
                <a:latin typeface="+mn-lt"/>
                <a:ea typeface="+mn-ea"/>
                <a:cs typeface="+mn-cs"/>
              </a:rPr>
              <a:t>　</a:t>
            </a:r>
            <a:r>
              <a:rPr kumimoji="1" lang="en-US" altLang="ja-JP" sz="1200" kern="1200" dirty="0" smtClean="0">
                <a:solidFill>
                  <a:schemeClr val="tx1"/>
                </a:solidFill>
                <a:latin typeface="+mn-lt"/>
                <a:ea typeface="+mn-ea"/>
                <a:cs typeface="+mn-cs"/>
              </a:rPr>
              <a:t>  </a:t>
            </a:r>
            <a:r>
              <a:rPr kumimoji="1" lang="ja-JP" altLang="ja-JP" sz="1200" kern="1200" dirty="0" smtClean="0">
                <a:solidFill>
                  <a:schemeClr val="tx1"/>
                </a:solidFill>
                <a:latin typeface="+mn-lt"/>
                <a:ea typeface="+mn-ea"/>
                <a:cs typeface="+mn-cs"/>
              </a:rPr>
              <a:t>古くは古代中国 前漢の時代の「易林」という書物の中で既に、</a:t>
            </a:r>
          </a:p>
          <a:p>
            <a:r>
              <a:rPr kumimoji="1" lang="en-US" altLang="ja-JP" sz="1200" b="1" kern="1200" dirty="0" smtClean="0">
                <a:solidFill>
                  <a:schemeClr val="tx1"/>
                </a:solidFill>
                <a:latin typeface="+mn-lt"/>
                <a:ea typeface="+mn-ea"/>
                <a:cs typeface="+mn-cs"/>
              </a:rPr>
              <a:t>   </a:t>
            </a:r>
            <a:r>
              <a:rPr kumimoji="1" lang="ja-JP" altLang="ja-JP" sz="1200" b="1" kern="1200" dirty="0" smtClean="0">
                <a:solidFill>
                  <a:schemeClr val="tx1"/>
                </a:solidFill>
                <a:latin typeface="+mn-lt"/>
                <a:ea typeface="+mn-ea"/>
                <a:cs typeface="+mn-cs"/>
              </a:rPr>
              <a:t>「天の恵みにより、幸せな生涯をまっとうして喜ぶこと」</a:t>
            </a:r>
            <a:r>
              <a:rPr kumimoji="1" lang="ja-JP" altLang="ja-JP" sz="1200" kern="1200" dirty="0" smtClean="0">
                <a:solidFill>
                  <a:schemeClr val="tx1"/>
                </a:solidFill>
                <a:latin typeface="+mn-lt"/>
                <a:ea typeface="+mn-ea"/>
                <a:cs typeface="+mn-cs"/>
              </a:rPr>
              <a:t>という意味で用いられている。</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②</a:t>
            </a:r>
            <a:r>
              <a:rPr kumimoji="1" lang="en-US" altLang="ja-JP" sz="1200" kern="1200" dirty="0" smtClean="0">
                <a:solidFill>
                  <a:schemeClr val="tx1"/>
                </a:solidFill>
                <a:latin typeface="+mn-lt"/>
                <a:ea typeface="+mn-ea"/>
                <a:cs typeface="+mn-cs"/>
              </a:rPr>
              <a:t> 20</a:t>
            </a:r>
            <a:r>
              <a:rPr kumimoji="1" lang="ja-JP" altLang="ja-JP" sz="1200" kern="1200" dirty="0" smtClean="0">
                <a:solidFill>
                  <a:schemeClr val="tx1"/>
                </a:solidFill>
                <a:latin typeface="+mn-lt"/>
                <a:ea typeface="+mn-ea"/>
                <a:cs typeface="+mn-cs"/>
              </a:rPr>
              <a:t>世紀の初頭ごろより欧米諸国にて、国家による</a:t>
            </a:r>
            <a:r>
              <a:rPr kumimoji="1" lang="ja-JP" altLang="ja-JP" sz="1200" b="1" kern="1200" dirty="0" smtClean="0">
                <a:solidFill>
                  <a:schemeClr val="tx1"/>
                </a:solidFill>
                <a:latin typeface="+mn-lt"/>
                <a:ea typeface="+mn-ea"/>
                <a:cs typeface="+mn-cs"/>
              </a:rPr>
              <a:t>「国民の権利」としての所得保障が</a:t>
            </a:r>
            <a:endParaRPr kumimoji="1" lang="en-US" altLang="ja-JP" sz="1200" b="1"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謳われる ようになり、社会サービスとしての＜福祉＞</a:t>
            </a:r>
            <a:r>
              <a:rPr kumimoji="1" lang="ja-JP" altLang="ja-JP" sz="1200" kern="1200" dirty="0" smtClean="0">
                <a:solidFill>
                  <a:schemeClr val="tx1"/>
                </a:solidFill>
                <a:latin typeface="+mn-lt"/>
                <a:ea typeface="+mn-ea"/>
                <a:cs typeface="+mn-cs"/>
              </a:rPr>
              <a:t>が国民に給付されるようになった。</a:t>
            </a:r>
            <a:endParaRPr kumimoji="1" lang="en-US"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a:t>
            </a:r>
            <a:r>
              <a:rPr kumimoji="1" lang="ja-JP" altLang="ja-JP" sz="1200" b="1" kern="1200" dirty="0" smtClean="0">
                <a:solidFill>
                  <a:schemeClr val="tx1"/>
                </a:solidFill>
                <a:latin typeface="+mn-lt"/>
                <a:ea typeface="+mn-ea"/>
                <a:cs typeface="+mn-cs"/>
              </a:rPr>
              <a:t>「社会保障制度の整備を通じて国民の生活の安定を図る」</a:t>
            </a:r>
            <a:r>
              <a:rPr kumimoji="1" lang="ja-JP" altLang="ja-JP" sz="1200" kern="1200" dirty="0" smtClean="0">
                <a:solidFill>
                  <a:schemeClr val="tx1"/>
                </a:solidFill>
                <a:latin typeface="+mn-lt"/>
                <a:ea typeface="+mn-ea"/>
                <a:cs typeface="+mn-cs"/>
              </a:rPr>
              <a:t>ことを目指す</a:t>
            </a:r>
            <a:r>
              <a:rPr kumimoji="1" lang="ja-JP" altLang="ja-JP" sz="1200" b="1" kern="1200" dirty="0" smtClean="0">
                <a:solidFill>
                  <a:schemeClr val="tx1"/>
                </a:solidFill>
                <a:latin typeface="+mn-lt"/>
                <a:ea typeface="+mn-ea"/>
                <a:cs typeface="+mn-cs"/>
              </a:rPr>
              <a:t>福祉国家</a:t>
            </a:r>
            <a:r>
              <a:rPr kumimoji="1" lang="ja-JP" altLang="ja-JP" sz="1200" kern="1200" dirty="0" smtClean="0">
                <a:solidFill>
                  <a:schemeClr val="tx1"/>
                </a:solidFill>
                <a:latin typeface="+mn-lt"/>
                <a:ea typeface="+mn-ea"/>
                <a:cs typeface="+mn-cs"/>
              </a:rPr>
              <a:t>の誕生。</a:t>
            </a:r>
          </a:p>
          <a:p>
            <a:r>
              <a:rPr kumimoji="1" lang="ja-JP" altLang="ja-JP" sz="1200" kern="1200" dirty="0" smtClean="0">
                <a:solidFill>
                  <a:schemeClr val="tx1"/>
                </a:solidFill>
                <a:latin typeface="+mn-lt"/>
                <a:ea typeface="+mn-ea"/>
                <a:cs typeface="+mn-cs"/>
              </a:rPr>
              <a:t>　</a:t>
            </a:r>
          </a:p>
          <a:p>
            <a:r>
              <a:rPr kumimoji="1" lang="ja-JP" altLang="ja-JP" sz="1200" kern="1200" dirty="0" smtClean="0">
                <a:solidFill>
                  <a:schemeClr val="tx1"/>
                </a:solidFill>
                <a:latin typeface="+mn-lt"/>
                <a:ea typeface="+mn-ea"/>
                <a:cs typeface="+mn-cs"/>
              </a:rPr>
              <a:t>日本では、第</a:t>
            </a:r>
            <a:r>
              <a:rPr kumimoji="1" lang="en-US" altLang="ja-JP" sz="1200" kern="1200" dirty="0" smtClean="0">
                <a:solidFill>
                  <a:schemeClr val="tx1"/>
                </a:solidFill>
                <a:latin typeface="+mn-lt"/>
                <a:ea typeface="+mn-ea"/>
                <a:cs typeface="+mn-cs"/>
              </a:rPr>
              <a:t>2</a:t>
            </a:r>
            <a:r>
              <a:rPr kumimoji="1" lang="ja-JP" altLang="ja-JP" sz="1200" kern="1200" dirty="0" smtClean="0">
                <a:solidFill>
                  <a:schemeClr val="tx1"/>
                </a:solidFill>
                <a:latin typeface="+mn-lt"/>
                <a:ea typeface="+mn-ea"/>
                <a:cs typeface="+mn-cs"/>
              </a:rPr>
              <a:t>次世界大戦の敗戦を受けて制定されることになった</a:t>
            </a:r>
            <a:r>
              <a:rPr kumimoji="1" lang="ja-JP" altLang="ja-JP" sz="1200" b="1" kern="1200" dirty="0" smtClean="0">
                <a:solidFill>
                  <a:schemeClr val="tx1"/>
                </a:solidFill>
                <a:latin typeface="+mn-lt"/>
                <a:ea typeface="+mn-ea"/>
                <a:cs typeface="+mn-cs"/>
              </a:rPr>
              <a:t>日本国憲法</a:t>
            </a:r>
            <a:r>
              <a:rPr kumimoji="1" lang="ja-JP" altLang="ja-JP" sz="1200" kern="1200" dirty="0" smtClean="0">
                <a:solidFill>
                  <a:schemeClr val="tx1"/>
                </a:solidFill>
                <a:latin typeface="+mn-lt"/>
                <a:ea typeface="+mn-ea"/>
                <a:cs typeface="+mn-cs"/>
              </a:rPr>
              <a:t>において、</a:t>
            </a:r>
            <a:endParaRPr kumimoji="1" lang="en-US"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GHQ</a:t>
            </a:r>
            <a:r>
              <a:rPr kumimoji="1" lang="ja-JP" altLang="ja-JP" sz="1200" kern="1200" dirty="0" smtClean="0">
                <a:solidFill>
                  <a:schemeClr val="tx1"/>
                </a:solidFill>
                <a:latin typeface="+mn-lt"/>
                <a:ea typeface="+mn-ea"/>
                <a:cs typeface="+mn-cs"/>
              </a:rPr>
              <a:t>により英語で書かれた憲法原案の中の </a:t>
            </a:r>
            <a:r>
              <a:rPr kumimoji="1" lang="en-US" altLang="ja-JP" sz="1200" b="1" kern="1200" dirty="0" smtClean="0">
                <a:solidFill>
                  <a:schemeClr val="tx1"/>
                </a:solidFill>
                <a:latin typeface="+mn-lt"/>
                <a:ea typeface="+mn-ea"/>
                <a:cs typeface="+mn-cs"/>
              </a:rPr>
              <a:t>Social Welfare</a:t>
            </a:r>
            <a:r>
              <a:rPr kumimoji="1" lang="ja-JP" altLang="ja-JP" sz="1200" kern="1200" dirty="0" smtClean="0">
                <a:solidFill>
                  <a:schemeClr val="tx1"/>
                </a:solidFill>
                <a:latin typeface="+mn-lt"/>
                <a:ea typeface="+mn-ea"/>
                <a:cs typeface="+mn-cs"/>
              </a:rPr>
              <a:t>という言葉に対して</a:t>
            </a:r>
            <a:endParaRPr kumimoji="1" lang="en-US" altLang="ja-JP" sz="1200" kern="1200" dirty="0" smtClean="0">
              <a:solidFill>
                <a:schemeClr val="tx1"/>
              </a:solidFill>
              <a:latin typeface="+mn-lt"/>
              <a:ea typeface="+mn-ea"/>
              <a:cs typeface="+mn-cs"/>
            </a:endParaRPr>
          </a:p>
          <a:p>
            <a:r>
              <a:rPr kumimoji="1" lang="ja-JP" altLang="ja-JP" sz="1200" b="1" kern="1200" dirty="0" smtClean="0">
                <a:solidFill>
                  <a:schemeClr val="tx1"/>
                </a:solidFill>
                <a:latin typeface="+mn-lt"/>
                <a:ea typeface="+mn-ea"/>
                <a:cs typeface="+mn-cs"/>
              </a:rPr>
              <a:t>＜社会福祉＞</a:t>
            </a:r>
            <a:r>
              <a:rPr kumimoji="1" lang="ja-JP" altLang="ja-JP" sz="1200" kern="1200" dirty="0" smtClean="0">
                <a:solidFill>
                  <a:schemeClr val="tx1"/>
                </a:solidFill>
                <a:latin typeface="+mn-lt"/>
                <a:ea typeface="+mn-ea"/>
                <a:cs typeface="+mn-cs"/>
              </a:rPr>
              <a:t>という訳語が当てられた。</a:t>
            </a:r>
            <a:endParaRPr kumimoji="1" lang="en-US" altLang="ja-JP" sz="1200" kern="1200" dirty="0" smtClean="0">
              <a:solidFill>
                <a:schemeClr val="tx1"/>
              </a:solidFill>
              <a:latin typeface="+mn-lt"/>
              <a:ea typeface="+mn-ea"/>
              <a:cs typeface="+mn-cs"/>
            </a:endParaRPr>
          </a:p>
          <a:p>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➔その結果、戦後日本が</a:t>
            </a:r>
            <a:r>
              <a:rPr kumimoji="1" lang="ja-JP" altLang="ja-JP" sz="1200" b="1" kern="1200" dirty="0" smtClean="0">
                <a:solidFill>
                  <a:schemeClr val="tx1"/>
                </a:solidFill>
                <a:latin typeface="+mn-lt"/>
                <a:ea typeface="+mn-ea"/>
                <a:cs typeface="+mn-cs"/>
              </a:rPr>
              <a:t>「福祉国家」</a:t>
            </a:r>
            <a:r>
              <a:rPr kumimoji="1" lang="ja-JP" altLang="ja-JP" sz="1200" kern="1200" dirty="0" smtClean="0">
                <a:solidFill>
                  <a:schemeClr val="tx1"/>
                </a:solidFill>
                <a:latin typeface="+mn-lt"/>
                <a:ea typeface="+mn-ea"/>
                <a:cs typeface="+mn-cs"/>
              </a:rPr>
              <a:t>の建設を目指して歩むことが高らかに宣言されるとともに、</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以後、現在の</a:t>
            </a:r>
            <a:r>
              <a:rPr kumimoji="1" lang="ja-JP" altLang="ja-JP" sz="1200" b="1" kern="1200" dirty="0" smtClean="0">
                <a:solidFill>
                  <a:schemeClr val="tx1"/>
                </a:solidFill>
                <a:latin typeface="+mn-lt"/>
                <a:ea typeface="+mn-ea"/>
                <a:cs typeface="+mn-cs"/>
              </a:rPr>
              <a:t>＜社会福祉制度＞</a:t>
            </a:r>
            <a:r>
              <a:rPr kumimoji="1" lang="ja-JP" altLang="ja-JP" sz="1200" kern="1200" dirty="0" smtClean="0">
                <a:solidFill>
                  <a:schemeClr val="tx1"/>
                </a:solidFill>
                <a:latin typeface="+mn-lt"/>
                <a:ea typeface="+mn-ea"/>
                <a:cs typeface="+mn-cs"/>
              </a:rPr>
              <a:t>の原型が整えられてゆくことになる。</a:t>
            </a: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③ そして、昨年</a:t>
            </a:r>
            <a:r>
              <a:rPr kumimoji="1" lang="en-US" altLang="ja-JP" sz="1200" kern="1200" dirty="0" smtClean="0">
                <a:solidFill>
                  <a:schemeClr val="tx1"/>
                </a:solidFill>
                <a:latin typeface="+mn-lt"/>
                <a:ea typeface="+mn-ea"/>
                <a:cs typeface="+mn-cs"/>
              </a:rPr>
              <a:t>1</a:t>
            </a:r>
            <a:r>
              <a:rPr kumimoji="1" lang="ja-JP" altLang="ja-JP" sz="1200" kern="1200" dirty="0" smtClean="0">
                <a:solidFill>
                  <a:schemeClr val="tx1"/>
                </a:solidFill>
                <a:latin typeface="+mn-lt"/>
                <a:ea typeface="+mn-ea"/>
                <a:cs typeface="+mn-cs"/>
              </a:rPr>
              <a:t>月に日本も批准した「障害者の権利に関する条約」（</a:t>
            </a:r>
            <a:r>
              <a:rPr kumimoji="1" lang="en-US" altLang="ja-JP" sz="1200" kern="1200" dirty="0" smtClean="0">
                <a:solidFill>
                  <a:schemeClr val="tx1"/>
                </a:solidFill>
                <a:latin typeface="+mn-lt"/>
                <a:ea typeface="+mn-ea"/>
                <a:cs typeface="+mn-cs"/>
              </a:rPr>
              <a:t>2006</a:t>
            </a:r>
            <a:r>
              <a:rPr kumimoji="1" lang="ja-JP" altLang="ja-JP" sz="1200"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12</a:t>
            </a:r>
            <a:r>
              <a:rPr kumimoji="1" lang="ja-JP" altLang="ja-JP" sz="1200" kern="1200" dirty="0" smtClean="0">
                <a:solidFill>
                  <a:schemeClr val="tx1"/>
                </a:solidFill>
                <a:latin typeface="+mn-lt"/>
                <a:ea typeface="+mn-ea"/>
                <a:cs typeface="+mn-cs"/>
              </a:rPr>
              <a:t>月に国連総会で</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採択され、</a:t>
            </a:r>
            <a:r>
              <a:rPr kumimoji="1" lang="en-US" altLang="ja-JP" sz="1200" kern="1200" dirty="0" smtClean="0">
                <a:solidFill>
                  <a:schemeClr val="tx1"/>
                </a:solidFill>
                <a:latin typeface="+mn-lt"/>
                <a:ea typeface="+mn-ea"/>
                <a:cs typeface="+mn-cs"/>
              </a:rPr>
              <a:t>2008</a:t>
            </a:r>
            <a:r>
              <a:rPr kumimoji="1" lang="ja-JP" altLang="ja-JP" sz="1200" kern="1200" dirty="0" smtClean="0">
                <a:solidFill>
                  <a:schemeClr val="tx1"/>
                </a:solidFill>
                <a:latin typeface="+mn-lt"/>
                <a:ea typeface="+mn-ea"/>
                <a:cs typeface="+mn-cs"/>
              </a:rPr>
              <a:t>年</a:t>
            </a:r>
            <a:r>
              <a:rPr kumimoji="1" lang="en-US" altLang="ja-JP" sz="1200" kern="1200" dirty="0" smtClean="0">
                <a:solidFill>
                  <a:schemeClr val="tx1"/>
                </a:solidFill>
                <a:latin typeface="+mn-lt"/>
                <a:ea typeface="+mn-ea"/>
                <a:cs typeface="+mn-cs"/>
              </a:rPr>
              <a:t>5</a:t>
            </a:r>
            <a:r>
              <a:rPr kumimoji="1" lang="ja-JP" altLang="ja-JP" sz="1200" kern="1200" dirty="0" smtClean="0">
                <a:solidFill>
                  <a:schemeClr val="tx1"/>
                </a:solidFill>
                <a:latin typeface="+mn-lt"/>
                <a:ea typeface="+mn-ea"/>
                <a:cs typeface="+mn-cs"/>
              </a:rPr>
              <a:t>月に発効。現在世界で</a:t>
            </a:r>
            <a:r>
              <a:rPr kumimoji="1" lang="en-US" altLang="ja-JP" sz="1200" kern="1200" dirty="0" smtClean="0">
                <a:solidFill>
                  <a:schemeClr val="tx1"/>
                </a:solidFill>
                <a:latin typeface="+mn-lt"/>
                <a:ea typeface="+mn-ea"/>
                <a:cs typeface="+mn-cs"/>
              </a:rPr>
              <a:t>150</a:t>
            </a:r>
            <a:r>
              <a:rPr kumimoji="1" lang="ja-JP" altLang="ja-JP" sz="1200" kern="1200" dirty="0" smtClean="0">
                <a:solidFill>
                  <a:schemeClr val="tx1"/>
                </a:solidFill>
                <a:latin typeface="+mn-lt"/>
                <a:ea typeface="+mn-ea"/>
                <a:cs typeface="+mn-cs"/>
              </a:rPr>
              <a:t>ヶ国以上の国が条約を締結）の中でも述べられている</a:t>
            </a:r>
            <a:endParaRPr kumimoji="1" lang="en-US"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 </a:t>
            </a:r>
            <a:r>
              <a:rPr kumimoji="1" lang="ja-JP" altLang="ja-JP" sz="1200" b="1" u="sng" kern="1200" dirty="0" smtClean="0">
                <a:solidFill>
                  <a:schemeClr val="tx1"/>
                </a:solidFill>
                <a:latin typeface="+mn-lt"/>
                <a:ea typeface="+mn-ea"/>
                <a:cs typeface="+mn-cs"/>
              </a:rPr>
              <a:t>＜地域社会＞における ノーマライゼーション や インクルージョン の必要性。 </a:t>
            </a:r>
            <a:endParaRPr kumimoji="1" lang="ja-JP" altLang="ja-JP" sz="1200" kern="1200" dirty="0" smtClean="0">
              <a:solidFill>
                <a:schemeClr val="tx1"/>
              </a:solidFill>
              <a:latin typeface="+mn-lt"/>
              <a:ea typeface="+mn-ea"/>
              <a:cs typeface="+mn-cs"/>
            </a:endParaRPr>
          </a:p>
          <a:p>
            <a:r>
              <a:rPr kumimoji="1" lang="ja-JP" altLang="ja-JP" sz="1200" kern="1200" dirty="0" smtClean="0">
                <a:solidFill>
                  <a:schemeClr val="tx1"/>
                </a:solidFill>
                <a:latin typeface="+mn-lt"/>
                <a:ea typeface="+mn-ea"/>
                <a:cs typeface="+mn-cs"/>
              </a:rPr>
              <a:t>　　　</a:t>
            </a:r>
            <a:endParaRPr kumimoji="1" lang="en-US" altLang="ja-JP" sz="1200" kern="1200" dirty="0" smtClean="0">
              <a:solidFill>
                <a:schemeClr val="tx1"/>
              </a:solidFill>
              <a:latin typeface="+mn-lt"/>
              <a:ea typeface="+mn-ea"/>
              <a:cs typeface="+mn-cs"/>
            </a:endParaRPr>
          </a:p>
          <a:p>
            <a:r>
              <a:rPr kumimoji="1" lang="en-US" altLang="ja-JP" sz="1200" u="sng" kern="1200" dirty="0" smtClean="0">
                <a:solidFill>
                  <a:schemeClr val="tx1"/>
                </a:solidFill>
                <a:latin typeface="+mn-lt"/>
                <a:ea typeface="+mn-ea"/>
                <a:cs typeface="+mn-cs"/>
              </a:rPr>
              <a:t>※</a:t>
            </a:r>
            <a:r>
              <a:rPr kumimoji="1" lang="ja-JP" altLang="ja-JP" sz="1200" u="sng" kern="1200" dirty="0" smtClean="0">
                <a:solidFill>
                  <a:schemeClr val="tx1"/>
                </a:solidFill>
                <a:latin typeface="+mn-lt"/>
                <a:ea typeface="+mn-ea"/>
                <a:cs typeface="+mn-cs"/>
              </a:rPr>
              <a:t>インクルージョンとは、障がいのある人たちを社会から「 排除（エクスクルージョン）」せずに、</a:t>
            </a:r>
            <a:endParaRPr kumimoji="1" lang="ja-JP" altLang="ja-JP" sz="1200" kern="1200" dirty="0" smtClean="0">
              <a:solidFill>
                <a:schemeClr val="tx1"/>
              </a:solidFill>
              <a:latin typeface="+mn-lt"/>
              <a:ea typeface="+mn-ea"/>
              <a:cs typeface="+mn-cs"/>
            </a:endParaRPr>
          </a:p>
          <a:p>
            <a:r>
              <a:rPr kumimoji="1" lang="ja-JP" altLang="en-US" sz="1200" b="1" u="sng" kern="1200" dirty="0" smtClean="0">
                <a:solidFill>
                  <a:schemeClr val="tx1"/>
                </a:solidFill>
                <a:latin typeface="+mn-lt"/>
                <a:ea typeface="+mn-ea"/>
                <a:cs typeface="+mn-cs"/>
              </a:rPr>
              <a:t>　</a:t>
            </a:r>
            <a:r>
              <a:rPr kumimoji="1" lang="ja-JP" altLang="ja-JP" sz="1200" b="1" u="sng" kern="1200" dirty="0" smtClean="0">
                <a:solidFill>
                  <a:schemeClr val="tx1"/>
                </a:solidFill>
                <a:latin typeface="+mn-lt"/>
                <a:ea typeface="+mn-ea"/>
                <a:cs typeface="+mn-cs"/>
              </a:rPr>
              <a:t>同じ社会の一員</a:t>
            </a:r>
            <a:r>
              <a:rPr kumimoji="1" lang="ja-JP" altLang="ja-JP" sz="1200" u="sng" kern="1200" dirty="0" smtClean="0">
                <a:solidFill>
                  <a:schemeClr val="tx1"/>
                </a:solidFill>
                <a:latin typeface="+mn-lt"/>
                <a:ea typeface="+mn-ea"/>
                <a:cs typeface="+mn-cs"/>
              </a:rPr>
              <a:t>、</a:t>
            </a:r>
            <a:r>
              <a:rPr kumimoji="1" lang="ja-JP" altLang="ja-JP" sz="1200" b="1" u="sng" kern="1200" dirty="0" smtClean="0">
                <a:solidFill>
                  <a:schemeClr val="tx1"/>
                </a:solidFill>
                <a:latin typeface="+mn-lt"/>
                <a:ea typeface="+mn-ea"/>
                <a:cs typeface="+mn-cs"/>
              </a:rPr>
              <a:t>地域で暮らす住人</a:t>
            </a:r>
            <a:r>
              <a:rPr kumimoji="1" lang="ja-JP" altLang="ja-JP" sz="1200" u="sng" kern="1200" dirty="0" smtClean="0">
                <a:solidFill>
                  <a:schemeClr val="tx1"/>
                </a:solidFill>
                <a:latin typeface="+mn-lt"/>
                <a:ea typeface="+mn-ea"/>
                <a:cs typeface="+mn-cs"/>
              </a:rPr>
              <a:t>として、社会の側が受け入れ、歩み寄ることを意味する。</a:t>
            </a:r>
            <a:r>
              <a:rPr kumimoji="1" lang="ja-JP" altLang="ja-JP" sz="1200" kern="1200" dirty="0" smtClean="0">
                <a:solidFill>
                  <a:schemeClr val="tx1"/>
                </a:solidFill>
                <a:latin typeface="+mn-lt"/>
                <a:ea typeface="+mn-ea"/>
                <a:cs typeface="+mn-cs"/>
              </a:rPr>
              <a:t> </a:t>
            </a:r>
          </a:p>
          <a:p>
            <a:r>
              <a:rPr kumimoji="1" lang="ja-JP" altLang="ja-JP" sz="1200" kern="1200" dirty="0" smtClean="0">
                <a:solidFill>
                  <a:schemeClr val="tx1"/>
                </a:solidFill>
                <a:latin typeface="+mn-lt"/>
                <a:ea typeface="+mn-ea"/>
                <a:cs typeface="+mn-cs"/>
              </a:rPr>
              <a:t>　　</a:t>
            </a:r>
          </a:p>
          <a:p>
            <a:r>
              <a:rPr kumimoji="1" lang="ja-JP" altLang="ja-JP" sz="1200" b="1" kern="1200" dirty="0" smtClean="0">
                <a:solidFill>
                  <a:schemeClr val="tx1"/>
                </a:solidFill>
                <a:latin typeface="+mn-lt"/>
                <a:ea typeface="+mn-ea"/>
                <a:cs typeface="+mn-cs"/>
              </a:rPr>
              <a:t>➔今や＜福祉＞は、</a:t>
            </a:r>
            <a:r>
              <a:rPr kumimoji="1" lang="ja-JP" altLang="ja-JP" sz="1200" b="1" u="sng" kern="1200" dirty="0" smtClean="0">
                <a:solidFill>
                  <a:schemeClr val="tx1"/>
                </a:solidFill>
                <a:latin typeface="+mn-lt"/>
                <a:ea typeface="+mn-ea"/>
                <a:cs typeface="+mn-cs"/>
              </a:rPr>
              <a:t>＜共生社会＞の実現へ向けた歩みそのもの</a:t>
            </a:r>
            <a:r>
              <a:rPr kumimoji="1" lang="ja-JP" altLang="ja-JP" sz="1200" b="1" kern="1200" dirty="0" smtClean="0">
                <a:solidFill>
                  <a:schemeClr val="tx1"/>
                </a:solidFill>
                <a:latin typeface="+mn-lt"/>
                <a:ea typeface="+mn-ea"/>
                <a:cs typeface="+mn-cs"/>
              </a:rPr>
              <a:t>を意味する言葉となった！</a:t>
            </a:r>
            <a:endParaRPr kumimoji="1" lang="ja-JP"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dirty="0" smtClean="0"/>
              <a:t>※</a:t>
            </a:r>
            <a:r>
              <a:rPr lang="ja-JP" altLang="en-US" dirty="0" smtClean="0"/>
              <a:t>法律の中では障害そのものについて定義した箇所はない。上記は、この法律の定める「障害者」の定義。</a:t>
            </a:r>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latin typeface="+mn-lt"/>
                <a:ea typeface="+mn-ea"/>
                <a:cs typeface="+mn-cs"/>
              </a:rPr>
              <a:t>＊スライドを見ながら話す。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ltLang="ja-JP" dirty="0" smtClean="0"/>
          </a:p>
          <a:p>
            <a:pPr>
              <a:buNone/>
            </a:pPr>
            <a:r>
              <a:rPr lang="ja-JP" altLang="en-US" sz="1050" b="1" dirty="0" smtClean="0"/>
              <a:t>　</a:t>
            </a:r>
            <a:endParaRPr kumimoji="1" lang="en-US" altLang="ja-JP" dirty="0" smtClean="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ちなみに、日本の精神科病床は約３５万床あり、３０万人を超える方が入院している。</a:t>
            </a:r>
            <a:endParaRPr lang="en-US" altLang="ja-JP" sz="1200" dirty="0" smtClean="0"/>
          </a:p>
          <a:p>
            <a:r>
              <a:rPr lang="ja-JP" altLang="en-US" sz="1200" dirty="0" smtClean="0"/>
              <a:t>また、そのうち約２０万人が１年以上の長期入院患者、１０年以上の入院患者も約７万人もいると言われている。</a:t>
            </a:r>
            <a:endParaRPr kumimoji="1" lang="ja-JP" altLang="en-US" sz="1200"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527233A9-2C15-487D-975F-CD7D108AC30F}"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C1ED6F0-B773-4660-AC94-AE2D56120794}" type="datetime1">
              <a:rPr kumimoji="1" lang="ja-JP" altLang="en-US" smtClean="0"/>
              <a:pPr/>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87B002D-EE37-4815-BE6C-61BC093A4C04}" type="datetime1">
              <a:rPr kumimoji="1" lang="ja-JP" altLang="en-US" smtClean="0"/>
              <a:pPr/>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47DACB-31B3-4985-87FB-FC1C436EB7CB}" type="datetime1">
              <a:rPr kumimoji="1" lang="ja-JP" altLang="en-US" smtClean="0"/>
              <a:pPr/>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9A142922-D233-4429-96A6-E331009DF179}" type="datetime1">
              <a:rPr kumimoji="1" lang="ja-JP" altLang="en-US" smtClean="0"/>
              <a:pPr/>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4A72710-0817-409E-9FE6-B531A29B95AE}" type="datetime1">
              <a:rPr kumimoji="1" lang="ja-JP" altLang="en-US" smtClean="0"/>
              <a:pPr/>
              <a:t>2015/3/30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4D97A83-6788-4DC3-AB5E-D363448BE791}" type="datetime1">
              <a:rPr kumimoji="1" lang="ja-JP" altLang="en-US" smtClean="0"/>
              <a:pPr/>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3D5A95FD-4961-4E03-949A-BB12D5004998}" type="datetime1">
              <a:rPr kumimoji="1" lang="ja-JP" altLang="en-US" smtClean="0"/>
              <a:pPr/>
              <a:t>2015/3/30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2AFC21D5-3CC9-4C58-B9AF-F866BBB4A0B5}" type="datetime1">
              <a:rPr kumimoji="1" lang="ja-JP" altLang="en-US" smtClean="0"/>
              <a:pPr/>
              <a:t>2015/3/30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27D8D9-0F0E-45FC-B8AC-BEDD4A3BEF67}" type="datetime1">
              <a:rPr kumimoji="1" lang="ja-JP" altLang="en-US" smtClean="0"/>
              <a:pPr/>
              <a:t>2015/3/30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F23B0E4-FD1D-414E-AABA-A87A9E2B7A82}" type="datetime1">
              <a:rPr kumimoji="1" lang="ja-JP" altLang="en-US" smtClean="0"/>
              <a:pPr/>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1022F88-C167-402B-B008-39F33705A958}" type="datetime1">
              <a:rPr kumimoji="1" lang="ja-JP" altLang="en-US" smtClean="0"/>
              <a:pPr/>
              <a:t>2015/3/30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71AC5-B0B1-4718-AC60-C74F667EA7AA}" type="datetime1">
              <a:rPr kumimoji="1" lang="ja-JP" altLang="en-US" smtClean="0"/>
              <a:pPr/>
              <a:t>2015/3/30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332656"/>
            <a:ext cx="8424936" cy="1656184"/>
          </a:xfrm>
        </p:spPr>
        <p:txBody>
          <a:bodyPr>
            <a:noAutofit/>
          </a:bodyPr>
          <a:lstStyle/>
          <a:p>
            <a:pPr lvl="0">
              <a:spcBef>
                <a:spcPct val="20000"/>
              </a:spcBef>
              <a:defRPr/>
            </a:pPr>
            <a:r>
              <a:rPr lang="ja-JP" altLang="en-US" sz="5200" dirty="0" smtClean="0">
                <a:solidFill>
                  <a:srgbClr val="FF00FF"/>
                </a:solidFill>
              </a:rPr>
              <a:t>「いのち」</a:t>
            </a:r>
            <a:r>
              <a:rPr lang="ja-JP" altLang="en-US" sz="5200" dirty="0" smtClean="0"/>
              <a:t>がかがやく</a:t>
            </a:r>
            <a:r>
              <a:rPr lang="en-US" altLang="ja-JP" sz="5200" dirty="0" smtClean="0"/>
              <a:t/>
            </a:r>
            <a:br>
              <a:rPr lang="en-US" altLang="ja-JP" sz="5200" dirty="0" smtClean="0"/>
            </a:br>
            <a:r>
              <a:rPr lang="ja-JP" altLang="en-US" sz="5200" dirty="0" smtClean="0">
                <a:solidFill>
                  <a:srgbClr val="FF00FF"/>
                </a:solidFill>
              </a:rPr>
              <a:t>「ちいき」</a:t>
            </a:r>
            <a:r>
              <a:rPr lang="ja-JP" altLang="en-US" sz="5200" dirty="0" smtClean="0"/>
              <a:t>の暮らしを願って</a:t>
            </a:r>
            <a:endParaRPr lang="en-US" altLang="ja-JP" sz="5200" dirty="0" smtClean="0"/>
          </a:p>
        </p:txBody>
      </p:sp>
      <p:sp>
        <p:nvSpPr>
          <p:cNvPr id="3" name="サブタイトル 2"/>
          <p:cNvSpPr>
            <a:spLocks noGrp="1"/>
          </p:cNvSpPr>
          <p:nvPr>
            <p:ph type="subTitle" idx="1"/>
          </p:nvPr>
        </p:nvSpPr>
        <p:spPr>
          <a:xfrm>
            <a:off x="4283968" y="2132856"/>
            <a:ext cx="4600600" cy="576064"/>
          </a:xfrm>
        </p:spPr>
        <p:txBody>
          <a:bodyPr>
            <a:normAutofit/>
          </a:bodyPr>
          <a:lstStyle/>
          <a:p>
            <a:r>
              <a:rPr kumimoji="1" lang="ja-JP" altLang="en-US" sz="2800" dirty="0" smtClean="0">
                <a:solidFill>
                  <a:srgbClr val="0362ED"/>
                </a:solidFill>
              </a:rPr>
              <a:t>ＮＰＯ法人</a:t>
            </a:r>
            <a:r>
              <a:rPr kumimoji="1" lang="en-US" altLang="ja-JP" sz="2800" dirty="0" smtClean="0">
                <a:solidFill>
                  <a:srgbClr val="0362ED"/>
                </a:solidFill>
              </a:rPr>
              <a:t>1to1  </a:t>
            </a:r>
            <a:r>
              <a:rPr lang="ja-JP" altLang="en-US" sz="2800" dirty="0" smtClean="0">
                <a:solidFill>
                  <a:srgbClr val="0362ED"/>
                </a:solidFill>
              </a:rPr>
              <a:t>武井　剛</a:t>
            </a:r>
          </a:p>
          <a:p>
            <a:endParaRPr kumimoji="1" lang="en-US" altLang="ja-JP" dirty="0" smtClean="0">
              <a:solidFill>
                <a:srgbClr val="0362ED"/>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1</a:t>
            </a:fld>
            <a:endParaRPr kumimoji="1" lang="ja-JP" altLang="en-US"/>
          </a:p>
        </p:txBody>
      </p:sp>
      <p:sp>
        <p:nvSpPr>
          <p:cNvPr id="6" name="テキスト ボックス 5"/>
          <p:cNvSpPr txBox="1"/>
          <p:nvPr/>
        </p:nvSpPr>
        <p:spPr>
          <a:xfrm>
            <a:off x="1187624" y="5445224"/>
            <a:ext cx="7056784" cy="923330"/>
          </a:xfrm>
          <a:prstGeom prst="rect">
            <a:avLst/>
          </a:prstGeom>
          <a:noFill/>
        </p:spPr>
        <p:txBody>
          <a:bodyPr wrap="square" rtlCol="0">
            <a:spAutoFit/>
          </a:bodyPr>
          <a:lstStyle/>
          <a:p>
            <a:endParaRPr lang="en-US" altLang="ja-JP" dirty="0" smtClean="0">
              <a:latin typeface="HG創英ﾌﾟﾚｾﾞﾝｽEB" pitchFamily="17" charset="-128"/>
              <a:ea typeface="HG創英ﾌﾟﾚｾﾞﾝｽEB" pitchFamily="17" charset="-128"/>
            </a:endParaRPr>
          </a:p>
          <a:p>
            <a:endParaRPr lang="en-US" altLang="ja-JP" dirty="0" smtClean="0">
              <a:latin typeface="HG創英ﾌﾟﾚｾﾞﾝｽEB" pitchFamily="17" charset="-128"/>
              <a:ea typeface="HG創英ﾌﾟﾚｾﾞﾝｽEB" pitchFamily="17" charset="-128"/>
            </a:endParaRPr>
          </a:p>
          <a:p>
            <a:endParaRPr kumimoji="1" lang="ja-JP" altLang="en-US" dirty="0"/>
          </a:p>
        </p:txBody>
      </p:sp>
      <p:pic>
        <p:nvPicPr>
          <p:cNvPr id="1026" name="Picture 2"/>
          <p:cNvPicPr>
            <a:picLocks noChangeAspect="1" noChangeArrowheads="1"/>
          </p:cNvPicPr>
          <p:nvPr/>
        </p:nvPicPr>
        <p:blipFill>
          <a:blip r:embed="rId3" cstate="print"/>
          <a:srcRect/>
          <a:stretch>
            <a:fillRect/>
          </a:stretch>
        </p:blipFill>
        <p:spPr bwMode="auto">
          <a:xfrm>
            <a:off x="2843808" y="3501008"/>
            <a:ext cx="3096344" cy="2904123"/>
          </a:xfrm>
          <a:prstGeom prst="rect">
            <a:avLst/>
          </a:prstGeom>
          <a:noFill/>
          <a:ln w="9525">
            <a:noFill/>
            <a:miter lim="800000"/>
            <a:headEnd/>
            <a:tailEnd/>
          </a:ln>
        </p:spPr>
      </p:pic>
      <p:pic>
        <p:nvPicPr>
          <p:cNvPr id="9" name="図 8" descr="IMG_2756.JPG"/>
          <p:cNvPicPr>
            <a:picLocks noChangeAspect="1"/>
          </p:cNvPicPr>
          <p:nvPr/>
        </p:nvPicPr>
        <p:blipFill>
          <a:blip r:embed="rId4" cstate="print"/>
          <a:stretch>
            <a:fillRect/>
          </a:stretch>
        </p:blipFill>
        <p:spPr>
          <a:xfrm rot="21421526">
            <a:off x="267446" y="2629837"/>
            <a:ext cx="2592288" cy="3456384"/>
          </a:xfrm>
          <a:prstGeom prst="rect">
            <a:avLst/>
          </a:prstGeom>
        </p:spPr>
      </p:pic>
      <p:pic>
        <p:nvPicPr>
          <p:cNvPr id="4" name="Picture 2"/>
          <p:cNvPicPr>
            <a:picLocks noChangeAspect="1" noChangeArrowheads="1"/>
          </p:cNvPicPr>
          <p:nvPr/>
        </p:nvPicPr>
        <p:blipFill>
          <a:blip r:embed="rId5" cstate="print"/>
          <a:srcRect/>
          <a:stretch>
            <a:fillRect/>
          </a:stretch>
        </p:blipFill>
        <p:spPr bwMode="auto">
          <a:xfrm rot="436730">
            <a:off x="5401606" y="3451301"/>
            <a:ext cx="2833130" cy="3045800"/>
          </a:xfrm>
          <a:prstGeom prst="rect">
            <a:avLst/>
          </a:prstGeom>
          <a:noFill/>
          <a:ln w="9525">
            <a:noFill/>
            <a:miter lim="800000"/>
            <a:headEnd/>
            <a:tailEnd/>
          </a:ln>
        </p:spPr>
      </p:pic>
      <p:sp>
        <p:nvSpPr>
          <p:cNvPr id="12" name="サブタイトル 2"/>
          <p:cNvSpPr txBox="1">
            <a:spLocks/>
          </p:cNvSpPr>
          <p:nvPr/>
        </p:nvSpPr>
        <p:spPr>
          <a:xfrm>
            <a:off x="4427984" y="2636912"/>
            <a:ext cx="4600600" cy="576064"/>
          </a:xfrm>
          <a:prstGeom prst="rect">
            <a:avLst/>
          </a:prstGeom>
        </p:spPr>
        <p:txBody>
          <a:bodyPr vert="horz" lIns="91440" tIns="45720" rIns="91440" bIns="45720" rtlCol="0">
            <a:normAutofit fontScale="8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2000" b="0" i="0" u="none" strike="noStrike" kern="1200" cap="none" spc="0" normalizeH="0" baseline="0" noProof="0" dirty="0" smtClean="0">
                <a:ln>
                  <a:noFill/>
                </a:ln>
                <a:effectLst/>
                <a:uLnTx/>
                <a:uFillTx/>
                <a:latin typeface="+mn-lt"/>
                <a:ea typeface="+mn-ea"/>
                <a:cs typeface="+mn-cs"/>
              </a:rPr>
              <a:t>就労継続支援Ｂ型事業所</a:t>
            </a:r>
            <a:endParaRPr kumimoji="1" lang="en-US" altLang="ja-JP" sz="2000" b="0" i="0" u="none" strike="noStrike" kern="1200" cap="none" spc="0" normalizeH="0" baseline="0" noProof="0" dirty="0" smtClean="0">
              <a:ln>
                <a:noFill/>
              </a:ln>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ja-JP" altLang="en-US" sz="2000" dirty="0" smtClean="0"/>
              <a:t>あくあ・わさび（船橋市）・ぶろっさむ（習志野市）</a:t>
            </a:r>
            <a:endParaRPr kumimoji="1" lang="en-US" altLang="ja-JP" sz="20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dirty="0" smtClean="0"/>
              <a:t>【</a:t>
            </a:r>
            <a:r>
              <a:rPr kumimoji="1" lang="ja-JP" altLang="en-US" sz="2800" dirty="0" smtClean="0"/>
              <a:t>参考</a:t>
            </a:r>
            <a:r>
              <a:rPr kumimoji="1" lang="en-US" altLang="ja-JP" sz="2800" dirty="0" smtClean="0"/>
              <a:t>】</a:t>
            </a:r>
            <a:r>
              <a:rPr lang="ja-JP" altLang="ja-JP" sz="2800" dirty="0" smtClean="0"/>
              <a:t>内閣府「平成</a:t>
            </a:r>
            <a:r>
              <a:rPr lang="en-US" altLang="ja-JP" sz="2800" dirty="0" smtClean="0"/>
              <a:t>25</a:t>
            </a:r>
            <a:r>
              <a:rPr lang="ja-JP" altLang="ja-JP" sz="2800" dirty="0" smtClean="0"/>
              <a:t>年版　障害者白書（概要）」</a:t>
            </a:r>
            <a:r>
              <a:rPr lang="en-US" altLang="ja-JP" sz="2800" dirty="0" smtClean="0"/>
              <a:t/>
            </a:r>
            <a:br>
              <a:rPr lang="en-US" altLang="ja-JP" sz="2800" dirty="0" smtClean="0"/>
            </a:br>
            <a:r>
              <a:rPr lang="ja-JP" altLang="ja-JP" sz="2800" dirty="0" smtClean="0"/>
              <a:t>第</a:t>
            </a:r>
            <a:r>
              <a:rPr lang="en-US" altLang="ja-JP" sz="2800" dirty="0" smtClean="0"/>
              <a:t>1</a:t>
            </a:r>
            <a:r>
              <a:rPr lang="ja-JP" altLang="ja-JP" sz="2800" dirty="0" smtClean="0"/>
              <a:t>章　障害者の状況（基本的統計）より</a:t>
            </a:r>
            <a:endParaRPr kumimoji="1" lang="ja-JP" altLang="en-US" sz="2800" dirty="0"/>
          </a:p>
        </p:txBody>
      </p:sp>
      <p:graphicFrame>
        <p:nvGraphicFramePr>
          <p:cNvPr id="5" name="コンテンツ プレースホルダ 4"/>
          <p:cNvGraphicFramePr>
            <a:graphicFrameLocks noGrp="1"/>
          </p:cNvGraphicFramePr>
          <p:nvPr>
            <p:ph idx="1"/>
          </p:nvPr>
        </p:nvGraphicFramePr>
        <p:xfrm>
          <a:off x="395536" y="1412776"/>
          <a:ext cx="8424935" cy="4557099"/>
        </p:xfrm>
        <a:graphic>
          <a:graphicData uri="http://schemas.openxmlformats.org/drawingml/2006/table">
            <a:tbl>
              <a:tblPr firstRow="1" bandRow="1">
                <a:tableStyleId>{F5AB1C69-6EDB-4FF4-983F-18BD219EF322}</a:tableStyleId>
              </a:tblPr>
              <a:tblGrid>
                <a:gridCol w="1684987"/>
                <a:gridCol w="1123325"/>
                <a:gridCol w="1800200"/>
                <a:gridCol w="1872208"/>
                <a:gridCol w="1944215"/>
              </a:tblGrid>
              <a:tr h="400033">
                <a:tc gridSpan="2">
                  <a:txBody>
                    <a:bodyPr/>
                    <a:lstStyle/>
                    <a:p>
                      <a:pPr algn="ctr" fontAlgn="t"/>
                      <a:r>
                        <a:rPr lang="en-US" sz="1400" u="none" strike="noStrike" dirty="0"/>
                        <a:t>　</a:t>
                      </a:r>
                      <a:endParaRPr lang="ja-JP" sz="1400" b="1" i="0" u="none" strike="noStrike" dirty="0">
                        <a:solidFill>
                          <a:srgbClr val="000000"/>
                        </a:solidFill>
                        <a:latin typeface="ＭＳ Ｐゴシック"/>
                      </a:endParaRPr>
                    </a:p>
                  </a:txBody>
                  <a:tcPr marL="9525" marR="9525" marT="9525" marB="0"/>
                </a:tc>
                <a:tc hMerge="1">
                  <a:txBody>
                    <a:bodyPr/>
                    <a:lstStyle/>
                    <a:p>
                      <a:endParaRPr kumimoji="1" lang="ja-JP" altLang="en-US"/>
                    </a:p>
                  </a:txBody>
                  <a:tcPr/>
                </a:tc>
                <a:tc>
                  <a:txBody>
                    <a:bodyPr/>
                    <a:lstStyle/>
                    <a:p>
                      <a:pPr algn="ctr" fontAlgn="t"/>
                      <a:r>
                        <a:rPr lang="ja-JP" sz="1400" u="none" strike="noStrike" dirty="0"/>
                        <a:t>総数</a:t>
                      </a:r>
                      <a:endParaRPr lang="ja-JP" sz="1400" b="1" i="0" u="none" strike="noStrike" dirty="0">
                        <a:solidFill>
                          <a:srgbClr val="000000"/>
                        </a:solidFill>
                        <a:latin typeface="ＭＳ Ｐゴシック"/>
                      </a:endParaRPr>
                    </a:p>
                  </a:txBody>
                  <a:tcPr marL="9525" marR="9525" marT="9525" marB="0"/>
                </a:tc>
                <a:tc>
                  <a:txBody>
                    <a:bodyPr/>
                    <a:lstStyle/>
                    <a:p>
                      <a:pPr algn="ctr" fontAlgn="t"/>
                      <a:r>
                        <a:rPr lang="ja-JP" sz="1400" u="none" strike="noStrike"/>
                        <a:t>在宅者</a:t>
                      </a:r>
                      <a:endParaRPr lang="ja-JP" sz="1400" b="1" i="0" u="none" strike="noStrike">
                        <a:solidFill>
                          <a:srgbClr val="000000"/>
                        </a:solidFill>
                        <a:latin typeface="ＭＳ Ｐゴシック"/>
                      </a:endParaRPr>
                    </a:p>
                  </a:txBody>
                  <a:tcPr marL="9525" marR="9525" marT="9525" marB="0"/>
                </a:tc>
                <a:tc>
                  <a:txBody>
                    <a:bodyPr/>
                    <a:lstStyle/>
                    <a:p>
                      <a:pPr algn="ctr" fontAlgn="t"/>
                      <a:r>
                        <a:rPr lang="ja-JP" sz="1400" u="none" strike="noStrike"/>
                        <a:t>施設入所者</a:t>
                      </a:r>
                      <a:endParaRPr lang="ja-JP" sz="1400" b="1" i="0" u="none" strike="noStrike">
                        <a:solidFill>
                          <a:srgbClr val="000000"/>
                        </a:solidFill>
                        <a:latin typeface="ＭＳ Ｐゴシック"/>
                      </a:endParaRPr>
                    </a:p>
                  </a:txBody>
                  <a:tcPr marL="9525" marR="9525" marT="9525" marB="0"/>
                </a:tc>
              </a:tr>
              <a:tr h="299056">
                <a:tc rowSpan="3">
                  <a:txBody>
                    <a:bodyPr/>
                    <a:lstStyle/>
                    <a:p>
                      <a:pPr algn="ctr" fontAlgn="t"/>
                      <a:r>
                        <a:rPr lang="ja-JP" sz="1400" u="none" strike="noStrike" dirty="0" err="1"/>
                        <a:t>身体障がい</a:t>
                      </a:r>
                      <a:r>
                        <a:rPr lang="ja-JP" sz="1400" u="none" strike="noStrike" dirty="0"/>
                        <a:t>児・者</a:t>
                      </a:r>
                      <a:endParaRPr lang="ja-JP" sz="1400" b="1"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18歳未満</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9.8万人</a:t>
                      </a:r>
                      <a:endParaRPr lang="ja-JP" sz="1400" b="0" i="0" u="none" strike="noStrike" dirty="0">
                        <a:solidFill>
                          <a:srgbClr val="000000"/>
                        </a:solidFill>
                        <a:latin typeface="ＭＳ Ｐゴシック"/>
                      </a:endParaRPr>
                    </a:p>
                  </a:txBody>
                  <a:tcPr marL="171450" marR="9525" marT="9525" marB="0"/>
                </a:tc>
                <a:tc>
                  <a:txBody>
                    <a:bodyPr/>
                    <a:lstStyle/>
                    <a:p>
                      <a:pPr algn="l" fontAlgn="t"/>
                      <a:r>
                        <a:rPr lang="en-US" sz="1400" u="none" strike="noStrike"/>
                        <a:t>9.3万人</a:t>
                      </a:r>
                      <a:endParaRPr lang="ja-JP" sz="1400" b="0" i="0" u="none" strike="noStrike">
                        <a:solidFill>
                          <a:srgbClr val="000000"/>
                        </a:solidFill>
                        <a:latin typeface="ＭＳ Ｐゴシック"/>
                      </a:endParaRPr>
                    </a:p>
                  </a:txBody>
                  <a:tcPr marL="171450" marR="9525" marT="9525" marB="0"/>
                </a:tc>
                <a:tc>
                  <a:txBody>
                    <a:bodyPr/>
                    <a:lstStyle/>
                    <a:p>
                      <a:pPr algn="l" fontAlgn="t"/>
                      <a:r>
                        <a:rPr lang="en-US" sz="1400" u="none" strike="noStrike"/>
                        <a:t>0.5万人</a:t>
                      </a:r>
                      <a:endParaRPr lang="ja-JP" sz="1400" b="0" i="0" u="none" strike="noStrike">
                        <a:solidFill>
                          <a:srgbClr val="000000"/>
                        </a:solidFill>
                        <a:latin typeface="ＭＳ Ｐゴシック"/>
                      </a:endParaRPr>
                    </a:p>
                  </a:txBody>
                  <a:tcPr marL="171450" marR="9525" marT="9525" marB="0"/>
                </a:tc>
              </a:tr>
              <a:tr h="207551">
                <a:tc vMerge="1">
                  <a:txBody>
                    <a:bodyPr/>
                    <a:lstStyle/>
                    <a:p>
                      <a:endParaRPr kumimoji="1" lang="ja-JP" altLang="en-US"/>
                    </a:p>
                  </a:txBody>
                  <a:tcPr/>
                </a:tc>
                <a:tc>
                  <a:txBody>
                    <a:bodyPr/>
                    <a:lstStyle/>
                    <a:p>
                      <a:pPr algn="l" fontAlgn="t"/>
                      <a:r>
                        <a:rPr lang="en-US" sz="1400" u="none" strike="noStrike" dirty="0"/>
                        <a:t>18歳以上</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356.4万人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348.3万人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a:t>8.1万人</a:t>
                      </a:r>
                      <a:endParaRPr lang="ja-JP" sz="1400" b="0" i="0" u="none" strike="noStrike">
                        <a:solidFill>
                          <a:srgbClr val="000000"/>
                        </a:solidFill>
                        <a:latin typeface="ＭＳ Ｐゴシック"/>
                      </a:endParaRPr>
                    </a:p>
                  </a:txBody>
                  <a:tcPr marL="171450" marR="9525" marT="9525" marB="0"/>
                </a:tc>
              </a:tr>
              <a:tr h="543735">
                <a:tc vMerge="1">
                  <a:txBody>
                    <a:bodyPr/>
                    <a:lstStyle/>
                    <a:p>
                      <a:endParaRPr kumimoji="1" lang="ja-JP" altLang="en-US"/>
                    </a:p>
                  </a:txBody>
                  <a:tcPr/>
                </a:tc>
                <a:tc>
                  <a:txBody>
                    <a:bodyPr/>
                    <a:lstStyle/>
                    <a:p>
                      <a:pPr algn="l" fontAlgn="t"/>
                      <a:r>
                        <a:rPr lang="ja-JP" sz="1400" u="none" strike="noStrike" dirty="0">
                          <a:solidFill>
                            <a:srgbClr val="FF3300"/>
                          </a:solidFill>
                        </a:rPr>
                        <a:t>合計</a:t>
                      </a:r>
                      <a:endParaRPr lang="ja-JP" sz="1400" b="1" i="0" u="none" strike="noStrike" dirty="0">
                        <a:solidFill>
                          <a:srgbClr val="FF3300"/>
                        </a:solidFill>
                        <a:latin typeface="ＭＳ Ｐゴシック"/>
                      </a:endParaRPr>
                    </a:p>
                  </a:txBody>
                  <a:tcPr marL="9525" marR="9525" marT="9525" marB="0"/>
                </a:tc>
                <a:tc>
                  <a:txBody>
                    <a:bodyPr/>
                    <a:lstStyle/>
                    <a:p>
                      <a:pPr algn="l" fontAlgn="t"/>
                      <a:r>
                        <a:rPr lang="en-US" sz="1400" b="1" u="none" strike="noStrike" dirty="0">
                          <a:solidFill>
                            <a:srgbClr val="FF3300"/>
                          </a:solidFill>
                        </a:rPr>
                        <a:t>366.3万人　</a:t>
                      </a:r>
                      <a:endParaRPr lang="en-US" sz="1400" b="1" u="none" strike="noStrike" dirty="0" smtClean="0">
                        <a:solidFill>
                          <a:srgbClr val="FF3300"/>
                        </a:solidFill>
                      </a:endParaRPr>
                    </a:p>
                    <a:p>
                      <a:pPr algn="r" fontAlgn="t"/>
                      <a:r>
                        <a:rPr lang="en-US" sz="1400" b="1" u="none" strike="noStrike" dirty="0" smtClean="0">
                          <a:solidFill>
                            <a:srgbClr val="FF0000"/>
                          </a:solidFill>
                        </a:rPr>
                        <a:t>（29</a:t>
                      </a:r>
                      <a:r>
                        <a:rPr lang="ja-JP" altLang="en-US" sz="1400" b="1" u="none" strike="noStrike" dirty="0" smtClean="0">
                          <a:solidFill>
                            <a:srgbClr val="FF0000"/>
                          </a:solidFill>
                        </a:rPr>
                        <a:t>／</a:t>
                      </a:r>
                      <a:r>
                        <a:rPr lang="en-US" altLang="ja-JP" sz="1400" b="1" u="none" strike="noStrike" dirty="0" smtClean="0">
                          <a:solidFill>
                            <a:srgbClr val="FF0000"/>
                          </a:solidFill>
                        </a:rPr>
                        <a:t>1000</a:t>
                      </a:r>
                      <a:r>
                        <a:rPr lang="ja-JP" altLang="en-US" sz="1400" b="1" u="none" strike="noStrike" dirty="0" smtClean="0">
                          <a:solidFill>
                            <a:srgbClr val="FF0000"/>
                          </a:solidFill>
                        </a:rPr>
                        <a:t>　</a:t>
                      </a:r>
                      <a:r>
                        <a:rPr lang="en-US" altLang="ja-JP" sz="1400" b="1" u="none" strike="noStrike" dirty="0" smtClean="0">
                          <a:solidFill>
                            <a:srgbClr val="FF0000"/>
                          </a:solidFill>
                        </a:rPr>
                        <a:t>人</a:t>
                      </a:r>
                      <a:r>
                        <a:rPr lang="en-US" sz="1400" b="1" u="none" strike="noStrike" dirty="0" smtClean="0">
                          <a:solidFill>
                            <a:srgbClr val="FF0000"/>
                          </a:solidFill>
                        </a:rPr>
                        <a:t>）</a:t>
                      </a:r>
                      <a:endParaRPr lang="ja-JP" sz="1400" b="1" i="0" u="none" strike="noStrike" dirty="0">
                        <a:solidFill>
                          <a:srgbClr val="FF0000"/>
                        </a:solidFill>
                        <a:latin typeface="ＭＳ Ｐゴシック"/>
                      </a:endParaRPr>
                    </a:p>
                  </a:txBody>
                  <a:tcPr marL="9525" marR="9525" marT="9525" marB="0"/>
                </a:tc>
                <a:tc>
                  <a:txBody>
                    <a:bodyPr/>
                    <a:lstStyle/>
                    <a:p>
                      <a:pPr algn="l" fontAlgn="t"/>
                      <a:r>
                        <a:rPr lang="en-US" sz="1400" b="1" u="none" strike="noStrike" dirty="0">
                          <a:solidFill>
                            <a:schemeClr val="tx1"/>
                          </a:solidFill>
                        </a:rPr>
                        <a:t>357.6</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28</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endParaRPr lang="ja-JP" sz="1400" b="1" i="0" u="none" strike="noStrike" dirty="0">
                        <a:solidFill>
                          <a:schemeClr val="tx1"/>
                        </a:solidFill>
                        <a:latin typeface="ＭＳ Ｐゴシック"/>
                      </a:endParaRPr>
                    </a:p>
                  </a:txBody>
                  <a:tcPr marL="9525" marR="9525" marT="9525" marB="0"/>
                </a:tc>
                <a:tc>
                  <a:txBody>
                    <a:bodyPr/>
                    <a:lstStyle/>
                    <a:p>
                      <a:pPr algn="l" fontAlgn="t"/>
                      <a:r>
                        <a:rPr lang="en-US" sz="1400" b="1" u="none" strike="noStrike" dirty="0">
                          <a:solidFill>
                            <a:schemeClr val="tx1"/>
                          </a:solidFill>
                        </a:rPr>
                        <a:t>8.7</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1</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endParaRPr lang="ja-JP" sz="1400" b="1" i="0" u="none" strike="noStrike" dirty="0">
                        <a:solidFill>
                          <a:schemeClr val="tx1"/>
                        </a:solidFill>
                        <a:latin typeface="ＭＳ Ｐゴシック"/>
                      </a:endParaRPr>
                    </a:p>
                  </a:txBody>
                  <a:tcPr marL="171450" marR="9525" marT="9525" marB="0"/>
                </a:tc>
              </a:tr>
              <a:tr h="207551">
                <a:tc rowSpan="4">
                  <a:txBody>
                    <a:bodyPr/>
                    <a:lstStyle/>
                    <a:p>
                      <a:pPr algn="ctr" fontAlgn="t"/>
                      <a:r>
                        <a:rPr lang="ja-JP" sz="1400" u="none" strike="noStrike" dirty="0"/>
                        <a:t>知的</a:t>
                      </a:r>
                      <a:r>
                        <a:rPr lang="ja-JP" sz="1400" u="none" strike="noStrike" dirty="0" err="1"/>
                        <a:t>障がい</a:t>
                      </a:r>
                      <a:r>
                        <a:rPr lang="ja-JP" sz="1400" u="none" strike="noStrike" dirty="0"/>
                        <a:t>児・者</a:t>
                      </a:r>
                      <a:endParaRPr lang="ja-JP" sz="1400" b="1"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18歳未満</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12.5万人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11.7万人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0.8万人</a:t>
                      </a:r>
                      <a:endParaRPr lang="ja-JP" sz="1400" b="0" i="0" u="none" strike="noStrike" dirty="0">
                        <a:solidFill>
                          <a:srgbClr val="000000"/>
                        </a:solidFill>
                        <a:latin typeface="ＭＳ Ｐゴシック"/>
                      </a:endParaRPr>
                    </a:p>
                  </a:txBody>
                  <a:tcPr marL="171450" marR="9525" marT="9525" marB="0"/>
                </a:tc>
              </a:tr>
              <a:tr h="233029">
                <a:tc vMerge="1">
                  <a:txBody>
                    <a:bodyPr/>
                    <a:lstStyle/>
                    <a:p>
                      <a:endParaRPr kumimoji="1" lang="ja-JP" altLang="en-US"/>
                    </a:p>
                  </a:txBody>
                  <a:tcPr/>
                </a:tc>
                <a:tc>
                  <a:txBody>
                    <a:bodyPr/>
                    <a:lstStyle/>
                    <a:p>
                      <a:pPr algn="l" fontAlgn="t"/>
                      <a:r>
                        <a:rPr lang="en-US" sz="1400" u="none" strike="noStrike" dirty="0"/>
                        <a:t>18歳以上</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41.0万人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29.0万人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a:t>12.0万人</a:t>
                      </a:r>
                      <a:endParaRPr lang="ja-JP" sz="1400" b="0" i="0" u="none" strike="noStrike">
                        <a:solidFill>
                          <a:srgbClr val="000000"/>
                        </a:solidFill>
                        <a:latin typeface="ＭＳ Ｐゴシック"/>
                      </a:endParaRPr>
                    </a:p>
                  </a:txBody>
                  <a:tcPr marL="9525" marR="9525" marT="9525" marB="0"/>
                </a:tc>
              </a:tr>
              <a:tr h="207551">
                <a:tc vMerge="1">
                  <a:txBody>
                    <a:bodyPr/>
                    <a:lstStyle/>
                    <a:p>
                      <a:endParaRPr kumimoji="1" lang="ja-JP" altLang="en-US"/>
                    </a:p>
                  </a:txBody>
                  <a:tcPr/>
                </a:tc>
                <a:tc>
                  <a:txBody>
                    <a:bodyPr/>
                    <a:lstStyle/>
                    <a:p>
                      <a:pPr algn="l" fontAlgn="t"/>
                      <a:r>
                        <a:rPr lang="ja-JP" sz="1400" u="none" strike="noStrike" dirty="0"/>
                        <a:t>年齢不詳</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1.2万人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1.2万人</a:t>
                      </a:r>
                      <a:endParaRPr lang="ja-JP" sz="1400" b="0" i="0" u="none" strike="noStrike" dirty="0">
                        <a:solidFill>
                          <a:srgbClr val="000000"/>
                        </a:solidFill>
                        <a:latin typeface="ＭＳ Ｐゴシック"/>
                      </a:endParaRPr>
                    </a:p>
                  </a:txBody>
                  <a:tcPr marL="171450" marR="9525" marT="9525" marB="0"/>
                </a:tc>
                <a:tc>
                  <a:txBody>
                    <a:bodyPr/>
                    <a:lstStyle/>
                    <a:p>
                      <a:pPr algn="l" fontAlgn="t"/>
                      <a:r>
                        <a:rPr lang="en-US" sz="1400" u="none" strike="noStrike"/>
                        <a:t>0.0万人</a:t>
                      </a:r>
                      <a:endParaRPr lang="ja-JP" sz="1400" b="0" i="0" u="none" strike="noStrike">
                        <a:solidFill>
                          <a:srgbClr val="000000"/>
                        </a:solidFill>
                        <a:latin typeface="ＭＳ Ｐゴシック"/>
                      </a:endParaRPr>
                    </a:p>
                  </a:txBody>
                  <a:tcPr marL="171450" marR="9525" marT="9525" marB="0"/>
                </a:tc>
              </a:tr>
              <a:tr h="637798">
                <a:tc vMerge="1">
                  <a:txBody>
                    <a:bodyPr/>
                    <a:lstStyle/>
                    <a:p>
                      <a:endParaRPr kumimoji="1" lang="ja-JP" altLang="en-US"/>
                    </a:p>
                  </a:txBody>
                  <a:tcPr/>
                </a:tc>
                <a:tc>
                  <a:txBody>
                    <a:bodyPr/>
                    <a:lstStyle/>
                    <a:p>
                      <a:pPr algn="l" fontAlgn="t"/>
                      <a:r>
                        <a:rPr lang="ja-JP" sz="1400" u="none" strike="noStrike" dirty="0">
                          <a:solidFill>
                            <a:srgbClr val="FF3300"/>
                          </a:solidFill>
                        </a:rPr>
                        <a:t>合計</a:t>
                      </a:r>
                      <a:endParaRPr lang="ja-JP" sz="1400" b="1" i="0" u="none" strike="noStrike" dirty="0">
                        <a:solidFill>
                          <a:srgbClr val="FF3300"/>
                        </a:solidFill>
                        <a:latin typeface="ＭＳ Ｐゴシック"/>
                      </a:endParaRPr>
                    </a:p>
                  </a:txBody>
                  <a:tcPr marL="9525" marR="9525" marT="9525" marB="0"/>
                </a:tc>
                <a:tc>
                  <a:txBody>
                    <a:bodyPr/>
                    <a:lstStyle/>
                    <a:p>
                      <a:pPr algn="l" fontAlgn="t"/>
                      <a:r>
                        <a:rPr lang="en-US" sz="1400" b="1" u="none" strike="noStrike" dirty="0">
                          <a:solidFill>
                            <a:srgbClr val="FF3300"/>
                          </a:solidFill>
                        </a:rPr>
                        <a:t>54.7</a:t>
                      </a:r>
                      <a:r>
                        <a:rPr lang="en-US" sz="1400" b="1" u="none" strike="noStrike" dirty="0" smtClean="0">
                          <a:solidFill>
                            <a:srgbClr val="FF3300"/>
                          </a:solidFill>
                        </a:rPr>
                        <a:t>万人</a:t>
                      </a:r>
                    </a:p>
                    <a:p>
                      <a:pPr algn="r" fontAlgn="t"/>
                      <a:r>
                        <a:rPr lang="en-US" sz="1400" b="1" u="none" strike="noStrike" dirty="0">
                          <a:solidFill>
                            <a:srgbClr val="FF3300"/>
                          </a:solidFill>
                        </a:rPr>
                        <a:t>　</a:t>
                      </a:r>
                      <a:r>
                        <a:rPr lang="en-US" sz="1400" b="1" u="none" strike="noStrike" dirty="0">
                          <a:solidFill>
                            <a:srgbClr val="FF0000"/>
                          </a:solidFill>
                        </a:rPr>
                        <a:t>（</a:t>
                      </a:r>
                      <a:r>
                        <a:rPr lang="en-US" sz="1400" b="1" u="none" strike="noStrike" dirty="0" smtClean="0">
                          <a:solidFill>
                            <a:srgbClr val="FF0000"/>
                          </a:solidFill>
                        </a:rPr>
                        <a:t>4</a:t>
                      </a:r>
                      <a:r>
                        <a:rPr lang="ja-JP" altLang="en-US" sz="1400" b="1" u="none" strike="noStrike" dirty="0" smtClean="0">
                          <a:solidFill>
                            <a:srgbClr val="FF0000"/>
                          </a:solidFill>
                        </a:rPr>
                        <a:t>／</a:t>
                      </a:r>
                      <a:r>
                        <a:rPr lang="en-US" altLang="ja-JP" sz="1400" b="1" u="none" strike="noStrike" dirty="0" smtClean="0">
                          <a:solidFill>
                            <a:srgbClr val="FF0000"/>
                          </a:solidFill>
                        </a:rPr>
                        <a:t>1000</a:t>
                      </a:r>
                      <a:r>
                        <a:rPr lang="ja-JP" altLang="en-US" sz="1400" b="1" u="none" strike="noStrike" dirty="0" smtClean="0">
                          <a:solidFill>
                            <a:srgbClr val="FF0000"/>
                          </a:solidFill>
                        </a:rPr>
                        <a:t>　</a:t>
                      </a:r>
                      <a:r>
                        <a:rPr lang="en-US" altLang="ja-JP" sz="1400" b="1" u="none" strike="noStrike" dirty="0" smtClean="0">
                          <a:solidFill>
                            <a:srgbClr val="FF0000"/>
                          </a:solidFill>
                        </a:rPr>
                        <a:t>人</a:t>
                      </a:r>
                      <a:r>
                        <a:rPr lang="en-US" sz="1400" b="1" u="none" strike="noStrike" dirty="0" smtClean="0">
                          <a:solidFill>
                            <a:srgbClr val="FF0000"/>
                          </a:solidFill>
                        </a:rPr>
                        <a:t>）</a:t>
                      </a:r>
                      <a:endParaRPr lang="ja-JP" sz="1400" b="1" i="0" u="none" strike="noStrike" dirty="0">
                        <a:solidFill>
                          <a:srgbClr val="FF0000"/>
                        </a:solidFill>
                        <a:latin typeface="ＭＳ Ｐゴシック"/>
                      </a:endParaRPr>
                    </a:p>
                  </a:txBody>
                  <a:tcPr marL="9525" marR="9525" marT="9525" marB="0"/>
                </a:tc>
                <a:tc>
                  <a:txBody>
                    <a:bodyPr/>
                    <a:lstStyle/>
                    <a:p>
                      <a:pPr algn="l" fontAlgn="t"/>
                      <a:r>
                        <a:rPr lang="en-US" sz="1400" b="1" u="none" strike="noStrike" dirty="0">
                          <a:solidFill>
                            <a:schemeClr val="tx1"/>
                          </a:solidFill>
                        </a:rPr>
                        <a:t>41.9</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3</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endParaRPr lang="ja-JP" sz="1400" b="1" i="0" u="none" strike="noStrike" dirty="0">
                        <a:solidFill>
                          <a:schemeClr val="tx1"/>
                        </a:solidFill>
                        <a:latin typeface="ＭＳ Ｐゴシック"/>
                      </a:endParaRPr>
                    </a:p>
                  </a:txBody>
                  <a:tcPr marL="9525" marR="9525" marT="9525" marB="0"/>
                </a:tc>
                <a:tc>
                  <a:txBody>
                    <a:bodyPr/>
                    <a:lstStyle/>
                    <a:p>
                      <a:pPr algn="l" fontAlgn="t"/>
                      <a:r>
                        <a:rPr lang="en-US" sz="1400" b="1" u="none" strike="noStrike" dirty="0">
                          <a:solidFill>
                            <a:schemeClr val="tx1"/>
                          </a:solidFill>
                        </a:rPr>
                        <a:t>12.8</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1</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endParaRPr lang="ja-JP" sz="1400" b="1" i="0" u="none" strike="noStrike" dirty="0">
                        <a:solidFill>
                          <a:schemeClr val="tx1"/>
                        </a:solidFill>
                        <a:latin typeface="ＭＳ Ｐゴシック"/>
                      </a:endParaRPr>
                    </a:p>
                  </a:txBody>
                  <a:tcPr marL="9525" marR="9525" marT="9525" marB="0"/>
                </a:tc>
              </a:tr>
              <a:tr h="404828">
                <a:tc gridSpan="2">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ja-JP" altLang="en-US" sz="1400" u="none" strike="noStrike" dirty="0" smtClean="0">
                          <a:solidFill>
                            <a:schemeClr val="tx1"/>
                          </a:solidFill>
                        </a:rPr>
                        <a:t>　　　</a:t>
                      </a:r>
                      <a:endParaRPr lang="ja-JP" altLang="ja-JP" sz="1400" b="1" i="0" u="none" strike="noStrike" dirty="0" smtClean="0">
                        <a:solidFill>
                          <a:schemeClr val="tx1"/>
                        </a:solidFill>
                        <a:latin typeface="ＭＳ Ｐゴシック"/>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400" u="none" strike="noStrike" dirty="0"/>
                        <a:t>　</a:t>
                      </a:r>
                      <a:endParaRPr lang="ja-JP" sz="1400" b="1" i="0" u="none" strike="noStrike" dirty="0">
                        <a:solidFill>
                          <a:srgbClr val="000000"/>
                        </a:solidFill>
                        <a:latin typeface="ＭＳ Ｐゴシック"/>
                      </a:endParaRPr>
                    </a:p>
                  </a:txBody>
                  <a:tcPr marL="9525" marR="9525" marT="9525" marB="0"/>
                </a:tc>
                <a:tc hMerge="1">
                  <a:txBody>
                    <a:bodyPr/>
                    <a:lstStyle/>
                    <a:p>
                      <a:endParaRPr kumimoji="1" lang="ja-JP" altLang="en-US"/>
                    </a:p>
                  </a:txBody>
                  <a:tcPr/>
                </a:tc>
                <a:tc>
                  <a:txBody>
                    <a:bodyPr/>
                    <a:lstStyle/>
                    <a:p>
                      <a:pPr algn="ctr" fontAlgn="t"/>
                      <a:endParaRPr lang="ja-JP" sz="1400" b="1" i="0" u="none" strike="noStrike" dirty="0">
                        <a:solidFill>
                          <a:srgbClr val="000000"/>
                        </a:solidFill>
                        <a:latin typeface="ＭＳ Ｐゴシック"/>
                      </a:endParaRPr>
                    </a:p>
                  </a:txBody>
                  <a:tcPr marL="9525" marR="9525" marT="9525" marB="0"/>
                </a:tc>
                <a:tc>
                  <a:txBody>
                    <a:bodyPr/>
                    <a:lstStyle/>
                    <a:p>
                      <a:pPr algn="ctr" fontAlgn="t"/>
                      <a:endParaRPr lang="en-US" altLang="ja-JP" sz="1400" u="none" strike="noStrike" dirty="0" smtClean="0"/>
                    </a:p>
                    <a:p>
                      <a:pPr algn="ctr" fontAlgn="t"/>
                      <a:r>
                        <a:rPr lang="ja-JP" sz="1400" u="none" strike="noStrike" dirty="0" smtClean="0"/>
                        <a:t>外来</a:t>
                      </a:r>
                      <a:r>
                        <a:rPr lang="ja-JP" sz="1400" u="none" strike="noStrike" dirty="0"/>
                        <a:t>患者</a:t>
                      </a:r>
                      <a:endParaRPr lang="ja-JP" sz="1400" b="1" i="0" u="none" strike="noStrike" dirty="0">
                        <a:solidFill>
                          <a:srgbClr val="000000"/>
                        </a:solidFill>
                        <a:latin typeface="ＭＳ Ｐゴシック"/>
                      </a:endParaRPr>
                    </a:p>
                  </a:txBody>
                  <a:tcPr marL="9525" marR="9525" marT="9525" marB="0"/>
                </a:tc>
                <a:tc>
                  <a:txBody>
                    <a:bodyPr/>
                    <a:lstStyle/>
                    <a:p>
                      <a:pPr algn="ctr" fontAlgn="t"/>
                      <a:endParaRPr lang="en-US" altLang="ja-JP" sz="1400" u="none" strike="noStrike" dirty="0" smtClean="0"/>
                    </a:p>
                    <a:p>
                      <a:pPr algn="ctr" fontAlgn="t"/>
                      <a:r>
                        <a:rPr lang="ja-JP" sz="1400" u="none" strike="noStrike" dirty="0" smtClean="0"/>
                        <a:t>入院</a:t>
                      </a:r>
                      <a:r>
                        <a:rPr lang="ja-JP" sz="1400" u="none" strike="noStrike" dirty="0"/>
                        <a:t>患者</a:t>
                      </a:r>
                      <a:endParaRPr lang="ja-JP" sz="1400" b="1" i="0" u="none" strike="noStrike" dirty="0">
                        <a:solidFill>
                          <a:srgbClr val="000000"/>
                        </a:solidFill>
                        <a:latin typeface="ＭＳ Ｐゴシック"/>
                      </a:endParaRPr>
                    </a:p>
                  </a:txBody>
                  <a:tcPr marL="9525" marR="9525" marT="9525" marB="0"/>
                </a:tc>
              </a:tr>
              <a:tr h="207551">
                <a:tc rowSpan="4">
                  <a:txBody>
                    <a:bodyPr/>
                    <a:lstStyle/>
                    <a:p>
                      <a:pPr algn="ctr" fontAlgn="t"/>
                      <a:r>
                        <a:rPr lang="ja-JP" altLang="ja-JP" sz="1400" u="none" strike="noStrike" dirty="0" err="1" smtClean="0">
                          <a:solidFill>
                            <a:schemeClr val="tx1"/>
                          </a:solidFill>
                        </a:rPr>
                        <a:t>精神障がい</a:t>
                      </a:r>
                      <a:r>
                        <a:rPr lang="ja-JP" altLang="ja-JP" sz="1400" u="none" strike="noStrike" dirty="0" smtClean="0">
                          <a:solidFill>
                            <a:schemeClr val="tx1"/>
                          </a:solidFill>
                        </a:rPr>
                        <a:t>者</a:t>
                      </a:r>
                      <a:endParaRPr lang="ja-JP" sz="1400" b="1" i="0" u="none" strike="noStrike" dirty="0">
                        <a:solidFill>
                          <a:schemeClr val="tx1"/>
                        </a:solidFill>
                        <a:latin typeface="ＭＳ Ｐゴシック"/>
                      </a:endParaRPr>
                    </a:p>
                  </a:txBody>
                  <a:tcPr marL="9525" marR="9525" marT="9525" marB="0"/>
                </a:tc>
                <a:tc>
                  <a:txBody>
                    <a:bodyPr/>
                    <a:lstStyle/>
                    <a:p>
                      <a:pPr algn="l" fontAlgn="t"/>
                      <a:r>
                        <a:rPr lang="en-US" sz="1400" u="none" strike="noStrike" dirty="0"/>
                        <a:t>20歳未満</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17.9万人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17.6万人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a:t>0.3万人</a:t>
                      </a:r>
                      <a:endParaRPr lang="ja-JP" sz="1400" b="0" i="0" u="none" strike="noStrike">
                        <a:solidFill>
                          <a:srgbClr val="000000"/>
                        </a:solidFill>
                        <a:latin typeface="ＭＳ Ｐゴシック"/>
                      </a:endParaRPr>
                    </a:p>
                  </a:txBody>
                  <a:tcPr marL="171450" marR="9525" marT="9525" marB="0"/>
                </a:tc>
              </a:tr>
              <a:tr h="233029">
                <a:tc vMerge="1">
                  <a:txBody>
                    <a:bodyPr/>
                    <a:lstStyle/>
                    <a:p>
                      <a:endParaRPr kumimoji="1" lang="ja-JP" altLang="en-US"/>
                    </a:p>
                  </a:txBody>
                  <a:tcPr/>
                </a:tc>
                <a:tc>
                  <a:txBody>
                    <a:bodyPr/>
                    <a:lstStyle/>
                    <a:p>
                      <a:pPr algn="l" fontAlgn="t"/>
                      <a:r>
                        <a:rPr lang="en-US" sz="1400" u="none" strike="noStrike"/>
                        <a:t>20歳以上</a:t>
                      </a:r>
                      <a:endParaRPr lang="ja-JP" sz="1400" b="0" i="0" u="none" strike="noStrike">
                        <a:solidFill>
                          <a:srgbClr val="000000"/>
                        </a:solidFill>
                        <a:latin typeface="ＭＳ Ｐゴシック"/>
                      </a:endParaRPr>
                    </a:p>
                  </a:txBody>
                  <a:tcPr marL="9525" marR="9525" marT="9525" marB="0"/>
                </a:tc>
                <a:tc>
                  <a:txBody>
                    <a:bodyPr/>
                    <a:lstStyle/>
                    <a:p>
                      <a:pPr algn="l" fontAlgn="t"/>
                      <a:r>
                        <a:rPr lang="en-US" sz="1400" u="none" strike="noStrike" dirty="0"/>
                        <a:t>301.1万人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dirty="0"/>
                        <a:t>269.2万人</a:t>
                      </a:r>
                      <a:endParaRPr lang="ja-JP" sz="1400" b="0" i="0" u="none" strike="noStrike" dirty="0">
                        <a:solidFill>
                          <a:srgbClr val="000000"/>
                        </a:solidFill>
                        <a:latin typeface="ＭＳ Ｐゴシック"/>
                      </a:endParaRPr>
                    </a:p>
                  </a:txBody>
                  <a:tcPr marL="9525" marR="9525" marT="9525" marB="0"/>
                </a:tc>
                <a:tc>
                  <a:txBody>
                    <a:bodyPr/>
                    <a:lstStyle/>
                    <a:p>
                      <a:pPr algn="l" fontAlgn="t"/>
                      <a:r>
                        <a:rPr lang="en-US" sz="1400" u="none" strike="noStrike"/>
                        <a:t>31.9万人</a:t>
                      </a:r>
                      <a:endParaRPr lang="ja-JP" sz="1400" b="0" i="0" u="none" strike="noStrike">
                        <a:solidFill>
                          <a:srgbClr val="000000"/>
                        </a:solidFill>
                        <a:latin typeface="ＭＳ Ｐゴシック"/>
                      </a:endParaRPr>
                    </a:p>
                  </a:txBody>
                  <a:tcPr marL="9525" marR="9525" marT="9525" marB="0"/>
                </a:tc>
              </a:tr>
              <a:tr h="233029">
                <a:tc vMerge="1">
                  <a:txBody>
                    <a:bodyPr/>
                    <a:lstStyle/>
                    <a:p>
                      <a:endParaRPr kumimoji="1" lang="ja-JP" altLang="en-US"/>
                    </a:p>
                  </a:txBody>
                  <a:tcPr/>
                </a:tc>
                <a:tc>
                  <a:txBody>
                    <a:bodyPr/>
                    <a:lstStyle/>
                    <a:p>
                      <a:pPr algn="l" fontAlgn="t"/>
                      <a:r>
                        <a:rPr lang="ja-JP" sz="1400" u="none" strike="noStrike"/>
                        <a:t>年齢不詳</a:t>
                      </a:r>
                      <a:endParaRPr lang="ja-JP" sz="1400" b="0" i="0" u="none" strike="noStrike">
                        <a:solidFill>
                          <a:srgbClr val="000000"/>
                        </a:solidFill>
                        <a:latin typeface="ＭＳ Ｐゴシック"/>
                      </a:endParaRPr>
                    </a:p>
                  </a:txBody>
                  <a:tcPr marL="9525" marR="9525" marT="9525" marB="0"/>
                </a:tc>
                <a:tc>
                  <a:txBody>
                    <a:bodyPr/>
                    <a:lstStyle/>
                    <a:p>
                      <a:pPr algn="l" fontAlgn="t"/>
                      <a:r>
                        <a:rPr lang="en-US" sz="1400" u="none" strike="noStrike"/>
                        <a:t>1.1万人</a:t>
                      </a:r>
                      <a:endParaRPr lang="ja-JP" sz="1400" b="0" i="0" u="none" strike="noStrike">
                        <a:solidFill>
                          <a:srgbClr val="000000"/>
                        </a:solidFill>
                        <a:latin typeface="ＭＳ Ｐゴシック"/>
                      </a:endParaRPr>
                    </a:p>
                  </a:txBody>
                  <a:tcPr marL="9525" marR="9525" marT="9525" marB="0"/>
                </a:tc>
                <a:tc>
                  <a:txBody>
                    <a:bodyPr/>
                    <a:lstStyle/>
                    <a:p>
                      <a:pPr algn="l" fontAlgn="t"/>
                      <a:r>
                        <a:rPr lang="en-US" sz="1400" u="none" strike="noStrike" dirty="0"/>
                        <a:t>1.0万人</a:t>
                      </a:r>
                      <a:endParaRPr lang="ja-JP" sz="1400" b="0" i="0" u="none" strike="noStrike" dirty="0">
                        <a:solidFill>
                          <a:srgbClr val="000000"/>
                        </a:solidFill>
                        <a:latin typeface="ＭＳ Ｐゴシック"/>
                      </a:endParaRPr>
                    </a:p>
                  </a:txBody>
                  <a:tcPr marL="171450" marR="9525" marT="9525" marB="0"/>
                </a:tc>
                <a:tc>
                  <a:txBody>
                    <a:bodyPr/>
                    <a:lstStyle/>
                    <a:p>
                      <a:pPr algn="l" fontAlgn="t"/>
                      <a:r>
                        <a:rPr lang="en-US" sz="1400" u="none" strike="noStrike"/>
                        <a:t>0.1万人</a:t>
                      </a:r>
                      <a:endParaRPr lang="ja-JP" sz="1400" b="0" i="0" u="none" strike="noStrike">
                        <a:solidFill>
                          <a:srgbClr val="000000"/>
                        </a:solidFill>
                        <a:latin typeface="ＭＳ Ｐゴシック"/>
                      </a:endParaRPr>
                    </a:p>
                  </a:txBody>
                  <a:tcPr marL="9525" marR="9525" marT="9525" marB="0"/>
                </a:tc>
              </a:tr>
              <a:tr h="404828">
                <a:tc vMerge="1">
                  <a:txBody>
                    <a:bodyPr/>
                    <a:lstStyle/>
                    <a:p>
                      <a:endParaRPr kumimoji="1" lang="ja-JP" altLang="en-US"/>
                    </a:p>
                  </a:txBody>
                  <a:tcPr/>
                </a:tc>
                <a:tc>
                  <a:txBody>
                    <a:bodyPr/>
                    <a:lstStyle/>
                    <a:p>
                      <a:pPr algn="l" fontAlgn="t"/>
                      <a:r>
                        <a:rPr lang="ja-JP" sz="1400" u="none" strike="noStrike" dirty="0">
                          <a:solidFill>
                            <a:srgbClr val="FF3300"/>
                          </a:solidFill>
                        </a:rPr>
                        <a:t>合計</a:t>
                      </a:r>
                      <a:endParaRPr lang="ja-JP" sz="1400" b="1" i="0" u="none" strike="noStrike" dirty="0">
                        <a:solidFill>
                          <a:srgbClr val="FF3300"/>
                        </a:solidFill>
                        <a:latin typeface="ＭＳ Ｐゴシック"/>
                      </a:endParaRPr>
                    </a:p>
                  </a:txBody>
                  <a:tcPr marL="9525" marR="9525" marT="9525" marB="0"/>
                </a:tc>
                <a:tc>
                  <a:txBody>
                    <a:bodyPr/>
                    <a:lstStyle/>
                    <a:p>
                      <a:pPr algn="l" fontAlgn="t"/>
                      <a:r>
                        <a:rPr lang="en-US" sz="1400" b="1" u="none" strike="noStrike" dirty="0">
                          <a:solidFill>
                            <a:srgbClr val="FF3300"/>
                          </a:solidFill>
                        </a:rPr>
                        <a:t>320.1万人　</a:t>
                      </a:r>
                      <a:endParaRPr lang="en-US" sz="1400" b="1" u="none" strike="noStrike" dirty="0" smtClean="0">
                        <a:solidFill>
                          <a:srgbClr val="FF3300"/>
                        </a:solidFill>
                      </a:endParaRPr>
                    </a:p>
                    <a:p>
                      <a:pPr algn="r" fontAlgn="t"/>
                      <a:r>
                        <a:rPr lang="en-US" sz="1400" b="1" u="none" strike="noStrike" dirty="0" smtClean="0">
                          <a:solidFill>
                            <a:srgbClr val="FF0000"/>
                          </a:solidFill>
                        </a:rPr>
                        <a:t>（</a:t>
                      </a:r>
                      <a:r>
                        <a:rPr lang="en-US" sz="1400" b="1" u="none" strike="noStrike" dirty="0">
                          <a:solidFill>
                            <a:srgbClr val="FF0000"/>
                          </a:solidFill>
                        </a:rPr>
                        <a:t>25</a:t>
                      </a:r>
                      <a:r>
                        <a:rPr lang="en-US" sz="1400" b="1" u="none" strike="noStrike" dirty="0" smtClean="0">
                          <a:solidFill>
                            <a:srgbClr val="FF0000"/>
                          </a:solidFill>
                        </a:rPr>
                        <a:t>人</a:t>
                      </a:r>
                      <a:r>
                        <a:rPr lang="ja-JP" altLang="en-US" sz="1400" b="1" u="none" strike="noStrike" dirty="0" smtClean="0">
                          <a:solidFill>
                            <a:srgbClr val="FF0000"/>
                          </a:solidFill>
                        </a:rPr>
                        <a:t>／</a:t>
                      </a:r>
                      <a:r>
                        <a:rPr lang="en-US" altLang="ja-JP" sz="1400" b="1" u="none" strike="noStrike" dirty="0" smtClean="0">
                          <a:solidFill>
                            <a:srgbClr val="FF0000"/>
                          </a:solidFill>
                        </a:rPr>
                        <a:t>1000</a:t>
                      </a:r>
                      <a:r>
                        <a:rPr lang="ja-JP" altLang="en-US" sz="1400" b="1" u="none" strike="noStrike" dirty="0" smtClean="0">
                          <a:solidFill>
                            <a:srgbClr val="FF0000"/>
                          </a:solidFill>
                        </a:rPr>
                        <a:t>　</a:t>
                      </a:r>
                      <a:r>
                        <a:rPr lang="en-US" altLang="ja-JP" sz="1400" b="1" u="none" strike="noStrike" dirty="0" smtClean="0">
                          <a:solidFill>
                            <a:srgbClr val="FF0000"/>
                          </a:solidFill>
                        </a:rPr>
                        <a:t>人</a:t>
                      </a:r>
                      <a:r>
                        <a:rPr lang="en-US" sz="1400" b="1" u="none" strike="noStrike" dirty="0" smtClean="0">
                          <a:solidFill>
                            <a:srgbClr val="FF0000"/>
                          </a:solidFill>
                        </a:rPr>
                        <a:t>）</a:t>
                      </a:r>
                      <a:endParaRPr lang="ja-JP" sz="1400" b="1" i="0" u="none" strike="noStrike" dirty="0">
                        <a:solidFill>
                          <a:srgbClr val="FF0000"/>
                        </a:solidFill>
                        <a:latin typeface="ＭＳ Ｐゴシック"/>
                      </a:endParaRPr>
                    </a:p>
                  </a:txBody>
                  <a:tcPr marL="9525" marR="9525" marT="9525" marB="0"/>
                </a:tc>
                <a:tc>
                  <a:txBody>
                    <a:bodyPr/>
                    <a:lstStyle/>
                    <a:p>
                      <a:pPr algn="l" fontAlgn="t"/>
                      <a:r>
                        <a:rPr lang="en-US" sz="1400" b="1" u="none" strike="noStrike" dirty="0">
                          <a:solidFill>
                            <a:schemeClr val="tx1"/>
                          </a:solidFill>
                        </a:rPr>
                        <a:t>287.8</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22</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endParaRPr lang="ja-JP" sz="1400" b="1" i="0" u="none" strike="noStrike" dirty="0">
                        <a:solidFill>
                          <a:schemeClr val="tx1"/>
                        </a:solidFill>
                        <a:latin typeface="ＭＳ Ｐゴシック"/>
                      </a:endParaRPr>
                    </a:p>
                  </a:txBody>
                  <a:tcPr marL="9525" marR="9525" marT="9525" marB="0"/>
                </a:tc>
                <a:tc>
                  <a:txBody>
                    <a:bodyPr/>
                    <a:lstStyle/>
                    <a:p>
                      <a:pPr algn="l" fontAlgn="t"/>
                      <a:r>
                        <a:rPr lang="en-US" sz="1400" b="1" u="none" strike="noStrike" dirty="0">
                          <a:solidFill>
                            <a:schemeClr val="tx1"/>
                          </a:solidFill>
                        </a:rPr>
                        <a:t>32.3</a:t>
                      </a:r>
                      <a:r>
                        <a:rPr lang="en-US" sz="1400" b="1" u="none" strike="noStrike" dirty="0" smtClean="0">
                          <a:solidFill>
                            <a:schemeClr val="tx1"/>
                          </a:solidFill>
                        </a:rPr>
                        <a:t>万人</a:t>
                      </a:r>
                    </a:p>
                    <a:p>
                      <a:pPr algn="r" fontAlgn="t"/>
                      <a:r>
                        <a:rPr lang="en-US" sz="1400" b="1" u="none" strike="noStrike" dirty="0" smtClean="0">
                          <a:solidFill>
                            <a:schemeClr val="tx1"/>
                          </a:solidFill>
                        </a:rPr>
                        <a:t>（</a:t>
                      </a:r>
                      <a:r>
                        <a:rPr lang="en-US" sz="1400" b="1" u="none" strike="noStrike" dirty="0">
                          <a:solidFill>
                            <a:schemeClr val="tx1"/>
                          </a:solidFill>
                        </a:rPr>
                        <a:t>3</a:t>
                      </a:r>
                      <a:r>
                        <a:rPr lang="en-US" sz="1400" b="1" u="none" strike="noStrike" dirty="0" smtClean="0">
                          <a:solidFill>
                            <a:schemeClr val="tx1"/>
                          </a:solidFill>
                        </a:rPr>
                        <a:t>人</a:t>
                      </a:r>
                      <a:r>
                        <a:rPr lang="ja-JP" altLang="en-US" sz="1400" b="1" u="none" strike="noStrike" dirty="0" smtClean="0">
                          <a:solidFill>
                            <a:schemeClr val="tx1"/>
                          </a:solidFill>
                        </a:rPr>
                        <a:t>／</a:t>
                      </a:r>
                      <a:r>
                        <a:rPr lang="en-US" altLang="ja-JP" sz="1400" b="1" u="none" strike="noStrike" dirty="0" smtClean="0">
                          <a:solidFill>
                            <a:schemeClr val="tx1"/>
                          </a:solidFill>
                        </a:rPr>
                        <a:t>1000</a:t>
                      </a:r>
                      <a:r>
                        <a:rPr lang="ja-JP" altLang="en-US" sz="1400" b="1" u="none" strike="noStrike" dirty="0" smtClean="0">
                          <a:solidFill>
                            <a:schemeClr val="tx1"/>
                          </a:solidFill>
                        </a:rPr>
                        <a:t>　</a:t>
                      </a:r>
                      <a:r>
                        <a:rPr lang="en-US" altLang="ja-JP" sz="1400" b="1" u="none" strike="noStrike" dirty="0" smtClean="0">
                          <a:solidFill>
                            <a:schemeClr val="tx1"/>
                          </a:solidFill>
                        </a:rPr>
                        <a:t>人</a:t>
                      </a:r>
                      <a:r>
                        <a:rPr lang="en-US" sz="1400" b="1" u="none" strike="noStrike" dirty="0" smtClean="0">
                          <a:solidFill>
                            <a:schemeClr val="tx1"/>
                          </a:solidFill>
                        </a:rPr>
                        <a:t>）</a:t>
                      </a:r>
                    </a:p>
                    <a:p>
                      <a:pPr algn="l" fontAlgn="t"/>
                      <a:endParaRPr lang="ja-JP" sz="1400" b="1" i="0" u="none" strike="noStrike" dirty="0">
                        <a:solidFill>
                          <a:schemeClr val="tx1"/>
                        </a:solidFill>
                        <a:latin typeface="ＭＳ Ｐゴシック"/>
                      </a:endParaRPr>
                    </a:p>
                  </a:txBody>
                  <a:tcPr marL="9525" marR="9525" marT="9525" marB="0"/>
                </a:tc>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10</a:t>
            </a:fld>
            <a:endParaRPr kumimoji="1" lang="ja-JP" altLang="en-US"/>
          </a:p>
        </p:txBody>
      </p:sp>
      <p:sp>
        <p:nvSpPr>
          <p:cNvPr id="6" name="テキスト ボックス 5"/>
          <p:cNvSpPr txBox="1"/>
          <p:nvPr/>
        </p:nvSpPr>
        <p:spPr>
          <a:xfrm>
            <a:off x="395536" y="1196752"/>
            <a:ext cx="8208912" cy="615553"/>
          </a:xfrm>
          <a:prstGeom prst="rect">
            <a:avLst/>
          </a:prstGeom>
          <a:noFill/>
        </p:spPr>
        <p:txBody>
          <a:bodyPr wrap="square" rtlCol="0">
            <a:spAutoFit/>
          </a:bodyPr>
          <a:lstStyle/>
          <a:p>
            <a:endParaRPr lang="ja-JP" altLang="ja-JP" sz="1600" dirty="0" smtClean="0"/>
          </a:p>
          <a:p>
            <a:endParaRPr kumimoji="1" lang="ja-JP" altLang="en-US" dirty="0"/>
          </a:p>
        </p:txBody>
      </p:sp>
      <p:sp>
        <p:nvSpPr>
          <p:cNvPr id="7" name="テキスト ボックス 6"/>
          <p:cNvSpPr txBox="1"/>
          <p:nvPr/>
        </p:nvSpPr>
        <p:spPr>
          <a:xfrm>
            <a:off x="395536" y="6165304"/>
            <a:ext cx="7848872" cy="461665"/>
          </a:xfrm>
          <a:prstGeom prst="rect">
            <a:avLst/>
          </a:prstGeom>
          <a:solidFill>
            <a:srgbClr val="FFFF00"/>
          </a:solidFill>
          <a:ln>
            <a:solidFill>
              <a:schemeClr val="tx1"/>
            </a:solidFill>
          </a:ln>
        </p:spPr>
        <p:txBody>
          <a:bodyPr wrap="square" rtlCol="0">
            <a:spAutoFit/>
          </a:bodyPr>
          <a:lstStyle/>
          <a:p>
            <a:r>
              <a:rPr kumimoji="1" lang="ja-JP" altLang="en-US" sz="2400" dirty="0" smtClean="0"/>
              <a:t>合計　</a:t>
            </a:r>
            <a:r>
              <a:rPr kumimoji="1" lang="ja-JP" altLang="en-US" sz="2400" dirty="0" smtClean="0">
                <a:solidFill>
                  <a:srgbClr val="FF0000"/>
                </a:solidFill>
                <a:latin typeface="+mn-ea"/>
              </a:rPr>
              <a:t>７４１．１万人（</a:t>
            </a:r>
            <a:r>
              <a:rPr kumimoji="1" lang="en-US" altLang="ja-JP" sz="2400" dirty="0" smtClean="0">
                <a:solidFill>
                  <a:srgbClr val="FF0000"/>
                </a:solidFill>
                <a:latin typeface="+mn-ea"/>
              </a:rPr>
              <a:t>58</a:t>
            </a:r>
            <a:r>
              <a:rPr kumimoji="1" lang="ja-JP" altLang="en-US" sz="2400" dirty="0" smtClean="0">
                <a:solidFill>
                  <a:srgbClr val="FF0000"/>
                </a:solidFill>
                <a:latin typeface="+mn-ea"/>
              </a:rPr>
              <a:t>人／１０００人）　</a:t>
            </a:r>
            <a:r>
              <a:rPr kumimoji="1" lang="ja-JP" altLang="en-US" sz="2400" dirty="0" smtClean="0"/>
              <a:t>➔人口の約</a:t>
            </a:r>
            <a:r>
              <a:rPr kumimoji="1" lang="en-US" altLang="ja-JP" sz="2400" dirty="0" smtClean="0"/>
              <a:t>6</a:t>
            </a:r>
            <a:r>
              <a:rPr kumimoji="1" lang="ja-JP" altLang="en-US" sz="2400" dirty="0" smtClean="0"/>
              <a:t>％</a:t>
            </a:r>
            <a:endParaRPr kumimoji="1" lang="ja-JP"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2800" dirty="0" smtClean="0"/>
              <a:t>【</a:t>
            </a:r>
            <a:r>
              <a:rPr lang="ja-JP" altLang="en-US" sz="2800" dirty="0" smtClean="0"/>
              <a:t>参考</a:t>
            </a:r>
            <a:r>
              <a:rPr lang="en-US" altLang="ja-JP" sz="2800" dirty="0" smtClean="0"/>
              <a:t>】</a:t>
            </a:r>
            <a:r>
              <a:rPr lang="ja-JP" altLang="ja-JP" sz="2800" dirty="0" smtClean="0"/>
              <a:t>内閣府</a:t>
            </a:r>
            <a:r>
              <a:rPr lang="ja-JP" altLang="en-US" sz="2800" dirty="0" smtClean="0"/>
              <a:t>「平成</a:t>
            </a:r>
            <a:r>
              <a:rPr lang="en-US" altLang="ja-JP" sz="2800" dirty="0" smtClean="0"/>
              <a:t>26</a:t>
            </a:r>
            <a:r>
              <a:rPr lang="ja-JP" altLang="en-US" sz="2800" dirty="0" smtClean="0"/>
              <a:t>年版高齢社会白書（概要版）」</a:t>
            </a:r>
            <a:r>
              <a:rPr lang="en-US" altLang="ja-JP" sz="2800" dirty="0" smtClean="0"/>
              <a:t/>
            </a:r>
            <a:br>
              <a:rPr lang="en-US" altLang="ja-JP" sz="2800" dirty="0" smtClean="0"/>
            </a:br>
            <a:r>
              <a:rPr lang="ja-JP" altLang="en-US" sz="2800" dirty="0" smtClean="0"/>
              <a:t>第</a:t>
            </a:r>
            <a:r>
              <a:rPr lang="en-US" altLang="ja-JP" sz="2800" dirty="0" smtClean="0"/>
              <a:t>1</a:t>
            </a:r>
            <a:r>
              <a:rPr lang="ja-JP" altLang="en-US" sz="2800" dirty="0" smtClean="0"/>
              <a:t>章　高齢化の状況　より</a:t>
            </a:r>
            <a:r>
              <a:rPr lang="en-US" altLang="ja-JP" sz="2800" dirty="0" smtClean="0"/>
              <a:t/>
            </a:r>
            <a:br>
              <a:rPr lang="en-US" altLang="ja-JP" sz="2800" dirty="0" smtClean="0"/>
            </a:br>
            <a:r>
              <a:rPr lang="ja-JP" altLang="en-US" sz="2800" dirty="0" smtClean="0"/>
              <a:t> </a:t>
            </a:r>
            <a:endParaRPr kumimoji="1" lang="ja-JP" altLang="en-US" sz="28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6" name="テキスト ボックス 5"/>
          <p:cNvSpPr txBox="1"/>
          <p:nvPr/>
        </p:nvSpPr>
        <p:spPr>
          <a:xfrm>
            <a:off x="395536" y="1196752"/>
            <a:ext cx="8208912" cy="615553"/>
          </a:xfrm>
          <a:prstGeom prst="rect">
            <a:avLst/>
          </a:prstGeom>
          <a:noFill/>
        </p:spPr>
        <p:txBody>
          <a:bodyPr wrap="square" rtlCol="0">
            <a:spAutoFit/>
          </a:bodyPr>
          <a:lstStyle/>
          <a:p>
            <a:endParaRPr lang="ja-JP" altLang="ja-JP" sz="1600" dirty="0" smtClean="0"/>
          </a:p>
          <a:p>
            <a:endParaRPr kumimoji="1" lang="ja-JP" altLang="en-US" dirty="0"/>
          </a:p>
        </p:txBody>
      </p:sp>
      <p:pic>
        <p:nvPicPr>
          <p:cNvPr id="9" name="コンテンツ プレースホルダ 8" descr="高齢化の推移と将来推計.gif"/>
          <p:cNvPicPr>
            <a:picLocks noGrp="1" noChangeAspect="1"/>
          </p:cNvPicPr>
          <p:nvPr>
            <p:ph idx="1"/>
          </p:nvPr>
        </p:nvPicPr>
        <p:blipFill>
          <a:blip r:embed="rId3" cstate="print"/>
          <a:stretch>
            <a:fillRect/>
          </a:stretch>
        </p:blipFill>
        <p:spPr>
          <a:xfrm>
            <a:off x="539552" y="1052736"/>
            <a:ext cx="8064896" cy="5543058"/>
          </a:xfrm>
        </p:spPr>
      </p:pic>
      <p:sp>
        <p:nvSpPr>
          <p:cNvPr id="10" name="大かっこ 9"/>
          <p:cNvSpPr/>
          <p:nvPr/>
        </p:nvSpPr>
        <p:spPr>
          <a:xfrm>
            <a:off x="4932040" y="4437112"/>
            <a:ext cx="288032" cy="864096"/>
          </a:xfrm>
          <a:prstGeom prst="bracketPair">
            <a:avLst/>
          </a:prstGeom>
          <a:noFill/>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a:p>
        </p:txBody>
      </p:sp>
      <p:pic>
        <p:nvPicPr>
          <p:cNvPr id="2052" name="Picture 4"/>
          <p:cNvPicPr>
            <a:picLocks noChangeAspect="1" noChangeArrowheads="1"/>
          </p:cNvPicPr>
          <p:nvPr/>
        </p:nvPicPr>
        <p:blipFill>
          <a:blip r:embed="rId3" cstate="print"/>
          <a:srcRect/>
          <a:stretch>
            <a:fillRect/>
          </a:stretch>
        </p:blipFill>
        <p:spPr bwMode="auto">
          <a:xfrm>
            <a:off x="323528" y="908720"/>
            <a:ext cx="8434506" cy="5472608"/>
          </a:xfrm>
          <a:prstGeom prst="rect">
            <a:avLst/>
          </a:prstGeom>
          <a:noFill/>
          <a:ln w="9525">
            <a:noFill/>
            <a:miter lim="800000"/>
            <a:headEnd/>
            <a:tailEnd/>
          </a:ln>
        </p:spPr>
      </p:pic>
      <p:sp>
        <p:nvSpPr>
          <p:cNvPr id="15" name="大かっこ 14"/>
          <p:cNvSpPr/>
          <p:nvPr/>
        </p:nvSpPr>
        <p:spPr>
          <a:xfrm>
            <a:off x="6300192" y="2132856"/>
            <a:ext cx="360040" cy="2376264"/>
          </a:xfrm>
          <a:prstGeom prst="bracketPair">
            <a:avLst/>
          </a:prstGeom>
          <a:ln w="25400">
            <a:solidFill>
              <a:srgbClr val="FF0066"/>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251520" y="404664"/>
            <a:ext cx="8640960" cy="369332"/>
          </a:xfrm>
          <a:prstGeom prst="rect">
            <a:avLst/>
          </a:prstGeom>
          <a:noFill/>
        </p:spPr>
        <p:txBody>
          <a:bodyPr wrap="square" rtlCol="0">
            <a:spAutoFit/>
          </a:bodyPr>
          <a:lstStyle/>
          <a:p>
            <a:r>
              <a:rPr lang="en-US" altLang="ja-JP" dirty="0" smtClean="0"/>
              <a:t>【</a:t>
            </a:r>
            <a:r>
              <a:rPr lang="ja-JP" altLang="en-US" dirty="0" smtClean="0"/>
              <a:t>参考</a:t>
            </a:r>
            <a:r>
              <a:rPr lang="en-US" altLang="ja-JP" dirty="0" smtClean="0"/>
              <a:t>】</a:t>
            </a:r>
            <a:r>
              <a:rPr lang="ja-JP" altLang="en-US" dirty="0" smtClean="0"/>
              <a:t>平成</a:t>
            </a:r>
            <a:r>
              <a:rPr lang="en-US" altLang="ja-JP" dirty="0" smtClean="0"/>
              <a:t>26</a:t>
            </a:r>
            <a:r>
              <a:rPr lang="ja-JP" altLang="en-US" dirty="0" smtClean="0"/>
              <a:t>年版　障害者白書（全体版）　 第３章　障害者の状況（基本的統計より）</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pic>
        <p:nvPicPr>
          <p:cNvPr id="3074" name="Picture 2"/>
          <p:cNvPicPr>
            <a:picLocks noChangeAspect="1" noChangeArrowheads="1"/>
          </p:cNvPicPr>
          <p:nvPr/>
        </p:nvPicPr>
        <p:blipFill>
          <a:blip r:embed="rId3" cstate="print"/>
          <a:srcRect/>
          <a:stretch>
            <a:fillRect/>
          </a:stretch>
        </p:blipFill>
        <p:spPr bwMode="auto">
          <a:xfrm>
            <a:off x="539552" y="692696"/>
            <a:ext cx="3672408" cy="5986237"/>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71999" y="692696"/>
            <a:ext cx="3780485" cy="5976663"/>
          </a:xfrm>
          <a:prstGeom prst="rect">
            <a:avLst/>
          </a:prstGeom>
          <a:noFill/>
          <a:ln w="9525">
            <a:noFill/>
            <a:miter lim="800000"/>
            <a:headEnd/>
            <a:tailEnd/>
          </a:ln>
        </p:spPr>
      </p:pic>
      <p:sp>
        <p:nvSpPr>
          <p:cNvPr id="10" name="大かっこ 9"/>
          <p:cNvSpPr/>
          <p:nvPr/>
        </p:nvSpPr>
        <p:spPr>
          <a:xfrm>
            <a:off x="3203848" y="2060848"/>
            <a:ext cx="360040" cy="360040"/>
          </a:xfrm>
          <a:prstGeom prst="bracketPair">
            <a:avLst/>
          </a:prstGeom>
          <a:noFill/>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大かっこ 10"/>
          <p:cNvSpPr/>
          <p:nvPr/>
        </p:nvSpPr>
        <p:spPr>
          <a:xfrm>
            <a:off x="7164288" y="1772816"/>
            <a:ext cx="432048" cy="1440160"/>
          </a:xfrm>
          <a:prstGeom prst="bracketPair">
            <a:avLst/>
          </a:prstGeom>
          <a:noFill/>
          <a:ln w="254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395536" y="260648"/>
            <a:ext cx="8424936" cy="369332"/>
          </a:xfrm>
          <a:prstGeom prst="rect">
            <a:avLst/>
          </a:prstGeom>
          <a:noFill/>
        </p:spPr>
        <p:txBody>
          <a:bodyPr wrap="square" rtlCol="0">
            <a:spAutoFit/>
          </a:bodyPr>
          <a:lstStyle/>
          <a:p>
            <a:r>
              <a:rPr lang="en-US" altLang="ja-JP" dirty="0" smtClean="0"/>
              <a:t>【</a:t>
            </a:r>
            <a:r>
              <a:rPr lang="ja-JP" altLang="en-US" dirty="0" smtClean="0"/>
              <a:t>参考</a:t>
            </a:r>
            <a:r>
              <a:rPr lang="en-US" altLang="ja-JP" dirty="0" smtClean="0"/>
              <a:t>】</a:t>
            </a:r>
            <a:r>
              <a:rPr lang="ja-JP" altLang="en-US" dirty="0" smtClean="0"/>
              <a:t>平成</a:t>
            </a:r>
            <a:r>
              <a:rPr lang="en-US" altLang="ja-JP" dirty="0" smtClean="0"/>
              <a:t>26</a:t>
            </a:r>
            <a:r>
              <a:rPr lang="ja-JP" altLang="en-US" dirty="0" smtClean="0"/>
              <a:t>年版　障害者白書（全体版）　 第３章　障害者の状況（基本的統計より）</a:t>
            </a:r>
            <a:endParaRPr kumimoji="1"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0648"/>
            <a:ext cx="8640960" cy="1470025"/>
          </a:xfrm>
        </p:spPr>
        <p:txBody>
          <a:bodyPr>
            <a:normAutofit/>
          </a:bodyPr>
          <a:lstStyle/>
          <a:p>
            <a:r>
              <a:rPr lang="ja-JP" altLang="en-US" sz="4000" dirty="0" smtClean="0"/>
              <a:t>障がいのある方の高齢化①</a:t>
            </a:r>
            <a:r>
              <a:rPr lang="en-US" altLang="ja-JP" sz="4000" dirty="0" smtClean="0"/>
              <a:t/>
            </a:r>
            <a:br>
              <a:rPr lang="en-US" altLang="ja-JP" sz="4000" dirty="0" smtClean="0"/>
            </a:br>
            <a:r>
              <a:rPr lang="ja-JP" altLang="en-US" sz="4000" dirty="0" smtClean="0">
                <a:solidFill>
                  <a:srgbClr val="FF00FF"/>
                </a:solidFill>
              </a:rPr>
              <a:t>～データから見えてくるもの</a:t>
            </a:r>
            <a:endParaRPr lang="en-US" altLang="ja-JP" sz="4000" dirty="0" smtClean="0">
              <a:solidFill>
                <a:srgbClr val="FF00FF"/>
              </a:solidFill>
            </a:endParaRPr>
          </a:p>
        </p:txBody>
      </p:sp>
      <p:sp>
        <p:nvSpPr>
          <p:cNvPr id="3" name="サブタイトル 2"/>
          <p:cNvSpPr>
            <a:spLocks noGrp="1"/>
          </p:cNvSpPr>
          <p:nvPr>
            <p:ph type="subTitle" idx="1"/>
          </p:nvPr>
        </p:nvSpPr>
        <p:spPr>
          <a:xfrm>
            <a:off x="467544" y="1628800"/>
            <a:ext cx="8064896" cy="4752528"/>
          </a:xfrm>
          <a:ln>
            <a:solidFill>
              <a:schemeClr val="tx1"/>
            </a:solidFill>
          </a:ln>
        </p:spPr>
        <p:txBody>
          <a:bodyPr>
            <a:normAutofit fontScale="92500"/>
          </a:bodyPr>
          <a:lstStyle/>
          <a:p>
            <a:pPr algn="l"/>
            <a:endParaRPr lang="en-US" altLang="ja-JP" sz="1200" b="1" dirty="0" smtClean="0">
              <a:solidFill>
                <a:schemeClr val="tx1"/>
              </a:solidFill>
            </a:endParaRPr>
          </a:p>
          <a:p>
            <a:pPr algn="l"/>
            <a:r>
              <a:rPr lang="ja-JP" altLang="en-US" sz="2600" dirty="0" smtClean="0">
                <a:solidFill>
                  <a:schemeClr val="tx1"/>
                </a:solidFill>
              </a:rPr>
              <a:t>・身体、精神障がいのある方については、２０歳を過ぎて以降　</a:t>
            </a:r>
            <a:endParaRPr lang="en-US" altLang="ja-JP" sz="2600" dirty="0" smtClean="0">
              <a:solidFill>
                <a:schemeClr val="tx1"/>
              </a:solidFill>
            </a:endParaRPr>
          </a:p>
          <a:p>
            <a:pPr algn="l"/>
            <a:r>
              <a:rPr lang="ja-JP" altLang="en-US" sz="2600" dirty="0" smtClean="0">
                <a:solidFill>
                  <a:schemeClr val="tx1"/>
                </a:solidFill>
              </a:rPr>
              <a:t>　（年をとってから）、障がいの認定を受けられる方が多い？</a:t>
            </a:r>
            <a:endParaRPr lang="en-US" altLang="ja-JP" sz="2600" dirty="0" smtClean="0">
              <a:solidFill>
                <a:schemeClr val="tx1"/>
              </a:solidFill>
            </a:endParaRPr>
          </a:p>
          <a:p>
            <a:pPr algn="l"/>
            <a:r>
              <a:rPr lang="ja-JP" altLang="en-US" sz="2400" b="1" dirty="0" smtClean="0">
                <a:solidFill>
                  <a:srgbClr val="0362ED"/>
                </a:solidFill>
              </a:rPr>
              <a:t>➔医療やリハビリテーション、介護等との 結びつきが強い人が多い</a:t>
            </a:r>
            <a:endParaRPr lang="en-US" altLang="ja-JP" sz="2400" b="1" dirty="0" smtClean="0">
              <a:solidFill>
                <a:srgbClr val="0362ED"/>
              </a:solidFill>
            </a:endParaRPr>
          </a:p>
          <a:p>
            <a:pPr algn="l"/>
            <a:endParaRPr lang="en-US" altLang="ja-JP" sz="1200" b="1" dirty="0" smtClean="0">
              <a:solidFill>
                <a:schemeClr val="tx1"/>
              </a:solidFill>
            </a:endParaRPr>
          </a:p>
          <a:p>
            <a:pPr algn="l"/>
            <a:r>
              <a:rPr lang="ja-JP" altLang="en-US" sz="2600" dirty="0" smtClean="0">
                <a:solidFill>
                  <a:schemeClr val="tx1"/>
                </a:solidFill>
              </a:rPr>
              <a:t>・ （在宅で生活する）知的障がいのある方については、健常者　　　</a:t>
            </a:r>
            <a:endParaRPr lang="en-US" altLang="ja-JP" sz="2600" dirty="0" smtClean="0">
              <a:solidFill>
                <a:schemeClr val="tx1"/>
              </a:solidFill>
            </a:endParaRPr>
          </a:p>
          <a:p>
            <a:pPr algn="l"/>
            <a:r>
              <a:rPr lang="ja-JP" altLang="en-US" sz="2600" dirty="0" smtClean="0">
                <a:solidFill>
                  <a:schemeClr val="tx1"/>
                </a:solidFill>
              </a:rPr>
              <a:t>　と比べても、他の障がいの方と比べても、</a:t>
            </a:r>
            <a:r>
              <a:rPr lang="en-US" altLang="ja-JP" sz="2600" dirty="0" smtClean="0">
                <a:solidFill>
                  <a:schemeClr val="tx1"/>
                </a:solidFill>
              </a:rPr>
              <a:t>65</a:t>
            </a:r>
            <a:r>
              <a:rPr lang="ja-JP" altLang="en-US" sz="2600" dirty="0" smtClean="0">
                <a:solidFill>
                  <a:schemeClr val="tx1"/>
                </a:solidFill>
              </a:rPr>
              <a:t>歳以上の方の</a:t>
            </a:r>
            <a:endParaRPr lang="en-US" altLang="ja-JP" sz="2600" dirty="0" smtClean="0">
              <a:solidFill>
                <a:schemeClr val="tx1"/>
              </a:solidFill>
            </a:endParaRPr>
          </a:p>
          <a:p>
            <a:pPr algn="l"/>
            <a:r>
              <a:rPr lang="ja-JP" altLang="en-US" sz="2600" dirty="0" smtClean="0">
                <a:solidFill>
                  <a:schemeClr val="tx1"/>
                </a:solidFill>
              </a:rPr>
              <a:t>　割合が圧倒的に少ない。</a:t>
            </a:r>
            <a:endParaRPr lang="en-US" altLang="ja-JP" sz="2600" dirty="0" smtClean="0">
              <a:solidFill>
                <a:schemeClr val="tx1"/>
              </a:solidFill>
            </a:endParaRPr>
          </a:p>
          <a:p>
            <a:pPr algn="l"/>
            <a:r>
              <a:rPr lang="ja-JP" altLang="en-US" sz="2400" b="1" dirty="0" smtClean="0">
                <a:solidFill>
                  <a:srgbClr val="0362ED"/>
                </a:solidFill>
              </a:rPr>
              <a:t>➔６５歳前に亡くなっている ？ 入所施設等で生活している？</a:t>
            </a:r>
            <a:endParaRPr lang="en-US" altLang="ja-JP" sz="2400" b="1" dirty="0" smtClean="0">
              <a:solidFill>
                <a:srgbClr val="0362ED"/>
              </a:solidFill>
            </a:endParaRPr>
          </a:p>
          <a:p>
            <a:pPr algn="l"/>
            <a:endParaRPr lang="en-US" altLang="ja-JP" sz="2400" b="1" dirty="0" smtClean="0">
              <a:solidFill>
                <a:srgbClr val="0362ED"/>
              </a:solidFill>
            </a:endParaRPr>
          </a:p>
          <a:p>
            <a:pPr algn="l"/>
            <a:r>
              <a:rPr lang="ja-JP" altLang="en-US" sz="2400" dirty="0" smtClean="0">
                <a:solidFill>
                  <a:schemeClr val="tx1"/>
                </a:solidFill>
              </a:rPr>
              <a:t>・調査データからは見えてこない人たちの存在</a:t>
            </a:r>
            <a:endParaRPr lang="en-US" altLang="ja-JP" sz="2400" dirty="0" smtClean="0">
              <a:solidFill>
                <a:schemeClr val="tx1"/>
              </a:solidFill>
            </a:endParaRPr>
          </a:p>
          <a:p>
            <a:pPr algn="l"/>
            <a:r>
              <a:rPr lang="ja-JP" altLang="en-US" sz="2400" b="1" dirty="0" smtClean="0">
                <a:solidFill>
                  <a:srgbClr val="0362ED"/>
                </a:solidFill>
              </a:rPr>
              <a:t>➔個別のケースの積み重ねを通じた実態把握・情報共有が必要</a:t>
            </a:r>
            <a:endParaRPr lang="en-US" altLang="ja-JP" sz="2400" b="1" dirty="0" smtClean="0">
              <a:solidFill>
                <a:srgbClr val="0362ED"/>
              </a:solidFill>
            </a:endParaRPr>
          </a:p>
          <a:p>
            <a:pPr algn="l"/>
            <a:endParaRPr lang="en-US" altLang="ja-JP" sz="2400" dirty="0" smtClean="0">
              <a:solidFill>
                <a:schemeClr val="tx1"/>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14</a:t>
            </a:fld>
            <a:endParaRPr kumimoji="1" lang="ja-JP"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a:bodyPr>
          <a:lstStyle/>
          <a:p>
            <a:r>
              <a:rPr kumimoji="1" lang="en-US" altLang="ja-JP" dirty="0" smtClean="0"/>
              <a:t>【</a:t>
            </a:r>
            <a:r>
              <a:rPr kumimoji="1" lang="ja-JP" altLang="en-US" dirty="0" smtClean="0"/>
              <a:t>参考</a:t>
            </a:r>
            <a:r>
              <a:rPr kumimoji="1" lang="en-US" altLang="ja-JP" dirty="0" smtClean="0"/>
              <a:t>】</a:t>
            </a:r>
            <a:r>
              <a:rPr kumimoji="1" lang="ja-JP" altLang="en-US" dirty="0" smtClean="0"/>
              <a:t>戦後日本の社会福祉制度</a:t>
            </a:r>
            <a:r>
              <a:rPr lang="ja-JP" altLang="en-US" sz="3100" dirty="0" smtClean="0"/>
              <a:t>　</a:t>
            </a:r>
            <a:endParaRPr kumimoji="1" lang="ja-JP" altLang="en-US" sz="3100" dirty="0">
              <a:solidFill>
                <a:srgbClr val="FF0000"/>
              </a:solidFill>
            </a:endParaRPr>
          </a:p>
        </p:txBody>
      </p:sp>
      <p:sp>
        <p:nvSpPr>
          <p:cNvPr id="3" name="スライド番号プレースホルダ 2"/>
          <p:cNvSpPr>
            <a:spLocks noGrp="1"/>
          </p:cNvSpPr>
          <p:nvPr>
            <p:ph type="sldNum" sz="quarter" idx="12"/>
          </p:nvPr>
        </p:nvSpPr>
        <p:spPr/>
        <p:txBody>
          <a:bodyPr/>
          <a:lstStyle/>
          <a:p>
            <a:fld id="{D2D8002D-B5B0-4BAC-B1F6-782DDCCE6D9C}" type="slidenum">
              <a:rPr kumimoji="1" lang="ja-JP" altLang="en-US" smtClean="0"/>
              <a:pPr/>
              <a:t>15</a:t>
            </a:fld>
            <a:endParaRPr kumimoji="1" lang="ja-JP" altLang="en-US"/>
          </a:p>
        </p:txBody>
      </p:sp>
      <p:graphicFrame>
        <p:nvGraphicFramePr>
          <p:cNvPr id="4" name="表 3"/>
          <p:cNvGraphicFramePr>
            <a:graphicFrameLocks noGrp="1"/>
          </p:cNvGraphicFramePr>
          <p:nvPr/>
        </p:nvGraphicFramePr>
        <p:xfrm>
          <a:off x="395536" y="1556793"/>
          <a:ext cx="8352928" cy="4464496"/>
        </p:xfrm>
        <a:graphic>
          <a:graphicData uri="http://schemas.openxmlformats.org/drawingml/2006/table">
            <a:tbl>
              <a:tblPr firstRow="1" bandRow="1">
                <a:tableStyleId>{5C22544A-7EE6-4342-B048-85BDC9FD1C3A}</a:tableStyleId>
              </a:tblPr>
              <a:tblGrid>
                <a:gridCol w="936104"/>
                <a:gridCol w="1224136"/>
                <a:gridCol w="4104456"/>
                <a:gridCol w="2088232"/>
              </a:tblGrid>
              <a:tr h="8085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HG丸ｺﾞｼｯｸM-PRO" pitchFamily="50" charset="-128"/>
                          <a:ea typeface="HG丸ｺﾞｼｯｸM-PRO" pitchFamily="50" charset="-128"/>
                        </a:rPr>
                        <a:t>０才～</a:t>
                      </a:r>
                      <a:endParaRPr kumimoji="1" lang="en-US" altLang="ja-JP" sz="1400" dirty="0" smtClean="0">
                        <a:solidFill>
                          <a:schemeClr val="tx1"/>
                        </a:solidFill>
                        <a:latin typeface="HG丸ｺﾞｼｯｸM-PRO" pitchFamily="50" charset="-128"/>
                        <a:ea typeface="HG丸ｺﾞｼｯｸM-PRO"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HG丸ｺﾞｼｯｸM-PRO" pitchFamily="50" charset="-128"/>
                          <a:ea typeface="HG丸ｺﾞｼｯｸM-PRO" pitchFamily="50" charset="-128"/>
                        </a:rPr>
                        <a:t>（乳児）（幼児）</a:t>
                      </a: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kumimoji="1" lang="ja-JP" altLang="en-US" sz="1400" dirty="0" smtClean="0">
                          <a:solidFill>
                            <a:schemeClr val="tx1"/>
                          </a:solidFill>
                          <a:latin typeface="HG丸ｺﾞｼｯｸM-PRO" pitchFamily="50" charset="-128"/>
                          <a:ea typeface="HG丸ｺﾞｼｯｸM-PRO" pitchFamily="50" charset="-128"/>
                        </a:rPr>
                        <a:t>１８才未満</a:t>
                      </a:r>
                      <a:endParaRPr kumimoji="1" lang="en-US" altLang="ja-JP" sz="1400" dirty="0" smtClean="0">
                        <a:solidFill>
                          <a:schemeClr val="tx1"/>
                        </a:solidFill>
                        <a:latin typeface="HG丸ｺﾞｼｯｸM-PRO" pitchFamily="50" charset="-128"/>
                        <a:ea typeface="HG丸ｺﾞｼｯｸM-PRO" pitchFamily="50" charset="-128"/>
                      </a:endParaRPr>
                    </a:p>
                    <a:p>
                      <a:r>
                        <a:rPr kumimoji="1" lang="ja-JP" altLang="en-US" sz="1400" dirty="0" smtClean="0">
                          <a:solidFill>
                            <a:schemeClr val="tx1"/>
                          </a:solidFill>
                          <a:latin typeface="HG丸ｺﾞｼｯｸM-PRO" pitchFamily="50" charset="-128"/>
                          <a:ea typeface="HG丸ｺﾞｼｯｸM-PRO" pitchFamily="50" charset="-128"/>
                        </a:rPr>
                        <a:t>（児童）</a:t>
                      </a:r>
                      <a:endParaRPr kumimoji="1" lang="ja-JP" altLang="en-US" sz="1400" dirty="0">
                        <a:solidFill>
                          <a:schemeClr val="tx1"/>
                        </a:solidFill>
                        <a:latin typeface="HG丸ｺﾞｼｯｸM-PRO" pitchFamily="50" charset="-128"/>
                        <a:ea typeface="HG丸ｺﾞｼｯｸM-PRO" pitchFamily="50" charset="-128"/>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r>
                        <a:rPr kumimoji="1" lang="ja-JP" altLang="en-US" sz="1400" dirty="0" smtClean="0">
                          <a:solidFill>
                            <a:schemeClr val="tx1"/>
                          </a:solidFill>
                          <a:latin typeface="HG丸ｺﾞｼｯｸM-PRO" pitchFamily="50" charset="-128"/>
                          <a:ea typeface="HG丸ｺﾞｼｯｸM-PRO" pitchFamily="50" charset="-128"/>
                        </a:rPr>
                        <a:t>１８才～６５才</a:t>
                      </a:r>
                      <a:endParaRPr kumimoji="1" lang="en-US" altLang="ja-JP" sz="1400" dirty="0" smtClean="0">
                        <a:solidFill>
                          <a:schemeClr val="tx1"/>
                        </a:solidFill>
                        <a:latin typeface="HG丸ｺﾞｼｯｸM-PRO" pitchFamily="50" charset="-128"/>
                        <a:ea typeface="HG丸ｺﾞｼｯｸM-PRO" pitchFamily="50" charset="-128"/>
                      </a:endParaRPr>
                    </a:p>
                    <a:p>
                      <a:pPr algn="ctr"/>
                      <a:r>
                        <a:rPr kumimoji="1" lang="ja-JP" altLang="en-US" sz="1400" dirty="0" smtClean="0">
                          <a:solidFill>
                            <a:schemeClr val="tx1"/>
                          </a:solidFill>
                          <a:latin typeface="HG丸ｺﾞｼｯｸM-PRO" pitchFamily="50" charset="-128"/>
                          <a:ea typeface="HG丸ｺﾞｼｯｸM-PRO" pitchFamily="50" charset="-128"/>
                        </a:rPr>
                        <a:t>（稼働年齢）</a:t>
                      </a:r>
                      <a:endParaRPr kumimoji="1" lang="ja-JP" altLang="en-US" sz="1400" dirty="0">
                        <a:solidFill>
                          <a:schemeClr val="tx1"/>
                        </a:solidFill>
                        <a:latin typeface="HG丸ｺﾞｼｯｸM-PRO" pitchFamily="50" charset="-128"/>
                        <a:ea typeface="HG丸ｺﾞｼｯｸM-PRO" pitchFamily="50" charset="-128"/>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r>
                        <a:rPr kumimoji="1" lang="ja-JP" altLang="en-US" sz="1400" dirty="0" smtClean="0">
                          <a:solidFill>
                            <a:schemeClr val="tx1"/>
                          </a:solidFill>
                          <a:latin typeface="HG丸ｺﾞｼｯｸM-PRO" pitchFamily="50" charset="-128"/>
                          <a:ea typeface="HG丸ｺﾞｼｯｸM-PRO" pitchFamily="50" charset="-128"/>
                        </a:rPr>
                        <a:t>６５才以上</a:t>
                      </a:r>
                      <a:endParaRPr kumimoji="1" lang="en-US" altLang="ja-JP" sz="1400" dirty="0" smtClean="0">
                        <a:solidFill>
                          <a:schemeClr val="tx1"/>
                        </a:solidFill>
                        <a:latin typeface="HG丸ｺﾞｼｯｸM-PRO" pitchFamily="50" charset="-128"/>
                        <a:ea typeface="HG丸ｺﾞｼｯｸM-PRO" pitchFamily="50" charset="-128"/>
                      </a:endParaRPr>
                    </a:p>
                    <a:p>
                      <a:pPr algn="ctr"/>
                      <a:r>
                        <a:rPr kumimoji="1" lang="ja-JP" altLang="en-US" sz="1400" dirty="0" smtClean="0">
                          <a:solidFill>
                            <a:schemeClr val="tx1"/>
                          </a:solidFill>
                          <a:latin typeface="HG丸ｺﾞｼｯｸM-PRO" pitchFamily="50" charset="-128"/>
                          <a:ea typeface="HG丸ｺﾞｼｯｸM-PRO" pitchFamily="50" charset="-128"/>
                        </a:rPr>
                        <a:t>（高齢者）</a:t>
                      </a:r>
                      <a:endParaRPr kumimoji="1" lang="ja-JP" altLang="en-US" sz="1400" dirty="0">
                        <a:solidFill>
                          <a:schemeClr val="tx1"/>
                        </a:solidFill>
                        <a:latin typeface="HG丸ｺﾞｼｯｸM-PRO" pitchFamily="50" charset="-128"/>
                        <a:ea typeface="HG丸ｺﾞｼｯｸM-PRO" pitchFamily="50" charset="-128"/>
                      </a:endParaRPr>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r h="391330">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kumimoji="1" lang="ja-JP" altLang="en-US" sz="1400" dirty="0" smtClean="0"/>
                        <a:t>傷病者</a:t>
                      </a:r>
                      <a:endParaRPr kumimoji="1" lang="ja-JP" altLang="en-US" sz="1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r h="684829">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sz="1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en-US" altLang="ja-JP" sz="800" dirty="0" smtClean="0"/>
                    </a:p>
                    <a:p>
                      <a:r>
                        <a:rPr kumimoji="1" lang="ja-JP" altLang="en-US" sz="1400" dirty="0" smtClean="0"/>
                        <a:t>寡婦</a:t>
                      </a: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母子世帯</a:t>
                      </a:r>
                      <a:endParaRPr kumimoji="1" lang="ja-JP" altLang="en-US" sz="1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en-US" altLang="ja-JP" sz="1400" dirty="0" smtClean="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r h="1400084">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dirty="0" smtClean="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p>
                      <a:endParaRPr kumimoji="1" lang="ja-JP" altLang="en-US" sz="1400" dirty="0" smtClean="0">
                        <a:solidFill>
                          <a:schemeClr val="tx1"/>
                        </a:solidFill>
                      </a:endParaRPr>
                    </a:p>
                    <a:p>
                      <a:endParaRPr kumimoji="1" lang="ja-JP" altLang="en-US" sz="1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r h="1179716">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r>
                        <a:rPr kumimoji="1" lang="ja-JP" altLang="en-US" sz="1400" dirty="0" smtClean="0"/>
                        <a:t>貧困者</a:t>
                      </a:r>
                      <a:endParaRPr kumimoji="1" lang="en-US" altLang="ja-JP" sz="1400" dirty="0" smtClean="0"/>
                    </a:p>
                    <a:p>
                      <a:r>
                        <a:rPr kumimoji="1" lang="ja-JP" altLang="en-US" sz="1400" dirty="0" smtClean="0"/>
                        <a:t>生活困窮者</a:t>
                      </a:r>
                      <a:endParaRPr kumimoji="1" lang="ja-JP" altLang="en-US" sz="1400"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c>
                  <a:txBody>
                    <a:bodyPr/>
                    <a:lstStyle/>
                    <a:p>
                      <a:endParaRPr kumimoji="1" lang="ja-JP" altLang="en-US" dirty="0"/>
                    </a:p>
                  </a:txBody>
                  <a:tc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tcPr>
                </a:tc>
              </a:tr>
            </a:tbl>
          </a:graphicData>
        </a:graphic>
      </p:graphicFrame>
      <p:sp>
        <p:nvSpPr>
          <p:cNvPr id="5" name="角丸四角形 4"/>
          <p:cNvSpPr/>
          <p:nvPr/>
        </p:nvSpPr>
        <p:spPr>
          <a:xfrm>
            <a:off x="1331640" y="2420888"/>
            <a:ext cx="1224136" cy="30243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・学校</a:t>
            </a:r>
            <a:endParaRPr lang="en-US" altLang="ja-JP" sz="1400" dirty="0" smtClean="0">
              <a:solidFill>
                <a:schemeClr val="tx1"/>
              </a:solidFill>
            </a:endParaRPr>
          </a:p>
          <a:p>
            <a:pPr algn="ctr"/>
            <a:r>
              <a:rPr lang="ja-JP" altLang="en-US" sz="1400" dirty="0" smtClean="0">
                <a:solidFill>
                  <a:schemeClr val="tx1"/>
                </a:solidFill>
              </a:rPr>
              <a:t>教育法</a:t>
            </a:r>
            <a:endParaRPr lang="en-US" altLang="ja-JP" sz="1400" dirty="0" smtClean="0">
              <a:solidFill>
                <a:schemeClr val="tx1"/>
              </a:solidFill>
            </a:endParaRPr>
          </a:p>
          <a:p>
            <a:pPr algn="ctr"/>
            <a:endParaRPr lang="en-US" altLang="ja-JP" sz="1400" dirty="0" smtClean="0">
              <a:solidFill>
                <a:schemeClr val="tx1"/>
              </a:solidFill>
            </a:endParaRPr>
          </a:p>
          <a:p>
            <a:pPr algn="ctr"/>
            <a:r>
              <a:rPr lang="ja-JP" altLang="en-US" sz="1400" dirty="0" smtClean="0">
                <a:solidFill>
                  <a:schemeClr val="tx1"/>
                </a:solidFill>
              </a:rPr>
              <a:t>・</a:t>
            </a:r>
            <a:r>
              <a:rPr lang="ja-JP" altLang="en-US" sz="1400" dirty="0" smtClean="0">
                <a:solidFill>
                  <a:srgbClr val="0362ED"/>
                </a:solidFill>
              </a:rPr>
              <a:t>児童</a:t>
            </a:r>
            <a:endParaRPr kumimoji="1" lang="en-US" altLang="ja-JP" sz="1400" dirty="0" smtClean="0">
              <a:solidFill>
                <a:srgbClr val="0362ED"/>
              </a:solidFill>
            </a:endParaRPr>
          </a:p>
          <a:p>
            <a:pPr algn="ctr"/>
            <a:r>
              <a:rPr kumimoji="1" lang="ja-JP" altLang="en-US" sz="1400" dirty="0" smtClean="0">
                <a:solidFill>
                  <a:srgbClr val="0362ED"/>
                </a:solidFill>
              </a:rPr>
              <a:t>福祉法</a:t>
            </a:r>
            <a:endParaRPr kumimoji="1" lang="en-US" altLang="ja-JP" sz="1400" dirty="0" smtClean="0">
              <a:solidFill>
                <a:srgbClr val="0362ED"/>
              </a:solidFill>
            </a:endParaRPr>
          </a:p>
          <a:p>
            <a:pPr algn="ctr"/>
            <a:endParaRPr lang="en-US" altLang="ja-JP" sz="1400" dirty="0" smtClean="0">
              <a:solidFill>
                <a:schemeClr val="tx1"/>
              </a:solidFill>
            </a:endParaRPr>
          </a:p>
          <a:p>
            <a:pPr algn="ctr"/>
            <a:endParaRPr kumimoji="1" lang="en-US" altLang="ja-JP" sz="1400" dirty="0" smtClean="0">
              <a:solidFill>
                <a:schemeClr val="tx1"/>
              </a:solidFill>
            </a:endParaRPr>
          </a:p>
          <a:p>
            <a:pPr algn="ctr"/>
            <a:endParaRPr kumimoji="1" lang="ja-JP" altLang="en-US" sz="1400" dirty="0">
              <a:solidFill>
                <a:schemeClr val="tx1"/>
              </a:solidFill>
            </a:endParaRPr>
          </a:p>
        </p:txBody>
      </p:sp>
      <p:sp>
        <p:nvSpPr>
          <p:cNvPr id="6" name="角丸四角形 5"/>
          <p:cNvSpPr/>
          <p:nvPr/>
        </p:nvSpPr>
        <p:spPr>
          <a:xfrm>
            <a:off x="2555776" y="3429000"/>
            <a:ext cx="4968552" cy="144016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rgbClr val="FF66FF"/>
              </a:solidFill>
            </a:endParaRPr>
          </a:p>
          <a:p>
            <a:r>
              <a:rPr lang="ja-JP" altLang="en-US" sz="1400" dirty="0" smtClean="0">
                <a:solidFill>
                  <a:schemeClr val="tx1"/>
                </a:solidFill>
              </a:rPr>
              <a:t>・障害者基本法　　・障害者の雇用の促進等に関する法律</a:t>
            </a:r>
            <a:endParaRPr lang="en-US" altLang="ja-JP" sz="1400" dirty="0" smtClean="0">
              <a:solidFill>
                <a:schemeClr val="tx1"/>
              </a:solidFill>
            </a:endParaRPr>
          </a:p>
          <a:p>
            <a:r>
              <a:rPr lang="ja-JP" altLang="en-US" sz="1400" dirty="0" smtClean="0">
                <a:solidFill>
                  <a:schemeClr val="tx1"/>
                </a:solidFill>
              </a:rPr>
              <a:t>　　・</a:t>
            </a:r>
            <a:r>
              <a:rPr lang="ja-JP" altLang="en-US" sz="1400" dirty="0" smtClean="0">
                <a:solidFill>
                  <a:srgbClr val="0362ED"/>
                </a:solidFill>
              </a:rPr>
              <a:t>身体障害者福祉法</a:t>
            </a:r>
            <a:r>
              <a:rPr lang="ja-JP" altLang="en-US" sz="1400" dirty="0" smtClean="0">
                <a:solidFill>
                  <a:schemeClr val="tx1"/>
                </a:solidFill>
              </a:rPr>
              <a:t>　　　・</a:t>
            </a:r>
            <a:r>
              <a:rPr lang="ja-JP" altLang="en-US" sz="1400" dirty="0" smtClean="0">
                <a:solidFill>
                  <a:srgbClr val="0362ED"/>
                </a:solidFill>
              </a:rPr>
              <a:t>知的障害者福祉法</a:t>
            </a:r>
            <a:endParaRPr lang="en-US" altLang="ja-JP" sz="1400" dirty="0" smtClean="0">
              <a:solidFill>
                <a:srgbClr val="0362ED"/>
              </a:solidFill>
            </a:endParaRPr>
          </a:p>
          <a:p>
            <a:r>
              <a:rPr lang="ja-JP" altLang="en-US" sz="1400" dirty="0" smtClean="0">
                <a:solidFill>
                  <a:schemeClr val="tx1"/>
                </a:solidFill>
              </a:rPr>
              <a:t>　　・精神保健及び精神障害者福祉に関する法律</a:t>
            </a:r>
            <a:endParaRPr lang="en-US" altLang="ja-JP" sz="1400" dirty="0" smtClean="0">
              <a:solidFill>
                <a:schemeClr val="tx1"/>
              </a:solidFill>
            </a:endParaRPr>
          </a:p>
          <a:p>
            <a:r>
              <a:rPr lang="ja-JP" altLang="en-US" sz="1400" dirty="0" smtClean="0">
                <a:solidFill>
                  <a:schemeClr val="tx1"/>
                </a:solidFill>
              </a:rPr>
              <a:t>　　・</a:t>
            </a:r>
            <a:r>
              <a:rPr lang="ja-JP" altLang="en-US" sz="1400" dirty="0" smtClean="0">
                <a:solidFill>
                  <a:srgbClr val="FF00FF"/>
                </a:solidFill>
              </a:rPr>
              <a:t>障害者自立支援法（➔障害者総合支援法）</a:t>
            </a:r>
            <a:endParaRPr lang="en-US" altLang="ja-JP" sz="1400" dirty="0" smtClean="0">
              <a:solidFill>
                <a:srgbClr val="FF00FF"/>
              </a:solidFill>
            </a:endParaRPr>
          </a:p>
          <a:p>
            <a:endParaRPr lang="en-US" altLang="ja-JP" sz="1400" dirty="0" smtClean="0">
              <a:solidFill>
                <a:srgbClr val="FF0066"/>
              </a:solidFill>
            </a:endParaRPr>
          </a:p>
          <a:p>
            <a:endParaRPr lang="en-US" altLang="ja-JP" sz="1400" dirty="0" smtClean="0">
              <a:solidFill>
                <a:schemeClr val="tx1"/>
              </a:solidFill>
            </a:endParaRPr>
          </a:p>
          <a:p>
            <a:endParaRPr lang="en-US" altLang="ja-JP" sz="1400" dirty="0" smtClean="0">
              <a:solidFill>
                <a:schemeClr val="tx1"/>
              </a:solidFill>
            </a:endParaRPr>
          </a:p>
        </p:txBody>
      </p:sp>
      <p:sp>
        <p:nvSpPr>
          <p:cNvPr id="8" name="角丸四角形 7"/>
          <p:cNvSpPr/>
          <p:nvPr/>
        </p:nvSpPr>
        <p:spPr>
          <a:xfrm>
            <a:off x="3419872" y="2780928"/>
            <a:ext cx="5256584"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a:t>
            </a:r>
            <a:r>
              <a:rPr kumimoji="1" lang="ja-JP" altLang="en-US" sz="1400" dirty="0" smtClean="0">
                <a:solidFill>
                  <a:srgbClr val="0362ED"/>
                </a:solidFill>
              </a:rPr>
              <a:t>母子及び寡婦福祉法</a:t>
            </a:r>
            <a:endParaRPr kumimoji="1" lang="en-US" altLang="ja-JP" sz="1400" dirty="0" smtClean="0">
              <a:solidFill>
                <a:srgbClr val="0362ED"/>
              </a:solidFill>
            </a:endParaRPr>
          </a:p>
          <a:p>
            <a:r>
              <a:rPr lang="ja-JP" altLang="en-US" sz="1400" dirty="0" smtClean="0">
                <a:solidFill>
                  <a:schemeClr val="tx1"/>
                </a:solidFill>
              </a:rPr>
              <a:t>・</a:t>
            </a:r>
            <a:r>
              <a:rPr lang="ja-JP" altLang="en-US" sz="1200" dirty="0" smtClean="0">
                <a:solidFill>
                  <a:srgbClr val="FF00FF"/>
                </a:solidFill>
              </a:rPr>
              <a:t>配偶者からの暴力の防止及び被害者の保護　</a:t>
            </a:r>
            <a:endParaRPr lang="en-US" altLang="ja-JP" sz="1200" dirty="0" smtClean="0">
              <a:solidFill>
                <a:srgbClr val="FF00FF"/>
              </a:solidFill>
            </a:endParaRPr>
          </a:p>
          <a:p>
            <a:r>
              <a:rPr lang="ja-JP" altLang="en-US" sz="1200" dirty="0" smtClean="0">
                <a:solidFill>
                  <a:srgbClr val="FF00FF"/>
                </a:solidFill>
              </a:rPr>
              <a:t>に関する法律（ＤＶ防止法）</a:t>
            </a:r>
            <a:endParaRPr kumimoji="1" lang="ja-JP" altLang="en-US" sz="1200" dirty="0">
              <a:solidFill>
                <a:srgbClr val="FF00FF"/>
              </a:solidFill>
            </a:endParaRPr>
          </a:p>
        </p:txBody>
      </p:sp>
      <p:sp>
        <p:nvSpPr>
          <p:cNvPr id="10" name="角丸四角形 9"/>
          <p:cNvSpPr/>
          <p:nvPr/>
        </p:nvSpPr>
        <p:spPr>
          <a:xfrm>
            <a:off x="395536" y="5445224"/>
            <a:ext cx="835292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endParaRPr>
          </a:p>
          <a:p>
            <a:pPr algn="ctr"/>
            <a:r>
              <a:rPr lang="en-US" altLang="ja-JP" sz="1400" dirty="0" smtClean="0">
                <a:solidFill>
                  <a:srgbClr val="0362ED"/>
                </a:solidFill>
              </a:rPr>
              <a:t>【</a:t>
            </a:r>
            <a:r>
              <a:rPr lang="ja-JP" altLang="en-US" sz="1400" dirty="0" smtClean="0">
                <a:solidFill>
                  <a:srgbClr val="0362ED"/>
                </a:solidFill>
              </a:rPr>
              <a:t>社会福祉八法</a:t>
            </a:r>
            <a:r>
              <a:rPr lang="en-US" altLang="ja-JP" sz="1400" dirty="0" smtClean="0">
                <a:solidFill>
                  <a:srgbClr val="0362ED"/>
                </a:solidFill>
              </a:rPr>
              <a:t>】</a:t>
            </a:r>
          </a:p>
          <a:p>
            <a:pPr algn="ctr"/>
            <a:r>
              <a:rPr lang="ja-JP" altLang="en-US" sz="1600" dirty="0" smtClean="0">
                <a:solidFill>
                  <a:srgbClr val="0362ED"/>
                </a:solidFill>
              </a:rPr>
              <a:t>社会福祉法</a:t>
            </a:r>
            <a:r>
              <a:rPr lang="ja-JP" altLang="en-US" sz="1600" dirty="0" smtClean="0">
                <a:solidFill>
                  <a:schemeClr val="tx1"/>
                </a:solidFill>
              </a:rPr>
              <a:t>（ 旧・社会福祉事業法）</a:t>
            </a:r>
            <a:r>
              <a:rPr lang="ja-JP" altLang="en-US" sz="1400" dirty="0" smtClean="0">
                <a:solidFill>
                  <a:schemeClr val="tx1"/>
                </a:solidFill>
              </a:rPr>
              <a:t>／</a:t>
            </a:r>
            <a:r>
              <a:rPr lang="zh-TW" altLang="en-US" sz="1400" dirty="0" smtClean="0">
                <a:solidFill>
                  <a:srgbClr val="0362ED"/>
                </a:solidFill>
                <a:latin typeface="HGPｺﾞｼｯｸE" pitchFamily="50" charset="-128"/>
                <a:ea typeface="HGPｺﾞｼｯｸE" pitchFamily="50" charset="-128"/>
              </a:rPr>
              <a:t>独立行政法人福祉医療機構法</a:t>
            </a:r>
            <a:r>
              <a:rPr lang="ja-JP" altLang="en-US" sz="1400" dirty="0" smtClean="0">
                <a:solidFill>
                  <a:schemeClr val="tx1"/>
                </a:solidFill>
                <a:latin typeface="HGPｺﾞｼｯｸE" pitchFamily="50" charset="-128"/>
                <a:ea typeface="HGPｺﾞｼｯｸE" pitchFamily="50" charset="-128"/>
              </a:rPr>
              <a:t>（</a:t>
            </a:r>
            <a:r>
              <a:rPr lang="ja-JP" altLang="en-US" sz="1400" dirty="0" smtClean="0">
                <a:solidFill>
                  <a:schemeClr val="tx1"/>
                </a:solidFill>
              </a:rPr>
              <a:t>社会福祉・医療事業団法</a:t>
            </a:r>
            <a:r>
              <a:rPr lang="ja-JP" altLang="en-US" sz="1400" dirty="0" smtClean="0">
                <a:solidFill>
                  <a:schemeClr val="tx1"/>
                </a:solidFill>
                <a:latin typeface="HGPｺﾞｼｯｸE" pitchFamily="50" charset="-128"/>
                <a:ea typeface="HGPｺﾞｼｯｸE" pitchFamily="50" charset="-128"/>
              </a:rPr>
              <a:t>）</a:t>
            </a:r>
            <a:endParaRPr lang="en-US" altLang="ja-JP" sz="1400" dirty="0" smtClean="0">
              <a:solidFill>
                <a:schemeClr val="tx1"/>
              </a:solidFill>
              <a:latin typeface="HGPｺﾞｼｯｸE" pitchFamily="50" charset="-128"/>
              <a:ea typeface="HGPｺﾞｼｯｸE" pitchFamily="50" charset="-128"/>
            </a:endParaRPr>
          </a:p>
          <a:p>
            <a:pPr algn="ctr"/>
            <a:endParaRPr kumimoji="1" lang="ja-JP" altLang="en-US" sz="1400" dirty="0">
              <a:solidFill>
                <a:schemeClr val="tx1"/>
              </a:solidFill>
            </a:endParaRPr>
          </a:p>
        </p:txBody>
      </p:sp>
      <p:sp>
        <p:nvSpPr>
          <p:cNvPr id="11" name="角丸四角形 10"/>
          <p:cNvSpPr/>
          <p:nvPr/>
        </p:nvSpPr>
        <p:spPr>
          <a:xfrm>
            <a:off x="3419872" y="2420888"/>
            <a:ext cx="5256584" cy="3600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smtClean="0">
                <a:solidFill>
                  <a:schemeClr val="tx1"/>
                </a:solidFill>
                <a:latin typeface="+mj-ea"/>
                <a:ea typeface="+mj-ea"/>
              </a:rPr>
              <a:t>・</a:t>
            </a:r>
            <a:r>
              <a:rPr kumimoji="1" lang="ja-JP" altLang="en-US" sz="1400" dirty="0" smtClean="0">
                <a:solidFill>
                  <a:schemeClr val="tx1"/>
                </a:solidFill>
                <a:latin typeface="+mj-ea"/>
                <a:ea typeface="+mj-ea"/>
              </a:rPr>
              <a:t>戦傷病者特別保護法</a:t>
            </a:r>
            <a:endParaRPr kumimoji="1" lang="ja-JP" altLang="en-US" sz="1400" dirty="0">
              <a:solidFill>
                <a:schemeClr val="tx1"/>
              </a:solidFill>
              <a:latin typeface="+mj-ea"/>
              <a:ea typeface="+mj-ea"/>
            </a:endParaRPr>
          </a:p>
        </p:txBody>
      </p:sp>
      <p:sp>
        <p:nvSpPr>
          <p:cNvPr id="12" name="テキスト ボックス 11"/>
          <p:cNvSpPr txBox="1"/>
          <p:nvPr/>
        </p:nvSpPr>
        <p:spPr>
          <a:xfrm>
            <a:off x="323528" y="1124744"/>
            <a:ext cx="8496944" cy="338554"/>
          </a:xfrm>
          <a:prstGeom prst="rect">
            <a:avLst/>
          </a:prstGeom>
          <a:noFill/>
        </p:spPr>
        <p:txBody>
          <a:bodyPr wrap="square" rtlCol="0">
            <a:spAutoFit/>
          </a:bodyPr>
          <a:lstStyle/>
          <a:p>
            <a:r>
              <a:rPr lang="ja-JP" altLang="en-US" sz="1600" dirty="0" smtClean="0"/>
              <a:t>これら</a:t>
            </a:r>
            <a:r>
              <a:rPr kumimoji="1" lang="ja-JP" altLang="en-US" sz="1600" dirty="0" smtClean="0"/>
              <a:t>の他にも、</a:t>
            </a:r>
            <a:r>
              <a:rPr kumimoji="1" lang="ja-JP" altLang="en-US" sz="1600" dirty="0" smtClean="0">
                <a:solidFill>
                  <a:srgbClr val="FF0066"/>
                </a:solidFill>
              </a:rPr>
              <a:t>各種虐待防止法</a:t>
            </a:r>
            <a:r>
              <a:rPr lang="ja-JP" altLang="en-US" sz="1600" dirty="0" smtClean="0"/>
              <a:t>や</a:t>
            </a:r>
            <a:r>
              <a:rPr lang="ja-JP" altLang="en-US" sz="1600" dirty="0" smtClean="0">
                <a:solidFill>
                  <a:srgbClr val="FF0066"/>
                </a:solidFill>
              </a:rPr>
              <a:t>差別禁止法</a:t>
            </a:r>
            <a:r>
              <a:rPr kumimoji="1" lang="ja-JP" altLang="en-US" sz="1600" dirty="0" smtClean="0"/>
              <a:t>など</a:t>
            </a:r>
            <a:r>
              <a:rPr lang="ja-JP" altLang="en-US" sz="1600" dirty="0" smtClean="0"/>
              <a:t>様々な</a:t>
            </a:r>
            <a:r>
              <a:rPr kumimoji="1" lang="ja-JP" altLang="en-US" sz="1600" dirty="0" smtClean="0"/>
              <a:t>法律・制度が整備されている。</a:t>
            </a:r>
            <a:endParaRPr kumimoji="1" lang="ja-JP" altLang="en-US" sz="1600" dirty="0"/>
          </a:p>
        </p:txBody>
      </p:sp>
      <p:sp>
        <p:nvSpPr>
          <p:cNvPr id="13" name="角丸四角形 12"/>
          <p:cNvSpPr/>
          <p:nvPr/>
        </p:nvSpPr>
        <p:spPr>
          <a:xfrm>
            <a:off x="395536" y="2420888"/>
            <a:ext cx="936104" cy="302433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r>
              <a:rPr lang="ja-JP" altLang="en-US" sz="1400" dirty="0" smtClean="0">
                <a:solidFill>
                  <a:schemeClr val="tx1"/>
                </a:solidFill>
              </a:rPr>
              <a:t>母子</a:t>
            </a:r>
            <a:endParaRPr lang="en-US" altLang="ja-JP" sz="1400" dirty="0" smtClean="0">
              <a:solidFill>
                <a:schemeClr val="tx1"/>
              </a:solidFill>
            </a:endParaRPr>
          </a:p>
          <a:p>
            <a:pPr algn="ctr"/>
            <a:r>
              <a:rPr lang="ja-JP" altLang="en-US" sz="1400" dirty="0" smtClean="0">
                <a:solidFill>
                  <a:schemeClr val="tx1"/>
                </a:solidFill>
              </a:rPr>
              <a:t>保健法</a:t>
            </a:r>
            <a:endParaRPr lang="en-US" altLang="ja-JP" sz="1400" dirty="0" smtClean="0">
              <a:solidFill>
                <a:schemeClr val="tx1"/>
              </a:solidFill>
            </a:endParaRPr>
          </a:p>
          <a:p>
            <a:pPr algn="ctr"/>
            <a:endParaRPr lang="ja-JP" altLang="en-US" sz="1400" dirty="0" smtClean="0">
              <a:solidFill>
                <a:schemeClr val="tx1"/>
              </a:solidFill>
            </a:endParaRPr>
          </a:p>
          <a:p>
            <a:pPr algn="ctr"/>
            <a:r>
              <a:rPr kumimoji="1" lang="ja-JP" altLang="en-US" sz="1400" dirty="0" smtClean="0">
                <a:solidFill>
                  <a:schemeClr val="tx1"/>
                </a:solidFill>
              </a:rPr>
              <a:t>・乳幼児</a:t>
            </a:r>
            <a:endParaRPr kumimoji="1" lang="en-US" altLang="ja-JP" sz="1400" dirty="0" smtClean="0">
              <a:solidFill>
                <a:schemeClr val="tx1"/>
              </a:solidFill>
            </a:endParaRPr>
          </a:p>
          <a:p>
            <a:pPr algn="ctr"/>
            <a:r>
              <a:rPr lang="ja-JP" altLang="en-US" sz="1400" dirty="0" smtClean="0">
                <a:solidFill>
                  <a:schemeClr val="tx1"/>
                </a:solidFill>
              </a:rPr>
              <a:t>　保育法</a:t>
            </a:r>
            <a:endParaRPr lang="en-US" altLang="ja-JP" sz="1400" dirty="0" smtClean="0">
              <a:solidFill>
                <a:schemeClr val="tx1"/>
              </a:solidFill>
            </a:endParaRPr>
          </a:p>
          <a:p>
            <a:pPr algn="ctr"/>
            <a:endParaRPr kumimoji="1" lang="en-US" altLang="ja-JP" sz="1400" dirty="0" smtClean="0">
              <a:solidFill>
                <a:schemeClr val="tx1"/>
              </a:solidFill>
            </a:endParaRPr>
          </a:p>
          <a:p>
            <a:pPr algn="ctr"/>
            <a:endParaRPr lang="en-US" altLang="ja-JP" sz="1400" dirty="0" smtClean="0">
              <a:solidFill>
                <a:schemeClr val="tx1"/>
              </a:solidFill>
            </a:endParaRPr>
          </a:p>
          <a:p>
            <a:pPr algn="ctr"/>
            <a:endParaRPr kumimoji="1" lang="ja-JP" altLang="en-US" sz="1400" dirty="0">
              <a:solidFill>
                <a:schemeClr val="tx1"/>
              </a:solidFill>
            </a:endParaRPr>
          </a:p>
        </p:txBody>
      </p:sp>
      <p:sp>
        <p:nvSpPr>
          <p:cNvPr id="14" name="角丸四角形 13"/>
          <p:cNvSpPr/>
          <p:nvPr/>
        </p:nvSpPr>
        <p:spPr>
          <a:xfrm>
            <a:off x="395536" y="6093296"/>
            <a:ext cx="8352928"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生活保護</a:t>
            </a:r>
            <a:r>
              <a:rPr kumimoji="1" lang="ja-JP" altLang="en-US" dirty="0" smtClean="0">
                <a:solidFill>
                  <a:schemeClr val="tx1"/>
                </a:solidFill>
              </a:rPr>
              <a:t>法</a:t>
            </a:r>
            <a:r>
              <a:rPr kumimoji="1" lang="ja-JP" altLang="en-US" sz="1400" dirty="0" smtClean="0">
                <a:solidFill>
                  <a:schemeClr val="tx1"/>
                </a:solidFill>
              </a:rPr>
              <a:t>　</a:t>
            </a:r>
            <a:r>
              <a:rPr lang="ja-JP" altLang="en-US" sz="1200" b="1" dirty="0" smtClean="0">
                <a:solidFill>
                  <a:schemeClr val="tx1"/>
                </a:solidFill>
              </a:rPr>
              <a:t>～</a:t>
            </a:r>
            <a:r>
              <a:rPr lang="zh-TW" altLang="en-US" sz="1200" b="1" dirty="0" smtClean="0">
                <a:solidFill>
                  <a:schemeClr val="tx1"/>
                </a:solidFill>
              </a:rPr>
              <a:t> 生活扶助</a:t>
            </a:r>
            <a:r>
              <a:rPr lang="ja-JP" altLang="en-US" sz="1200" b="1" dirty="0" smtClean="0">
                <a:solidFill>
                  <a:schemeClr val="tx1"/>
                </a:solidFill>
              </a:rPr>
              <a:t>／</a:t>
            </a:r>
            <a:r>
              <a:rPr lang="zh-TW" altLang="en-US" sz="1200" b="1" dirty="0" smtClean="0">
                <a:solidFill>
                  <a:schemeClr val="tx1"/>
                </a:solidFill>
              </a:rPr>
              <a:t>住宅扶助</a:t>
            </a:r>
            <a:r>
              <a:rPr lang="ja-JP" altLang="en-US" sz="1200" b="1" dirty="0" smtClean="0">
                <a:solidFill>
                  <a:schemeClr val="tx1"/>
                </a:solidFill>
              </a:rPr>
              <a:t>／</a:t>
            </a:r>
            <a:r>
              <a:rPr lang="zh-TW" altLang="en-US" sz="1200" b="1" dirty="0" smtClean="0">
                <a:solidFill>
                  <a:schemeClr val="tx1"/>
                </a:solidFill>
              </a:rPr>
              <a:t>出産扶助</a:t>
            </a:r>
            <a:r>
              <a:rPr lang="ja-JP" altLang="en-US" sz="1200" b="1" dirty="0" smtClean="0">
                <a:solidFill>
                  <a:schemeClr val="tx1"/>
                </a:solidFill>
              </a:rPr>
              <a:t>／</a:t>
            </a:r>
            <a:r>
              <a:rPr lang="zh-TW" altLang="en-US" sz="1200" b="1" dirty="0" smtClean="0">
                <a:solidFill>
                  <a:schemeClr val="tx1"/>
                </a:solidFill>
              </a:rPr>
              <a:t>教育扶助</a:t>
            </a:r>
            <a:r>
              <a:rPr lang="ja-JP" altLang="en-US" sz="1200" b="1" dirty="0" smtClean="0">
                <a:solidFill>
                  <a:schemeClr val="tx1"/>
                </a:solidFill>
              </a:rPr>
              <a:t>／</a:t>
            </a:r>
            <a:r>
              <a:rPr lang="zh-TW" altLang="en-US" sz="1200" b="1" dirty="0" smtClean="0">
                <a:solidFill>
                  <a:schemeClr val="tx1"/>
                </a:solidFill>
              </a:rPr>
              <a:t>生業扶助</a:t>
            </a:r>
            <a:r>
              <a:rPr lang="ja-JP" altLang="en-US" sz="1200" b="1" dirty="0" smtClean="0">
                <a:solidFill>
                  <a:schemeClr val="tx1"/>
                </a:solidFill>
              </a:rPr>
              <a:t>／</a:t>
            </a:r>
            <a:r>
              <a:rPr lang="zh-TW" altLang="en-US" sz="1200" b="1" dirty="0" smtClean="0">
                <a:solidFill>
                  <a:schemeClr val="tx1"/>
                </a:solidFill>
              </a:rPr>
              <a:t>医療扶助</a:t>
            </a:r>
            <a:r>
              <a:rPr lang="ja-JP" altLang="en-US" sz="1200" b="1" dirty="0" smtClean="0">
                <a:solidFill>
                  <a:schemeClr val="tx1"/>
                </a:solidFill>
              </a:rPr>
              <a:t>／</a:t>
            </a:r>
            <a:r>
              <a:rPr lang="zh-TW" altLang="en-US" sz="1200" b="1" dirty="0" smtClean="0">
                <a:solidFill>
                  <a:schemeClr val="tx1"/>
                </a:solidFill>
              </a:rPr>
              <a:t>介護扶助</a:t>
            </a:r>
            <a:r>
              <a:rPr lang="ja-JP" altLang="en-US" sz="1200" b="1" dirty="0" smtClean="0">
                <a:solidFill>
                  <a:schemeClr val="tx1"/>
                </a:solidFill>
              </a:rPr>
              <a:t>／</a:t>
            </a:r>
            <a:r>
              <a:rPr lang="zh-TW" altLang="en-US" sz="1200" b="1" dirty="0" smtClean="0">
                <a:solidFill>
                  <a:schemeClr val="tx1"/>
                </a:solidFill>
              </a:rPr>
              <a:t>葬祭扶助</a:t>
            </a:r>
            <a:endParaRPr lang="en-US" altLang="ja-JP" sz="1200" b="1" dirty="0" smtClean="0">
              <a:solidFill>
                <a:schemeClr val="tx1"/>
              </a:solidFill>
            </a:endParaRPr>
          </a:p>
          <a:p>
            <a:r>
              <a:rPr lang="en-US" altLang="ja-JP" sz="1400" dirty="0" smtClean="0">
                <a:solidFill>
                  <a:schemeClr val="tx1"/>
                </a:solidFill>
              </a:rPr>
              <a:t>※</a:t>
            </a:r>
            <a:r>
              <a:rPr lang="ja-JP" altLang="en-US" sz="1400" dirty="0" smtClean="0">
                <a:solidFill>
                  <a:schemeClr val="tx1"/>
                </a:solidFill>
              </a:rPr>
              <a:t>未成年は保護者による扶養の対象。</a:t>
            </a:r>
            <a:endParaRPr lang="en-US" altLang="ja-JP" sz="1400" dirty="0" smtClean="0">
              <a:solidFill>
                <a:schemeClr val="tx1"/>
              </a:solidFill>
            </a:endParaRPr>
          </a:p>
        </p:txBody>
      </p:sp>
      <p:sp>
        <p:nvSpPr>
          <p:cNvPr id="7" name="角丸四角形 6"/>
          <p:cNvSpPr/>
          <p:nvPr/>
        </p:nvSpPr>
        <p:spPr>
          <a:xfrm>
            <a:off x="7164288" y="2348880"/>
            <a:ext cx="1584176" cy="25202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a:t>
            </a:r>
            <a:r>
              <a:rPr kumimoji="1" lang="ja-JP" altLang="en-US" sz="1400" dirty="0" smtClean="0">
                <a:solidFill>
                  <a:srgbClr val="0362ED"/>
                </a:solidFill>
              </a:rPr>
              <a:t>老人福祉法</a:t>
            </a:r>
            <a:endParaRPr kumimoji="1" lang="en-US" altLang="ja-JP" sz="1400" dirty="0" smtClean="0">
              <a:solidFill>
                <a:srgbClr val="0362ED"/>
              </a:solidFill>
            </a:endParaRPr>
          </a:p>
          <a:p>
            <a:r>
              <a:rPr lang="ja-JP" altLang="en-US" sz="1400" dirty="0" smtClean="0">
                <a:solidFill>
                  <a:schemeClr val="tx1"/>
                </a:solidFill>
              </a:rPr>
              <a:t>・</a:t>
            </a:r>
            <a:r>
              <a:rPr lang="ja-JP" altLang="en-US" sz="1400" dirty="0" smtClean="0">
                <a:solidFill>
                  <a:srgbClr val="0362ED"/>
                </a:solidFill>
              </a:rPr>
              <a:t>老人保健法</a:t>
            </a:r>
            <a:r>
              <a:rPr lang="ja-JP" altLang="en-US" sz="1400" dirty="0" smtClean="0">
                <a:solidFill>
                  <a:srgbClr val="FF00FF"/>
                </a:solidFill>
              </a:rPr>
              <a:t>　</a:t>
            </a:r>
            <a:r>
              <a:rPr lang="ja-JP" altLang="en-US" sz="1400" dirty="0" smtClean="0">
                <a:solidFill>
                  <a:schemeClr val="tx1"/>
                </a:solidFill>
              </a:rPr>
              <a:t>（高齢者の医療の確保に関する法律）</a:t>
            </a:r>
            <a:endParaRPr lang="en-US" altLang="ja-JP" sz="1400" dirty="0" smtClean="0">
              <a:solidFill>
                <a:schemeClr val="tx1"/>
              </a:solidFill>
            </a:endParaRPr>
          </a:p>
          <a:p>
            <a:r>
              <a:rPr kumimoji="1" lang="ja-JP" altLang="en-US" sz="1400" dirty="0" smtClean="0">
                <a:solidFill>
                  <a:schemeClr val="tx1"/>
                </a:solidFill>
              </a:rPr>
              <a:t>・</a:t>
            </a:r>
            <a:r>
              <a:rPr kumimoji="1" lang="ja-JP" altLang="en-US" sz="1400" dirty="0" smtClean="0">
                <a:solidFill>
                  <a:srgbClr val="FF00FF"/>
                </a:solidFill>
              </a:rPr>
              <a:t>介護保険法</a:t>
            </a:r>
            <a:endParaRPr kumimoji="1" lang="ja-JP" altLang="en-US" sz="1400" dirty="0">
              <a:solidFill>
                <a:srgbClr val="FF00FF"/>
              </a:solidFill>
            </a:endParaRPr>
          </a:p>
        </p:txBody>
      </p:sp>
      <p:sp>
        <p:nvSpPr>
          <p:cNvPr id="15" name="左右矢印 14"/>
          <p:cNvSpPr/>
          <p:nvPr/>
        </p:nvSpPr>
        <p:spPr>
          <a:xfrm>
            <a:off x="395536" y="4293096"/>
            <a:ext cx="2160240" cy="576064"/>
          </a:xfrm>
          <a:prstGeom prst="leftRightArrow">
            <a:avLst/>
          </a:prstGeom>
          <a:solidFill>
            <a:srgbClr val="F8B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障害児</a:t>
            </a:r>
            <a:endParaRPr kumimoji="1" lang="ja-JP" altLang="en-US" dirty="0">
              <a:solidFill>
                <a:schemeClr val="tx1"/>
              </a:solidFill>
            </a:endParaRPr>
          </a:p>
        </p:txBody>
      </p:sp>
      <p:sp>
        <p:nvSpPr>
          <p:cNvPr id="9" name="角丸四角形 8"/>
          <p:cNvSpPr/>
          <p:nvPr/>
        </p:nvSpPr>
        <p:spPr>
          <a:xfrm>
            <a:off x="3635896" y="4797152"/>
            <a:ext cx="5040560"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・救護法（昭和</a:t>
            </a:r>
            <a:r>
              <a:rPr lang="en-US" altLang="ja-JP" sz="1400" dirty="0" smtClean="0">
                <a:solidFill>
                  <a:schemeClr val="tx1"/>
                </a:solidFill>
              </a:rPr>
              <a:t>4</a:t>
            </a:r>
            <a:r>
              <a:rPr lang="ja-JP" altLang="en-US" sz="1400" dirty="0" smtClean="0">
                <a:solidFill>
                  <a:schemeClr val="tx1"/>
                </a:solidFill>
              </a:rPr>
              <a:t>年）　</a:t>
            </a:r>
            <a:endParaRPr lang="en-US" altLang="ja-JP" sz="1400" dirty="0" smtClean="0">
              <a:solidFill>
                <a:schemeClr val="tx1"/>
              </a:solidFill>
            </a:endParaRPr>
          </a:p>
          <a:p>
            <a:r>
              <a:rPr lang="ja-JP" altLang="en-US" sz="1400" dirty="0" smtClean="0">
                <a:solidFill>
                  <a:schemeClr val="tx1"/>
                </a:solidFill>
              </a:rPr>
              <a:t>・</a:t>
            </a:r>
            <a:r>
              <a:rPr lang="ja-JP" altLang="en-US" sz="1400" dirty="0" smtClean="0">
                <a:solidFill>
                  <a:srgbClr val="FF00FF"/>
                </a:solidFill>
              </a:rPr>
              <a:t>ホームレスの自立の支援等に関する特別措置法</a:t>
            </a:r>
            <a:endParaRPr lang="en-US" altLang="ja-JP" sz="1400" dirty="0" smtClean="0">
              <a:solidFill>
                <a:srgbClr val="FF00FF"/>
              </a:solidFill>
            </a:endParaRPr>
          </a:p>
          <a:p>
            <a:r>
              <a:rPr lang="ja-JP" altLang="en-US" sz="1400" dirty="0" smtClean="0">
                <a:solidFill>
                  <a:schemeClr val="tx1"/>
                </a:solidFill>
              </a:rPr>
              <a:t>・</a:t>
            </a:r>
            <a:r>
              <a:rPr lang="ja-JP" altLang="en-US" sz="1400" dirty="0" smtClean="0">
                <a:solidFill>
                  <a:srgbClr val="FF00FF"/>
                </a:solidFill>
              </a:rPr>
              <a:t>生活困窮者自立支援法</a:t>
            </a:r>
            <a:endParaRPr kumimoji="1" lang="ja-JP" altLang="en-US" sz="1400" dirty="0">
              <a:solidFill>
                <a:srgbClr val="FF00FF"/>
              </a:solidFill>
            </a:endParaRPr>
          </a:p>
        </p:txBody>
      </p:sp>
      <p:sp>
        <p:nvSpPr>
          <p:cNvPr id="16" name="左右矢印 15"/>
          <p:cNvSpPr/>
          <p:nvPr/>
        </p:nvSpPr>
        <p:spPr>
          <a:xfrm>
            <a:off x="2555776" y="4293096"/>
            <a:ext cx="4104456" cy="576064"/>
          </a:xfrm>
          <a:prstGeom prst="leftRightArrow">
            <a:avLst/>
          </a:prstGeom>
          <a:solidFill>
            <a:srgbClr val="F8BA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障害者</a:t>
            </a:r>
            <a:endParaRPr kumimoji="1" lang="ja-JP" altLang="en-US"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6732241" y="3933056"/>
            <a:ext cx="504056" cy="863039"/>
          </a:xfrm>
          <a:prstGeom prst="rect">
            <a:avLst/>
          </a:prstGeom>
          <a:noFill/>
          <a:ln w="9525">
            <a:noFill/>
            <a:miter lim="800000"/>
            <a:headEnd/>
            <a:tailEnd/>
          </a:ln>
        </p:spPr>
      </p:pic>
      <p:sp>
        <p:nvSpPr>
          <p:cNvPr id="18" name="右矢印 17"/>
          <p:cNvSpPr/>
          <p:nvPr/>
        </p:nvSpPr>
        <p:spPr>
          <a:xfrm>
            <a:off x="7236296" y="4293096"/>
            <a:ext cx="1296144"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checkerboard(across)">
                                      <p:cBhvr>
                                        <p:cTn id="7" dur="10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checkerboard(across)">
                                      <p:cBhvr>
                                        <p:cTn id="12" dur="10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heckerboard(across)">
                                      <p:cBhvr>
                                        <p:cTn id="17" dur="500"/>
                                        <p:tgtEl>
                                          <p:spTgt spid="8">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checkerboard(across)">
                                      <p:cBhvr>
                                        <p:cTn id="20" dur="10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checkerboard(across)">
                                      <p:cBhvr>
                                        <p:cTn id="25" dur="1000"/>
                                        <p:tgtEl>
                                          <p:spTgt spid="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9">
                                            <p:txEl>
                                              <p:pRg st="2" end="2"/>
                                            </p:txEl>
                                          </p:spTgt>
                                        </p:tgtEl>
                                        <p:attrNameLst>
                                          <p:attrName>style.visibility</p:attrName>
                                        </p:attrNameLst>
                                      </p:cBhvr>
                                      <p:to>
                                        <p:strVal val="visible"/>
                                      </p:to>
                                    </p:set>
                                    <p:animEffect transition="in" filter="checkerboard(across)">
                                      <p:cBhvr>
                                        <p:cTn id="3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0648"/>
            <a:ext cx="8640960" cy="1470025"/>
          </a:xfrm>
        </p:spPr>
        <p:txBody>
          <a:bodyPr>
            <a:normAutofit/>
          </a:bodyPr>
          <a:lstStyle/>
          <a:p>
            <a:r>
              <a:rPr lang="ja-JP" altLang="en-US" sz="4000" dirty="0" smtClean="0"/>
              <a:t>障がいのある方の高齢化②</a:t>
            </a:r>
            <a:r>
              <a:rPr lang="en-US" altLang="ja-JP" sz="4000" dirty="0" smtClean="0"/>
              <a:t/>
            </a:r>
            <a:br>
              <a:rPr lang="en-US" altLang="ja-JP" sz="4000" dirty="0" smtClean="0"/>
            </a:br>
            <a:r>
              <a:rPr lang="ja-JP" altLang="en-US" sz="4000" dirty="0" smtClean="0">
                <a:solidFill>
                  <a:srgbClr val="FF00FF"/>
                </a:solidFill>
              </a:rPr>
              <a:t>～問題の所在</a:t>
            </a:r>
            <a:endParaRPr lang="en-US" altLang="ja-JP" sz="4000" dirty="0" smtClean="0">
              <a:solidFill>
                <a:srgbClr val="FF00FF"/>
              </a:solidFill>
            </a:endParaRPr>
          </a:p>
        </p:txBody>
      </p:sp>
      <p:sp>
        <p:nvSpPr>
          <p:cNvPr id="3" name="サブタイトル 2"/>
          <p:cNvSpPr>
            <a:spLocks noGrp="1"/>
          </p:cNvSpPr>
          <p:nvPr>
            <p:ph type="subTitle" idx="1"/>
          </p:nvPr>
        </p:nvSpPr>
        <p:spPr>
          <a:xfrm>
            <a:off x="467544" y="1700808"/>
            <a:ext cx="8064896" cy="4464496"/>
          </a:xfrm>
          <a:ln>
            <a:solidFill>
              <a:schemeClr val="tx1"/>
            </a:solidFill>
          </a:ln>
        </p:spPr>
        <p:txBody>
          <a:bodyPr>
            <a:normAutofit fontScale="85000" lnSpcReduction="10000"/>
          </a:bodyPr>
          <a:lstStyle/>
          <a:p>
            <a:pPr algn="l"/>
            <a:endParaRPr lang="en-US" altLang="ja-JP" sz="2800" b="1" dirty="0" smtClean="0">
              <a:solidFill>
                <a:schemeClr val="tx1"/>
              </a:solidFill>
            </a:endParaRPr>
          </a:p>
          <a:p>
            <a:pPr algn="l"/>
            <a:r>
              <a:rPr lang="ja-JP" altLang="en-US" sz="2800" b="1" dirty="0" smtClean="0">
                <a:solidFill>
                  <a:schemeClr val="tx1"/>
                </a:solidFill>
              </a:rPr>
              <a:t>・問題の軸は、実は「高齢化」の部分ではない？</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・高齢期に達するまでの間、</a:t>
            </a:r>
            <a:r>
              <a:rPr lang="ja-JP" altLang="en-US" sz="2800" b="1" dirty="0" smtClean="0">
                <a:solidFill>
                  <a:srgbClr val="FF00FF"/>
                </a:solidFill>
              </a:rPr>
              <a:t>どうすれば「住み慣れた地域」や</a:t>
            </a:r>
            <a:endParaRPr lang="en-US" altLang="ja-JP" sz="2800" b="1" dirty="0" smtClean="0">
              <a:solidFill>
                <a:srgbClr val="FF00FF"/>
              </a:solidFill>
            </a:endParaRPr>
          </a:p>
          <a:p>
            <a:pPr algn="l"/>
            <a:r>
              <a:rPr lang="ja-JP" altLang="en-US" sz="2800" b="1" dirty="0" smtClean="0">
                <a:solidFill>
                  <a:srgbClr val="FF00FF"/>
                </a:solidFill>
              </a:rPr>
              <a:t>　「慣れ親しんだ人間関係」を離れずに暮らしてゆけるのか？</a:t>
            </a:r>
            <a:endParaRPr lang="en-US" altLang="ja-JP" sz="2800" b="1" dirty="0" smtClean="0">
              <a:solidFill>
                <a:srgbClr val="FF00FF"/>
              </a:solidFill>
            </a:endParaRPr>
          </a:p>
          <a:p>
            <a:pPr algn="l"/>
            <a:r>
              <a:rPr lang="ja-JP" altLang="en-US" sz="2800" b="1" dirty="0" smtClean="0">
                <a:solidFill>
                  <a:srgbClr val="FF00FF"/>
                </a:solidFill>
              </a:rPr>
              <a:t>　</a:t>
            </a:r>
            <a:r>
              <a:rPr lang="ja-JP" altLang="en-US" sz="2800" b="1" dirty="0" smtClean="0">
                <a:solidFill>
                  <a:schemeClr val="tx1"/>
                </a:solidFill>
              </a:rPr>
              <a:t>という、それ以前の</a:t>
            </a:r>
            <a:r>
              <a:rPr lang="ja-JP" altLang="en-US" sz="2800" b="1" dirty="0" smtClean="0">
                <a:solidFill>
                  <a:srgbClr val="0362ED"/>
                </a:solidFill>
              </a:rPr>
              <a:t>ライフステージにおける過ごし方（生活</a:t>
            </a:r>
            <a:endParaRPr lang="en-US" altLang="ja-JP" sz="2800" b="1" dirty="0" smtClean="0">
              <a:solidFill>
                <a:srgbClr val="0362ED"/>
              </a:solidFill>
            </a:endParaRPr>
          </a:p>
          <a:p>
            <a:pPr algn="l"/>
            <a:r>
              <a:rPr lang="ja-JP" altLang="en-US" sz="2800" b="1" dirty="0" smtClean="0">
                <a:solidFill>
                  <a:srgbClr val="0362ED"/>
                </a:solidFill>
              </a:rPr>
              <a:t>　習慣・健康管理・怪我や事故等の回避）</a:t>
            </a:r>
            <a:r>
              <a:rPr lang="ja-JP" altLang="en-US" sz="2800" b="1" dirty="0" smtClean="0">
                <a:solidFill>
                  <a:schemeClr val="tx1"/>
                </a:solidFill>
              </a:rPr>
              <a:t>こそが、課題。</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・と同時に、「高齢者」となった（</a:t>
            </a:r>
            <a:r>
              <a:rPr lang="en-US" altLang="ja-JP" sz="2800" b="1" dirty="0" smtClean="0">
                <a:solidFill>
                  <a:schemeClr val="tx1"/>
                </a:solidFill>
              </a:rPr>
              <a:t>or </a:t>
            </a:r>
            <a:r>
              <a:rPr lang="ja-JP" altLang="en-US" sz="2800" b="1" dirty="0" smtClean="0">
                <a:solidFill>
                  <a:schemeClr val="tx1"/>
                </a:solidFill>
              </a:rPr>
              <a:t>なりつつある） 人たちの</a:t>
            </a:r>
            <a:endParaRPr lang="en-US" altLang="ja-JP" sz="2800" b="1" dirty="0" smtClean="0">
              <a:solidFill>
                <a:schemeClr val="tx1"/>
              </a:solidFill>
            </a:endParaRPr>
          </a:p>
          <a:p>
            <a:pPr algn="l"/>
            <a:r>
              <a:rPr lang="ja-JP" altLang="en-US" sz="2800" b="1" dirty="0" smtClean="0">
                <a:solidFill>
                  <a:schemeClr val="tx1"/>
                </a:solidFill>
              </a:rPr>
              <a:t> ＜老後＞にどう寄り添うか？</a:t>
            </a:r>
            <a:endParaRPr lang="en-US" altLang="ja-JP" sz="2800" b="1" dirty="0" smtClean="0">
              <a:solidFill>
                <a:schemeClr val="tx1"/>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16</a:t>
            </a:fld>
            <a:endParaRPr kumimoji="1" lang="ja-JP"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0648"/>
            <a:ext cx="8640960" cy="1470025"/>
          </a:xfrm>
        </p:spPr>
        <p:txBody>
          <a:bodyPr>
            <a:normAutofit/>
          </a:bodyPr>
          <a:lstStyle/>
          <a:p>
            <a:r>
              <a:rPr lang="ja-JP" altLang="en-US" sz="4000" dirty="0" smtClean="0"/>
              <a:t>障がいのある方の高齢化③</a:t>
            </a:r>
            <a:r>
              <a:rPr lang="en-US" altLang="ja-JP" sz="4000" dirty="0" smtClean="0"/>
              <a:t/>
            </a:r>
            <a:br>
              <a:rPr lang="en-US" altLang="ja-JP" sz="4000" dirty="0" smtClean="0"/>
            </a:br>
            <a:r>
              <a:rPr lang="ja-JP" altLang="en-US" sz="4000" dirty="0" smtClean="0">
                <a:solidFill>
                  <a:srgbClr val="FF00FF"/>
                </a:solidFill>
              </a:rPr>
              <a:t>～ご本人の支援における課題</a:t>
            </a:r>
            <a:endParaRPr lang="en-US" altLang="ja-JP" sz="4000" dirty="0" smtClean="0">
              <a:solidFill>
                <a:srgbClr val="FF00FF"/>
              </a:solidFill>
            </a:endParaRPr>
          </a:p>
        </p:txBody>
      </p:sp>
      <p:sp>
        <p:nvSpPr>
          <p:cNvPr id="3" name="サブタイトル 2"/>
          <p:cNvSpPr>
            <a:spLocks noGrp="1"/>
          </p:cNvSpPr>
          <p:nvPr>
            <p:ph type="subTitle" idx="1"/>
          </p:nvPr>
        </p:nvSpPr>
        <p:spPr>
          <a:xfrm>
            <a:off x="467544" y="1844824"/>
            <a:ext cx="8064896" cy="4392488"/>
          </a:xfrm>
          <a:ln>
            <a:solidFill>
              <a:schemeClr val="tx1"/>
            </a:solidFill>
          </a:ln>
        </p:spPr>
        <p:txBody>
          <a:bodyPr>
            <a:normAutofit/>
          </a:bodyPr>
          <a:lstStyle/>
          <a:p>
            <a:pPr algn="l"/>
            <a:endParaRPr lang="en-US" altLang="ja-JP" sz="2800" b="1" dirty="0" smtClean="0">
              <a:solidFill>
                <a:schemeClr val="tx1"/>
              </a:solidFill>
            </a:endParaRPr>
          </a:p>
          <a:p>
            <a:pPr algn="l"/>
            <a:r>
              <a:rPr lang="ja-JP" altLang="en-US" sz="2800" b="1" dirty="0" smtClean="0">
                <a:solidFill>
                  <a:schemeClr val="tx1"/>
                </a:solidFill>
              </a:rPr>
              <a:t>①</a:t>
            </a:r>
            <a:r>
              <a:rPr lang="ja-JP" altLang="en-US" sz="2800" b="1" dirty="0" smtClean="0">
                <a:solidFill>
                  <a:srgbClr val="0362ED"/>
                </a:solidFill>
              </a:rPr>
              <a:t>健康管理</a:t>
            </a:r>
            <a:r>
              <a:rPr lang="ja-JP" altLang="en-US" sz="2800" b="1" dirty="0" smtClean="0">
                <a:solidFill>
                  <a:schemeClr val="tx1"/>
                </a:solidFill>
              </a:rPr>
              <a:t>と</a:t>
            </a:r>
            <a:r>
              <a:rPr lang="ja-JP" altLang="en-US" sz="2800" b="1" dirty="0" smtClean="0">
                <a:solidFill>
                  <a:srgbClr val="0362ED"/>
                </a:solidFill>
              </a:rPr>
              <a:t>予防</a:t>
            </a:r>
            <a:r>
              <a:rPr lang="ja-JP" altLang="en-US" sz="2800" b="1" dirty="0" smtClean="0">
                <a:solidFill>
                  <a:schemeClr val="tx1"/>
                </a:solidFill>
              </a:rPr>
              <a:t>（生活習慣病）、</a:t>
            </a:r>
            <a:r>
              <a:rPr lang="ja-JP" altLang="en-US" sz="2800" b="1" dirty="0" smtClean="0">
                <a:solidFill>
                  <a:srgbClr val="0362ED"/>
                </a:solidFill>
              </a:rPr>
              <a:t>防止</a:t>
            </a:r>
            <a:r>
              <a:rPr lang="ja-JP" altLang="en-US" sz="2800" b="1" dirty="0" smtClean="0">
                <a:solidFill>
                  <a:schemeClr val="tx1"/>
                </a:solidFill>
              </a:rPr>
              <a:t>（怪我・事故）</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②身体・認知機能の低下に相応しい</a:t>
            </a:r>
            <a:r>
              <a:rPr lang="ja-JP" altLang="en-US" sz="2800" b="1" dirty="0" smtClean="0">
                <a:solidFill>
                  <a:srgbClr val="FF00FF"/>
                </a:solidFill>
              </a:rPr>
              <a:t>生活づくり</a:t>
            </a:r>
            <a:endParaRPr lang="en-US" altLang="ja-JP" sz="2800" b="1" dirty="0" smtClean="0">
              <a:solidFill>
                <a:srgbClr val="FF00FF"/>
              </a:solidFill>
            </a:endParaRPr>
          </a:p>
          <a:p>
            <a:pPr algn="l"/>
            <a:r>
              <a:rPr lang="ja-JP" altLang="en-US" sz="2800" b="1" dirty="0" smtClean="0">
                <a:solidFill>
                  <a:srgbClr val="FF00FF"/>
                </a:solidFill>
              </a:rPr>
              <a:t>　　　　　　　　　　　　　　　　　　　　　</a:t>
            </a:r>
            <a:r>
              <a:rPr lang="ja-JP" altLang="en-US" sz="2800" b="1" dirty="0" smtClean="0">
                <a:solidFill>
                  <a:schemeClr val="tx1"/>
                </a:solidFill>
              </a:rPr>
              <a:t>（環境・プログラム）</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③</a:t>
            </a:r>
            <a:r>
              <a:rPr lang="ja-JP" altLang="en-US" sz="2800" b="1" dirty="0" smtClean="0">
                <a:solidFill>
                  <a:srgbClr val="FF00FF"/>
                </a:solidFill>
              </a:rPr>
              <a:t>介護・医療的支援</a:t>
            </a:r>
            <a:r>
              <a:rPr lang="ja-JP" altLang="en-US" sz="2800" b="1" dirty="0" smtClean="0">
                <a:solidFill>
                  <a:schemeClr val="tx1"/>
                </a:solidFill>
              </a:rPr>
              <a:t>（視点や知識、スキルの獲得）</a:t>
            </a:r>
            <a:endParaRPr lang="en-US" altLang="ja-JP" sz="2800" b="1" dirty="0" smtClean="0">
              <a:solidFill>
                <a:schemeClr val="tx1"/>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504" y="260648"/>
            <a:ext cx="8640960" cy="1470025"/>
          </a:xfrm>
        </p:spPr>
        <p:txBody>
          <a:bodyPr>
            <a:normAutofit/>
          </a:bodyPr>
          <a:lstStyle/>
          <a:p>
            <a:r>
              <a:rPr lang="ja-JP" altLang="en-US" sz="4000" dirty="0" smtClean="0"/>
              <a:t>障がいのある方の高齢化④</a:t>
            </a:r>
            <a:r>
              <a:rPr lang="en-US" altLang="ja-JP" sz="4000" dirty="0" smtClean="0"/>
              <a:t/>
            </a:r>
            <a:br>
              <a:rPr lang="en-US" altLang="ja-JP" sz="4000" dirty="0" smtClean="0"/>
            </a:br>
            <a:r>
              <a:rPr lang="ja-JP" altLang="en-US" sz="4000" dirty="0" smtClean="0">
                <a:solidFill>
                  <a:srgbClr val="FF00FF"/>
                </a:solidFill>
              </a:rPr>
              <a:t>～事業者としての課題</a:t>
            </a:r>
            <a:endParaRPr lang="en-US" altLang="ja-JP" sz="4000" dirty="0" smtClean="0">
              <a:solidFill>
                <a:srgbClr val="FF00FF"/>
              </a:solidFill>
            </a:endParaRPr>
          </a:p>
        </p:txBody>
      </p:sp>
      <p:sp>
        <p:nvSpPr>
          <p:cNvPr id="3" name="サブタイトル 2"/>
          <p:cNvSpPr>
            <a:spLocks noGrp="1"/>
          </p:cNvSpPr>
          <p:nvPr>
            <p:ph type="subTitle" idx="1"/>
          </p:nvPr>
        </p:nvSpPr>
        <p:spPr>
          <a:xfrm>
            <a:off x="467544" y="1700808"/>
            <a:ext cx="8064896" cy="4608512"/>
          </a:xfrm>
          <a:ln>
            <a:solidFill>
              <a:schemeClr val="tx1"/>
            </a:solidFill>
          </a:ln>
        </p:spPr>
        <p:txBody>
          <a:bodyPr>
            <a:normAutofit/>
          </a:bodyPr>
          <a:lstStyle/>
          <a:p>
            <a:pPr algn="l"/>
            <a:endParaRPr lang="en-US" altLang="ja-JP" sz="2400" b="1" dirty="0" smtClean="0">
              <a:solidFill>
                <a:schemeClr val="tx1"/>
              </a:solidFill>
            </a:endParaRPr>
          </a:p>
          <a:p>
            <a:pPr algn="l"/>
            <a:r>
              <a:rPr lang="ja-JP" altLang="en-US" sz="2800" b="1" dirty="0" smtClean="0">
                <a:solidFill>
                  <a:schemeClr val="tx1"/>
                </a:solidFill>
              </a:rPr>
              <a:t>・家族との連携（家族を支援する体制の強化）　</a:t>
            </a:r>
            <a:endParaRPr lang="en-US" altLang="ja-JP" sz="2800" b="1" dirty="0" smtClean="0">
              <a:solidFill>
                <a:schemeClr val="tx1"/>
              </a:solidFill>
            </a:endParaRPr>
          </a:p>
          <a:p>
            <a:pPr algn="l"/>
            <a:r>
              <a:rPr lang="ja-JP" altLang="en-US" sz="2800" b="1" dirty="0" smtClean="0">
                <a:solidFill>
                  <a:schemeClr val="tx1"/>
                </a:solidFill>
              </a:rPr>
              <a:t>　</a:t>
            </a:r>
            <a:r>
              <a:rPr lang="en-US" altLang="ja-JP" sz="2600" b="1" dirty="0" smtClean="0">
                <a:solidFill>
                  <a:srgbClr val="0362ED"/>
                </a:solidFill>
              </a:rPr>
              <a:t>※</a:t>
            </a:r>
            <a:r>
              <a:rPr lang="ja-JP" altLang="en-US" sz="2600" b="1" dirty="0" smtClean="0">
                <a:solidFill>
                  <a:srgbClr val="0362ED"/>
                </a:solidFill>
              </a:rPr>
              <a:t>本人の高齢化＝介護者（親・兄弟）の高齢化・疲弊</a:t>
            </a:r>
            <a:endParaRPr lang="en-US" altLang="ja-JP" sz="2600" b="1" dirty="0" smtClean="0">
              <a:solidFill>
                <a:srgbClr val="0362ED"/>
              </a:solidFill>
            </a:endParaRPr>
          </a:p>
          <a:p>
            <a:pPr algn="l"/>
            <a:endParaRPr lang="en-US" altLang="ja-JP" sz="2400" b="1" dirty="0" smtClean="0">
              <a:solidFill>
                <a:srgbClr val="0362ED"/>
              </a:solidFill>
            </a:endParaRPr>
          </a:p>
          <a:p>
            <a:pPr algn="l"/>
            <a:r>
              <a:rPr lang="ja-JP" altLang="en-US" sz="2800" b="1" dirty="0" smtClean="0">
                <a:solidFill>
                  <a:schemeClr val="tx1"/>
                </a:solidFill>
              </a:rPr>
              <a:t>・事業所や設備におけるハード面の整備、強化</a:t>
            </a:r>
            <a:endParaRPr lang="en-US" altLang="ja-JP" sz="2800" b="1" dirty="0" smtClean="0">
              <a:solidFill>
                <a:schemeClr val="tx1"/>
              </a:solidFill>
            </a:endParaRPr>
          </a:p>
          <a:p>
            <a:pPr algn="l"/>
            <a:r>
              <a:rPr lang="ja-JP" altLang="en-US" sz="2800" b="1" dirty="0" smtClean="0">
                <a:solidFill>
                  <a:schemeClr val="tx1"/>
                </a:solidFill>
              </a:rPr>
              <a:t>　</a:t>
            </a:r>
            <a:r>
              <a:rPr lang="en-US" altLang="ja-JP" sz="2600" b="1" dirty="0" smtClean="0">
                <a:solidFill>
                  <a:srgbClr val="0362ED"/>
                </a:solidFill>
              </a:rPr>
              <a:t>※</a:t>
            </a:r>
            <a:r>
              <a:rPr lang="ja-JP" altLang="en-US" sz="2600" b="1" dirty="0" smtClean="0">
                <a:solidFill>
                  <a:srgbClr val="0362ED"/>
                </a:solidFill>
              </a:rPr>
              <a:t>＜経営＞が問われる</a:t>
            </a:r>
            <a:endParaRPr lang="en-US" altLang="ja-JP" sz="2600" b="1" dirty="0" smtClean="0">
              <a:solidFill>
                <a:srgbClr val="0362ED"/>
              </a:solidFill>
            </a:endParaRPr>
          </a:p>
          <a:p>
            <a:pPr algn="l"/>
            <a:endParaRPr lang="en-US" altLang="ja-JP" sz="2400" b="1" dirty="0" smtClean="0">
              <a:solidFill>
                <a:schemeClr val="tx1"/>
              </a:solidFill>
            </a:endParaRPr>
          </a:p>
          <a:p>
            <a:pPr algn="l"/>
            <a:r>
              <a:rPr lang="ja-JP" altLang="en-US" sz="2800" b="1" dirty="0" smtClean="0">
                <a:solidFill>
                  <a:schemeClr val="tx1"/>
                </a:solidFill>
              </a:rPr>
              <a:t>・医療・高齢者施策の理解、および諸機関との連携</a:t>
            </a:r>
            <a:endParaRPr lang="en-US" altLang="ja-JP" sz="2800" b="1" dirty="0" smtClean="0">
              <a:solidFill>
                <a:schemeClr val="tx1"/>
              </a:solidFill>
            </a:endParaRPr>
          </a:p>
          <a:p>
            <a:pPr algn="l"/>
            <a:r>
              <a:rPr lang="ja-JP" altLang="en-US" sz="2800" b="1" dirty="0" smtClean="0">
                <a:solidFill>
                  <a:schemeClr val="tx1"/>
                </a:solidFill>
              </a:rPr>
              <a:t>　</a:t>
            </a:r>
            <a:r>
              <a:rPr lang="en-US" altLang="ja-JP" sz="2600" b="1" dirty="0" smtClean="0">
                <a:solidFill>
                  <a:srgbClr val="0362ED"/>
                </a:solidFill>
              </a:rPr>
              <a:t>※</a:t>
            </a:r>
            <a:r>
              <a:rPr lang="ja-JP" altLang="en-US" sz="2600" b="1" dirty="0" smtClean="0">
                <a:solidFill>
                  <a:srgbClr val="0362ED"/>
                </a:solidFill>
              </a:rPr>
              <a:t>＜</a:t>
            </a:r>
            <a:r>
              <a:rPr lang="ja-JP" altLang="en-US" sz="2600" b="1" dirty="0" err="1" smtClean="0">
                <a:solidFill>
                  <a:srgbClr val="0362ED"/>
                </a:solidFill>
              </a:rPr>
              <a:t>障がい</a:t>
            </a:r>
            <a:r>
              <a:rPr lang="ja-JP" altLang="en-US" sz="2600" b="1" dirty="0" smtClean="0">
                <a:solidFill>
                  <a:srgbClr val="0362ED"/>
                </a:solidFill>
              </a:rPr>
              <a:t>者福祉＞という枠を超えた支援ネットワーク</a:t>
            </a:r>
            <a:endParaRPr lang="en-US" altLang="ja-JP" sz="2600" b="1" dirty="0" smtClean="0">
              <a:solidFill>
                <a:srgbClr val="0362ED"/>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18</a:t>
            </a:fld>
            <a:endParaRPr kumimoji="1" lang="ja-JP"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sz="5400" b="1" dirty="0" smtClean="0"/>
              <a:t>本日お話したいこと</a:t>
            </a:r>
            <a:endParaRPr kumimoji="1" lang="ja-JP" altLang="en-US" sz="5400" dirty="0"/>
          </a:p>
        </p:txBody>
      </p:sp>
      <p:sp>
        <p:nvSpPr>
          <p:cNvPr id="3" name="サブタイトル 2"/>
          <p:cNvSpPr>
            <a:spLocks noGrp="1"/>
          </p:cNvSpPr>
          <p:nvPr>
            <p:ph type="subTitle" idx="1"/>
          </p:nvPr>
        </p:nvSpPr>
        <p:spPr>
          <a:xfrm>
            <a:off x="755576" y="1772816"/>
            <a:ext cx="7560840" cy="4392488"/>
          </a:xfrm>
          <a:ln>
            <a:solidFill>
              <a:schemeClr val="tx1"/>
            </a:solidFill>
          </a:ln>
        </p:spPr>
        <p:txBody>
          <a:bodyPr>
            <a:normAutofit/>
          </a:bodyPr>
          <a:lstStyle/>
          <a:p>
            <a:pPr algn="l"/>
            <a:endParaRPr lang="en-US" altLang="ja-JP" sz="2800" b="1" dirty="0" smtClean="0">
              <a:solidFill>
                <a:schemeClr val="tx1"/>
              </a:solidFill>
            </a:endParaRPr>
          </a:p>
          <a:p>
            <a:pPr algn="l"/>
            <a:r>
              <a:rPr lang="ja-JP" altLang="en-US" sz="2800" b="1" dirty="0" smtClean="0">
                <a:solidFill>
                  <a:schemeClr val="tx1"/>
                </a:solidFill>
              </a:rPr>
              <a:t>１．はじめに～ 「ふくし」ってなんだろう？</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２．「ショウガイ」について</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３．障がいのある方にとっての高齢化の問題</a:t>
            </a:r>
            <a:endParaRPr lang="en-US" altLang="ja-JP" sz="2400" dirty="0" smtClean="0">
              <a:solidFill>
                <a:schemeClr val="tx1"/>
              </a:solidFill>
            </a:endParaRPr>
          </a:p>
          <a:p>
            <a:pPr algn="l"/>
            <a:endParaRPr lang="en-US" altLang="ja-JP" sz="2800" dirty="0" smtClean="0">
              <a:solidFill>
                <a:srgbClr val="FF0000"/>
              </a:solidFill>
            </a:endParaRPr>
          </a:p>
          <a:p>
            <a:pPr algn="l"/>
            <a:r>
              <a:rPr lang="ja-JP" altLang="en-US" sz="2800" dirty="0" smtClean="0">
                <a:solidFill>
                  <a:srgbClr val="FF00FF"/>
                </a:solidFill>
              </a:rPr>
              <a:t>４．</a:t>
            </a:r>
            <a:r>
              <a:rPr lang="ja-JP" altLang="en-US" sz="2800" b="1" dirty="0" smtClean="0">
                <a:solidFill>
                  <a:srgbClr val="FF00FF"/>
                </a:solidFill>
              </a:rPr>
              <a:t>おわりに～ </a:t>
            </a:r>
            <a:r>
              <a:rPr lang="ja-JP" altLang="en-US" sz="2800" dirty="0" smtClean="0">
                <a:solidFill>
                  <a:srgbClr val="FF00FF"/>
                </a:solidFill>
              </a:rPr>
              <a:t>「地域福祉」という希望</a:t>
            </a:r>
            <a:endParaRPr lang="en-US" altLang="ja-JP" sz="2800" dirty="0" smtClean="0">
              <a:solidFill>
                <a:srgbClr val="FF00FF"/>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sz="5400" b="1" dirty="0" smtClean="0"/>
              <a:t>本日お話したいこと</a:t>
            </a:r>
            <a:endParaRPr kumimoji="1" lang="ja-JP" altLang="en-US" sz="5400" dirty="0"/>
          </a:p>
        </p:txBody>
      </p:sp>
      <p:sp>
        <p:nvSpPr>
          <p:cNvPr id="3" name="サブタイトル 2"/>
          <p:cNvSpPr>
            <a:spLocks noGrp="1"/>
          </p:cNvSpPr>
          <p:nvPr>
            <p:ph type="subTitle" idx="1"/>
          </p:nvPr>
        </p:nvSpPr>
        <p:spPr>
          <a:xfrm>
            <a:off x="827584" y="1772816"/>
            <a:ext cx="7632848" cy="4392488"/>
          </a:xfrm>
          <a:ln>
            <a:solidFill>
              <a:schemeClr val="tx1"/>
            </a:solidFill>
          </a:ln>
        </p:spPr>
        <p:txBody>
          <a:bodyPr>
            <a:normAutofit/>
          </a:bodyPr>
          <a:lstStyle/>
          <a:p>
            <a:pPr algn="l"/>
            <a:endParaRPr lang="en-US" altLang="ja-JP" sz="2800" b="1" dirty="0" smtClean="0">
              <a:solidFill>
                <a:schemeClr val="tx1"/>
              </a:solidFill>
            </a:endParaRPr>
          </a:p>
          <a:p>
            <a:pPr algn="l"/>
            <a:r>
              <a:rPr lang="ja-JP" altLang="en-US" sz="2800" b="1" dirty="0" smtClean="0">
                <a:solidFill>
                  <a:schemeClr val="tx1"/>
                </a:solidFill>
              </a:rPr>
              <a:t>１．はじめに～「ふくし」ってなんだろう？</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２．「ショウガイ」について</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３．障がいのある方にとっての高齢化の問題</a:t>
            </a:r>
            <a:endParaRPr lang="en-US" altLang="ja-JP" sz="2400" b="1" dirty="0" smtClean="0">
              <a:solidFill>
                <a:schemeClr val="tx1"/>
              </a:solidFill>
            </a:endParaRPr>
          </a:p>
          <a:p>
            <a:pPr algn="l"/>
            <a:endParaRPr lang="en-US" altLang="ja-JP" sz="2800" b="1" dirty="0" smtClean="0">
              <a:solidFill>
                <a:srgbClr val="FF0000"/>
              </a:solidFill>
            </a:endParaRPr>
          </a:p>
          <a:p>
            <a:pPr algn="l"/>
            <a:r>
              <a:rPr lang="ja-JP" altLang="en-US" sz="2800" b="1" dirty="0" smtClean="0">
                <a:solidFill>
                  <a:schemeClr val="tx1"/>
                </a:solidFill>
              </a:rPr>
              <a:t>４．おわりに～「地域福祉」という希望</a:t>
            </a:r>
            <a:endParaRPr lang="en-US" altLang="ja-JP" sz="2800" b="1" dirty="0" smtClean="0">
              <a:solidFill>
                <a:schemeClr val="tx1"/>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a:t>
            </a:fld>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lstStyle/>
          <a:p>
            <a:r>
              <a:rPr lang="ja-JP" altLang="en-US" dirty="0" smtClean="0">
                <a:solidFill>
                  <a:srgbClr val="FF00FF"/>
                </a:solidFill>
              </a:rPr>
              <a:t>「ちいき」</a:t>
            </a:r>
            <a:r>
              <a:rPr lang="ja-JP" altLang="en-US" dirty="0" smtClean="0"/>
              <a:t>の未来はどこにある？</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20</a:t>
            </a:fld>
            <a:endParaRPr kumimoji="1" lang="ja-JP" altLang="en-US"/>
          </a:p>
        </p:txBody>
      </p:sp>
      <p:pic>
        <p:nvPicPr>
          <p:cNvPr id="4098" name="Picture 2"/>
          <p:cNvPicPr>
            <a:picLocks noGrp="1" noChangeAspect="1" noChangeArrowheads="1"/>
          </p:cNvPicPr>
          <p:nvPr>
            <p:ph idx="1"/>
          </p:nvPr>
        </p:nvPicPr>
        <p:blipFill>
          <a:blip r:embed="rId3" cstate="print"/>
          <a:srcRect/>
          <a:stretch>
            <a:fillRect/>
          </a:stretch>
        </p:blipFill>
        <p:spPr bwMode="auto">
          <a:xfrm>
            <a:off x="1979712" y="1340768"/>
            <a:ext cx="5274754" cy="48655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FF"/>
                </a:solidFill>
              </a:rPr>
              <a:t>「地域福祉」</a:t>
            </a:r>
            <a:r>
              <a:rPr lang="ja-JP" altLang="en-US" dirty="0" smtClean="0"/>
              <a:t>は息の長いレース</a:t>
            </a:r>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21</a:t>
            </a:fld>
            <a:endParaRPr kumimoji="1" lang="ja-JP" altLang="en-US"/>
          </a:p>
        </p:txBody>
      </p:sp>
      <p:pic>
        <p:nvPicPr>
          <p:cNvPr id="3074" name="Picture 2"/>
          <p:cNvPicPr>
            <a:picLocks noChangeAspect="1" noChangeArrowheads="1"/>
          </p:cNvPicPr>
          <p:nvPr/>
        </p:nvPicPr>
        <p:blipFill>
          <a:blip r:embed="rId3" cstate="print"/>
          <a:srcRect/>
          <a:stretch>
            <a:fillRect/>
          </a:stretch>
        </p:blipFill>
        <p:spPr bwMode="auto">
          <a:xfrm>
            <a:off x="683568" y="1268760"/>
            <a:ext cx="7831873"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60648"/>
            <a:ext cx="8928992" cy="1440160"/>
          </a:xfrm>
        </p:spPr>
        <p:txBody>
          <a:bodyPr>
            <a:normAutofit fontScale="90000"/>
          </a:bodyPr>
          <a:lstStyle/>
          <a:p>
            <a:r>
              <a:rPr kumimoji="1" lang="ja-JP" altLang="en-US" sz="3700" b="1" dirty="0" smtClean="0">
                <a:solidFill>
                  <a:srgbClr val="FF00FF"/>
                </a:solidFill>
              </a:rPr>
              <a:t>生きててよかった！　生まれてきてよかった！！</a:t>
            </a:r>
            <a:r>
              <a:rPr kumimoji="1" lang="en-US" altLang="ja-JP" sz="3800" b="1" dirty="0" smtClean="0"/>
              <a:t/>
            </a:r>
            <a:br>
              <a:rPr kumimoji="1" lang="en-US" altLang="ja-JP" sz="3800" b="1" dirty="0" smtClean="0"/>
            </a:br>
            <a:r>
              <a:rPr kumimoji="1" lang="ja-JP" altLang="en-US" sz="3800" dirty="0" smtClean="0"/>
              <a:t>　　　　　　　　　　　　　　　　</a:t>
            </a:r>
            <a:r>
              <a:rPr lang="ja-JP" altLang="en-US" sz="2700" dirty="0" smtClean="0"/>
              <a:t>とみんなで思えるように・・・</a:t>
            </a:r>
            <a:endParaRPr kumimoji="1" lang="ja-JP" altLang="en-US" sz="27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22</a:t>
            </a:fld>
            <a:endParaRPr kumimoji="1" lang="ja-JP" alt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1835696" y="1628800"/>
            <a:ext cx="5256584"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lang="ja-JP" altLang="en-US" b="1" dirty="0" smtClean="0">
                <a:solidFill>
                  <a:srgbClr val="FF00FF"/>
                </a:solidFill>
              </a:rPr>
              <a:t>「サヨナラ」</a:t>
            </a:r>
            <a:r>
              <a:rPr lang="ja-JP" altLang="en-US" b="1" dirty="0" smtClean="0"/>
              <a:t>ダケガ人生ダ</a:t>
            </a:r>
            <a:r>
              <a:rPr lang="ja-JP" altLang="en-US" dirty="0" smtClean="0"/>
              <a:t> </a:t>
            </a:r>
            <a:r>
              <a:rPr lang="ja-JP" altLang="en-US" sz="3200" dirty="0" smtClean="0"/>
              <a:t>としても</a:t>
            </a:r>
            <a:endParaRPr lang="en-US" altLang="ja-JP" sz="32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23</a:t>
            </a:fld>
            <a:endParaRPr kumimoji="1" lang="ja-JP" alt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2267744" y="1484784"/>
            <a:ext cx="4710130" cy="4680520"/>
          </a:xfrm>
          <a:prstGeom prst="rect">
            <a:avLst/>
          </a:prstGeom>
          <a:noFill/>
          <a:ln w="9525">
            <a:noFill/>
            <a:miter lim="800000"/>
            <a:headEnd/>
            <a:tailEnd/>
          </a:ln>
        </p:spPr>
      </p:pic>
      <p:sp>
        <p:nvSpPr>
          <p:cNvPr id="5" name="正方形/長方形 4"/>
          <p:cNvSpPr/>
          <p:nvPr/>
        </p:nvSpPr>
        <p:spPr>
          <a:xfrm>
            <a:off x="4572000" y="2924944"/>
            <a:ext cx="158417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p:spPr>
        <p:txBody>
          <a:bodyPr>
            <a:normAutofit/>
          </a:bodyPr>
          <a:lstStyle/>
          <a:p>
            <a:r>
              <a:rPr kumimoji="1" lang="ja-JP" altLang="en-US" sz="5400" dirty="0" smtClean="0">
                <a:solidFill>
                  <a:srgbClr val="FF00FF"/>
                </a:solidFill>
              </a:rPr>
              <a:t>ちば</a:t>
            </a:r>
            <a:r>
              <a:rPr kumimoji="1" lang="ja-JP" altLang="en-US" sz="5400" dirty="0" smtClean="0"/>
              <a:t>は</a:t>
            </a:r>
            <a:r>
              <a:rPr kumimoji="1" lang="ja-JP" altLang="en-US" sz="5400" dirty="0" smtClean="0">
                <a:solidFill>
                  <a:srgbClr val="FF3300"/>
                </a:solidFill>
              </a:rPr>
              <a:t>燃えている</a:t>
            </a:r>
            <a:r>
              <a:rPr kumimoji="1" lang="ja-JP" altLang="en-US" sz="5400" dirty="0" smtClean="0"/>
              <a:t>、か？！</a:t>
            </a:r>
            <a:endParaRPr kumimoji="1" lang="ja-JP" altLang="en-US" sz="5400"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2483768" y="1340768"/>
            <a:ext cx="4320480" cy="50371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988840"/>
            <a:ext cx="8229600" cy="1143000"/>
          </a:xfrm>
        </p:spPr>
        <p:txBody>
          <a:bodyPr/>
          <a:lstStyle/>
          <a:p>
            <a:r>
              <a:rPr kumimoji="1" lang="ja-JP" altLang="en-US" dirty="0" smtClean="0"/>
              <a:t>ご清聴、</a:t>
            </a:r>
            <a:r>
              <a:rPr kumimoji="1" lang="ja-JP" altLang="en-US" dirty="0" smtClean="0">
                <a:solidFill>
                  <a:srgbClr val="FF00FF"/>
                </a:solidFill>
              </a:rPr>
              <a:t>ありがとうございました！</a:t>
            </a:r>
            <a:endParaRPr kumimoji="1" lang="ja-JP" altLang="en-US" dirty="0">
              <a:solidFill>
                <a:srgbClr val="FF00FF"/>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25</a:t>
            </a:fld>
            <a:endParaRPr kumimoji="1" lang="ja-JP"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sz="5400" b="1" dirty="0" smtClean="0"/>
              <a:t>本日お話したいこと</a:t>
            </a:r>
            <a:endParaRPr kumimoji="1" lang="ja-JP" altLang="en-US" sz="5400" dirty="0"/>
          </a:p>
        </p:txBody>
      </p:sp>
      <p:sp>
        <p:nvSpPr>
          <p:cNvPr id="3" name="サブタイトル 2"/>
          <p:cNvSpPr>
            <a:spLocks noGrp="1"/>
          </p:cNvSpPr>
          <p:nvPr>
            <p:ph type="subTitle" idx="1"/>
          </p:nvPr>
        </p:nvSpPr>
        <p:spPr>
          <a:xfrm>
            <a:off x="827584" y="1772816"/>
            <a:ext cx="7632848" cy="4392488"/>
          </a:xfrm>
          <a:ln>
            <a:solidFill>
              <a:schemeClr val="tx1"/>
            </a:solidFill>
          </a:ln>
        </p:spPr>
        <p:txBody>
          <a:bodyPr>
            <a:normAutofit/>
          </a:bodyPr>
          <a:lstStyle/>
          <a:p>
            <a:pPr algn="l"/>
            <a:endParaRPr lang="en-US" altLang="ja-JP" sz="2800" b="1" dirty="0" smtClean="0">
              <a:solidFill>
                <a:srgbClr val="FF00FF"/>
              </a:solidFill>
            </a:endParaRPr>
          </a:p>
          <a:p>
            <a:pPr algn="l"/>
            <a:r>
              <a:rPr lang="ja-JP" altLang="en-US" sz="2800" b="1" dirty="0" smtClean="0">
                <a:solidFill>
                  <a:srgbClr val="FF00FF"/>
                </a:solidFill>
              </a:rPr>
              <a:t>１．はじめに～「ふくし」ってなんだろう？</a:t>
            </a:r>
            <a:endParaRPr lang="en-US" altLang="ja-JP" sz="2800" b="1" dirty="0" smtClean="0">
              <a:solidFill>
                <a:srgbClr val="FF00FF"/>
              </a:solidFill>
            </a:endParaRPr>
          </a:p>
          <a:p>
            <a:pPr algn="l"/>
            <a:endParaRPr lang="en-US" altLang="ja-JP" sz="2800" b="1" dirty="0" smtClean="0">
              <a:solidFill>
                <a:schemeClr val="tx1"/>
              </a:solidFill>
            </a:endParaRPr>
          </a:p>
          <a:p>
            <a:pPr algn="l"/>
            <a:r>
              <a:rPr lang="ja-JP" altLang="en-US" sz="2800" b="1" dirty="0" smtClean="0">
                <a:solidFill>
                  <a:schemeClr val="tx1"/>
                </a:solidFill>
              </a:rPr>
              <a:t>２．「ショウガイ」について</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３．障がいのある方にとっての高齢化の問題</a:t>
            </a:r>
            <a:endParaRPr lang="en-US" altLang="ja-JP" sz="2400" b="1" dirty="0" smtClean="0">
              <a:solidFill>
                <a:schemeClr val="tx1"/>
              </a:solidFill>
            </a:endParaRPr>
          </a:p>
          <a:p>
            <a:pPr algn="l"/>
            <a:endParaRPr lang="en-US" altLang="ja-JP" sz="2800" b="1" dirty="0" smtClean="0">
              <a:solidFill>
                <a:srgbClr val="FF0000"/>
              </a:solidFill>
            </a:endParaRPr>
          </a:p>
          <a:p>
            <a:pPr algn="l"/>
            <a:r>
              <a:rPr lang="ja-JP" altLang="en-US" sz="2800" b="1" dirty="0" smtClean="0">
                <a:solidFill>
                  <a:schemeClr val="tx1"/>
                </a:solidFill>
              </a:rPr>
              <a:t>４．おわりに～「地域福祉」という希望</a:t>
            </a:r>
            <a:endParaRPr lang="en-US" altLang="ja-JP" sz="2800" b="1" dirty="0" smtClean="0">
              <a:solidFill>
                <a:schemeClr val="tx1"/>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b="1" dirty="0" smtClean="0">
                <a:solidFill>
                  <a:srgbClr val="FF00FF"/>
                </a:solidFill>
              </a:rPr>
              <a:t>「ふ」</a:t>
            </a:r>
            <a:r>
              <a:rPr lang="ja-JP" altLang="en-US" sz="2800" b="1" dirty="0" smtClean="0"/>
              <a:t>だんの</a:t>
            </a:r>
            <a:r>
              <a:rPr lang="ja-JP" altLang="en-US" b="1" dirty="0" smtClean="0">
                <a:solidFill>
                  <a:srgbClr val="FF00FF"/>
                </a:solidFill>
              </a:rPr>
              <a:t>「く」</a:t>
            </a:r>
            <a:r>
              <a:rPr lang="ja-JP" altLang="en-US" sz="2800" b="1" dirty="0" smtClean="0"/>
              <a:t>ら</a:t>
            </a:r>
            <a:r>
              <a:rPr lang="ja-JP" altLang="en-US" sz="2800" b="1" dirty="0" err="1" smtClean="0"/>
              <a:t>しの</a:t>
            </a:r>
            <a:r>
              <a:rPr lang="ja-JP" altLang="en-US" sz="2800" b="1" dirty="0" smtClean="0"/>
              <a:t>中の</a:t>
            </a:r>
            <a:r>
              <a:rPr lang="ja-JP" altLang="en-US" b="1" dirty="0" smtClean="0">
                <a:solidFill>
                  <a:srgbClr val="FF00FF"/>
                </a:solidFill>
              </a:rPr>
              <a:t>「し」</a:t>
            </a:r>
            <a:r>
              <a:rPr lang="ja-JP" altLang="en-US" sz="2800" b="1" dirty="0" smtClean="0"/>
              <a:t>あわせっ</a:t>
            </a:r>
            <a:r>
              <a:rPr lang="ja-JP" altLang="en-US" sz="4800" b="1" dirty="0" smtClean="0">
                <a:solidFill>
                  <a:srgbClr val="FF00FF"/>
                </a:solidFill>
              </a:rPr>
              <a:t>！</a:t>
            </a:r>
            <a:endParaRPr kumimoji="1" lang="ja-JP" altLang="en-US" sz="4800" dirty="0">
              <a:solidFill>
                <a:srgbClr val="FF00FF"/>
              </a:solidFill>
            </a:endParaRPr>
          </a:p>
        </p:txBody>
      </p:sp>
      <p:sp>
        <p:nvSpPr>
          <p:cNvPr id="3" name="サブタイトル 2"/>
          <p:cNvSpPr>
            <a:spLocks noGrp="1"/>
          </p:cNvSpPr>
          <p:nvPr>
            <p:ph type="subTitle" idx="1"/>
          </p:nvPr>
        </p:nvSpPr>
        <p:spPr>
          <a:xfrm>
            <a:off x="251520" y="1700808"/>
            <a:ext cx="8640960" cy="4608512"/>
          </a:xfrm>
          <a:ln>
            <a:solidFill>
              <a:schemeClr val="tx1"/>
            </a:solidFill>
          </a:ln>
        </p:spPr>
        <p:txBody>
          <a:bodyPr>
            <a:normAutofit fontScale="70000" lnSpcReduction="20000"/>
          </a:bodyPr>
          <a:lstStyle/>
          <a:p>
            <a:pPr algn="l"/>
            <a:endParaRPr lang="en-US" altLang="ja-JP" sz="2800" b="1" dirty="0" smtClean="0">
              <a:solidFill>
                <a:srgbClr val="FF0000"/>
              </a:solidFill>
            </a:endParaRPr>
          </a:p>
          <a:p>
            <a:pPr algn="l"/>
            <a:r>
              <a:rPr lang="ja-JP" altLang="ja-JP" sz="2800" b="1" dirty="0" smtClean="0">
                <a:solidFill>
                  <a:schemeClr val="tx1"/>
                </a:solidFill>
              </a:rPr>
              <a:t>①</a:t>
            </a:r>
            <a:r>
              <a:rPr lang="ja-JP" altLang="en-US" sz="3000" b="1" dirty="0" smtClean="0">
                <a:solidFill>
                  <a:srgbClr val="FF0000"/>
                </a:solidFill>
              </a:rPr>
              <a:t>　</a:t>
            </a:r>
            <a:r>
              <a:rPr lang="ja-JP" altLang="en-US" sz="4000" b="1" dirty="0" smtClean="0">
                <a:solidFill>
                  <a:schemeClr val="tx1"/>
                </a:solidFill>
              </a:rPr>
              <a:t>福祉・・・・・・・・福（</a:t>
            </a:r>
            <a:r>
              <a:rPr lang="ja-JP" altLang="en-US" sz="4000" b="1" dirty="0" smtClean="0">
                <a:solidFill>
                  <a:srgbClr val="FF00FF"/>
                </a:solidFill>
              </a:rPr>
              <a:t>しあわせ</a:t>
            </a:r>
            <a:r>
              <a:rPr lang="ja-JP" altLang="en-US" sz="4000" b="1" dirty="0" smtClean="0">
                <a:solidFill>
                  <a:schemeClr val="tx1"/>
                </a:solidFill>
              </a:rPr>
              <a:t>）＋祉（</a:t>
            </a:r>
            <a:r>
              <a:rPr lang="ja-JP" altLang="en-US" sz="4000" b="1" dirty="0" smtClean="0">
                <a:solidFill>
                  <a:srgbClr val="FF00FF"/>
                </a:solidFill>
              </a:rPr>
              <a:t>さいわい</a:t>
            </a:r>
            <a:r>
              <a:rPr lang="ja-JP" altLang="en-US" sz="4000" b="1" dirty="0" smtClean="0">
                <a:solidFill>
                  <a:schemeClr val="tx1"/>
                </a:solidFill>
              </a:rPr>
              <a:t>）</a:t>
            </a:r>
            <a:endParaRPr lang="en-US" altLang="ja-JP" sz="4000" b="1" dirty="0" smtClean="0">
              <a:solidFill>
                <a:schemeClr val="tx1"/>
              </a:solidFill>
            </a:endParaRPr>
          </a:p>
          <a:p>
            <a:pPr algn="l"/>
            <a:r>
              <a:rPr lang="ja-JP" altLang="en-US" sz="4000" b="1" dirty="0" smtClean="0">
                <a:solidFill>
                  <a:schemeClr val="tx1"/>
                </a:solidFill>
              </a:rPr>
              <a:t>　  </a:t>
            </a:r>
            <a:r>
              <a:rPr lang="en-US" altLang="ja-JP" sz="4000" b="1" dirty="0" smtClean="0">
                <a:solidFill>
                  <a:schemeClr val="tx1"/>
                </a:solidFill>
              </a:rPr>
              <a:t>We</a:t>
            </a:r>
            <a:r>
              <a:rPr lang="ja-JP" altLang="en-US" sz="4000" b="1" dirty="0" smtClean="0">
                <a:solidFill>
                  <a:schemeClr val="tx1"/>
                </a:solidFill>
              </a:rPr>
              <a:t>ｌｌ</a:t>
            </a:r>
            <a:r>
              <a:rPr lang="en-US" altLang="ja-JP" sz="4000" b="1" dirty="0" smtClean="0">
                <a:solidFill>
                  <a:schemeClr val="tx1"/>
                </a:solidFill>
              </a:rPr>
              <a:t>fare</a:t>
            </a:r>
            <a:r>
              <a:rPr lang="ja-JP" altLang="en-US" sz="4000" b="1" dirty="0" smtClean="0">
                <a:solidFill>
                  <a:schemeClr val="tx1"/>
                </a:solidFill>
              </a:rPr>
              <a:t>・・・Ｗｅｌｌ（</a:t>
            </a:r>
            <a:r>
              <a:rPr lang="ja-JP" altLang="en-US" sz="4000" b="1" dirty="0" smtClean="0">
                <a:solidFill>
                  <a:srgbClr val="FF00FF"/>
                </a:solidFill>
              </a:rPr>
              <a:t>よく</a:t>
            </a:r>
            <a:r>
              <a:rPr lang="ja-JP" altLang="en-US" sz="4000" b="1" dirty="0" smtClean="0">
                <a:solidFill>
                  <a:schemeClr val="tx1"/>
                </a:solidFill>
              </a:rPr>
              <a:t>）＋</a:t>
            </a:r>
            <a:r>
              <a:rPr lang="en-US" altLang="ja-JP" sz="4000" b="1" dirty="0" smtClean="0">
                <a:solidFill>
                  <a:schemeClr val="tx1"/>
                </a:solidFill>
              </a:rPr>
              <a:t>fare</a:t>
            </a:r>
            <a:r>
              <a:rPr lang="ja-JP" altLang="en-US" sz="4000" b="1" dirty="0" smtClean="0">
                <a:solidFill>
                  <a:schemeClr val="tx1"/>
                </a:solidFill>
              </a:rPr>
              <a:t>（</a:t>
            </a:r>
            <a:r>
              <a:rPr lang="ja-JP" altLang="en-US" sz="4000" b="1" dirty="0" smtClean="0">
                <a:solidFill>
                  <a:srgbClr val="FF00FF"/>
                </a:solidFill>
              </a:rPr>
              <a:t>やっていく，暮らす</a:t>
            </a:r>
            <a:r>
              <a:rPr lang="ja-JP" altLang="en-US" sz="4000" b="1" dirty="0" smtClean="0">
                <a:solidFill>
                  <a:schemeClr val="tx1"/>
                </a:solidFill>
              </a:rPr>
              <a:t>）</a:t>
            </a:r>
            <a:endParaRPr lang="en-US" altLang="ja-JP" sz="4000" b="1" dirty="0" smtClean="0">
              <a:solidFill>
                <a:schemeClr val="tx1"/>
              </a:solidFill>
            </a:endParaRPr>
          </a:p>
          <a:p>
            <a:pPr algn="l"/>
            <a:endParaRPr lang="en-US" altLang="ja-JP" sz="2800" b="1" dirty="0" smtClean="0">
              <a:solidFill>
                <a:srgbClr val="FF0000"/>
              </a:solidFill>
            </a:endParaRPr>
          </a:p>
          <a:p>
            <a:pPr algn="l"/>
            <a:endParaRPr lang="en-US" altLang="ja-JP" sz="1400" b="1" dirty="0" smtClean="0">
              <a:solidFill>
                <a:schemeClr val="tx1"/>
              </a:solidFill>
            </a:endParaRPr>
          </a:p>
          <a:p>
            <a:pPr algn="l"/>
            <a:r>
              <a:rPr lang="ja-JP" altLang="en-US" sz="2800" b="1" dirty="0" smtClean="0">
                <a:solidFill>
                  <a:schemeClr val="tx1"/>
                </a:solidFill>
              </a:rPr>
              <a:t>②  </a:t>
            </a:r>
            <a:r>
              <a:rPr lang="ja-JP" altLang="en-US" sz="4000" b="1" dirty="0" smtClean="0">
                <a:solidFill>
                  <a:srgbClr val="FF00FF"/>
                </a:solidFill>
              </a:rPr>
              <a:t>個人の生命・自由・幸福の追求、他者の尊重</a:t>
            </a:r>
            <a:endParaRPr lang="en-US" altLang="ja-JP" sz="4000" b="1" dirty="0" smtClean="0">
              <a:solidFill>
                <a:srgbClr val="FF00FF"/>
              </a:solidFill>
            </a:endParaRPr>
          </a:p>
          <a:p>
            <a:pPr algn="l"/>
            <a:r>
              <a:rPr lang="ja-JP" altLang="en-US" sz="2400" b="1" dirty="0" smtClean="0">
                <a:solidFill>
                  <a:schemeClr val="tx1"/>
                </a:solidFill>
              </a:rPr>
              <a:t>　　</a:t>
            </a:r>
            <a:r>
              <a:rPr lang="ja-JP" altLang="en-US" sz="2900" b="1" dirty="0" smtClean="0">
                <a:solidFill>
                  <a:schemeClr val="tx1"/>
                </a:solidFill>
              </a:rPr>
              <a:t>  </a:t>
            </a:r>
            <a:r>
              <a:rPr lang="ja-JP" altLang="en-US" sz="2900" dirty="0" smtClean="0">
                <a:solidFill>
                  <a:schemeClr val="tx1"/>
                </a:solidFill>
              </a:rPr>
              <a:t>「すべて国民は、個人として尊重される。</a:t>
            </a:r>
            <a:r>
              <a:rPr lang="ja-JP" altLang="en-US" sz="2900" u="sng" dirty="0" smtClean="0">
                <a:solidFill>
                  <a:srgbClr val="FF00FF"/>
                </a:solidFill>
              </a:rPr>
              <a:t>生命、自由及び幸福追求に対する   </a:t>
            </a:r>
            <a:endParaRPr lang="en-US" altLang="ja-JP" sz="2900" u="sng" dirty="0" smtClean="0">
              <a:solidFill>
                <a:srgbClr val="FF00FF"/>
              </a:solidFill>
            </a:endParaRPr>
          </a:p>
          <a:p>
            <a:pPr algn="l"/>
            <a:r>
              <a:rPr lang="en-US" altLang="ja-JP" sz="2900" dirty="0" smtClean="0">
                <a:solidFill>
                  <a:srgbClr val="FF00FF"/>
                </a:solidFill>
              </a:rPr>
              <a:t>       </a:t>
            </a:r>
            <a:r>
              <a:rPr lang="ja-JP" altLang="en-US" sz="2900" u="sng" dirty="0" smtClean="0">
                <a:solidFill>
                  <a:srgbClr val="FF00FF"/>
                </a:solidFill>
              </a:rPr>
              <a:t>国民の権利</a:t>
            </a:r>
            <a:r>
              <a:rPr lang="ja-JP" altLang="en-US" sz="2900" u="sng" dirty="0" smtClean="0">
                <a:solidFill>
                  <a:schemeClr val="tx1"/>
                </a:solidFill>
              </a:rPr>
              <a:t>については、公共の福祉に反しない限り、立法その他の国政</a:t>
            </a:r>
            <a:endParaRPr lang="en-US" altLang="ja-JP" sz="2900" u="sng" dirty="0" smtClean="0">
              <a:solidFill>
                <a:schemeClr val="tx1"/>
              </a:solidFill>
            </a:endParaRPr>
          </a:p>
          <a:p>
            <a:pPr algn="l"/>
            <a:r>
              <a:rPr lang="en-US" altLang="ja-JP" sz="2900" dirty="0" smtClean="0">
                <a:solidFill>
                  <a:schemeClr val="tx1"/>
                </a:solidFill>
              </a:rPr>
              <a:t>       </a:t>
            </a:r>
            <a:r>
              <a:rPr lang="ja-JP" altLang="en-US" sz="2900" u="sng" dirty="0" smtClean="0">
                <a:solidFill>
                  <a:schemeClr val="tx1"/>
                </a:solidFill>
              </a:rPr>
              <a:t>の上で</a:t>
            </a:r>
            <a:r>
              <a:rPr lang="ja-JP" altLang="en-US" sz="2900" u="sng" dirty="0" smtClean="0">
                <a:solidFill>
                  <a:srgbClr val="FF00FF"/>
                </a:solidFill>
              </a:rPr>
              <a:t>最大の尊重</a:t>
            </a:r>
            <a:r>
              <a:rPr lang="ja-JP" altLang="en-US" sz="2900" u="sng" dirty="0" smtClean="0">
                <a:solidFill>
                  <a:schemeClr val="tx1"/>
                </a:solidFill>
              </a:rPr>
              <a:t>を必要とする。</a:t>
            </a:r>
            <a:r>
              <a:rPr lang="ja-JP" altLang="en-US" sz="2900" dirty="0" smtClean="0">
                <a:solidFill>
                  <a:schemeClr val="tx1"/>
                </a:solidFill>
              </a:rPr>
              <a:t>」</a:t>
            </a:r>
            <a:r>
              <a:rPr lang="en-US" altLang="ja-JP" sz="2000" dirty="0" smtClean="0">
                <a:solidFill>
                  <a:schemeClr val="tx1"/>
                </a:solidFill>
              </a:rPr>
              <a:t> </a:t>
            </a:r>
            <a:r>
              <a:rPr lang="en-US" altLang="ja-JP" sz="2900" dirty="0" smtClean="0">
                <a:solidFill>
                  <a:schemeClr val="tx1"/>
                </a:solidFill>
              </a:rPr>
              <a:t>(</a:t>
            </a:r>
            <a:r>
              <a:rPr lang="ja-JP" altLang="en-US" sz="2900" dirty="0" smtClean="0">
                <a:solidFill>
                  <a:schemeClr val="tx1"/>
                </a:solidFill>
              </a:rPr>
              <a:t>日本国憲法　第１３条</a:t>
            </a:r>
            <a:r>
              <a:rPr lang="en-US" altLang="ja-JP" sz="2900" dirty="0" smtClean="0">
                <a:solidFill>
                  <a:schemeClr val="tx1"/>
                </a:solidFill>
              </a:rPr>
              <a:t>) </a:t>
            </a:r>
            <a:r>
              <a:rPr lang="ja-JP" altLang="en-US" sz="2900" dirty="0" smtClean="0">
                <a:solidFill>
                  <a:schemeClr val="tx1"/>
                </a:solidFill>
              </a:rPr>
              <a:t>　</a:t>
            </a:r>
            <a:r>
              <a:rPr lang="ja-JP" altLang="en-US" sz="2400" dirty="0" smtClean="0">
                <a:solidFill>
                  <a:schemeClr val="tx1"/>
                </a:solidFill>
              </a:rPr>
              <a:t>　</a:t>
            </a:r>
            <a:endParaRPr lang="en-US" altLang="ja-JP" sz="2400" dirty="0" smtClean="0">
              <a:solidFill>
                <a:schemeClr val="tx1"/>
              </a:solidFill>
            </a:endParaRPr>
          </a:p>
          <a:p>
            <a:pPr algn="l"/>
            <a:r>
              <a:rPr lang="ja-JP" altLang="en-US" sz="2400" dirty="0" smtClean="0">
                <a:solidFill>
                  <a:schemeClr val="tx1"/>
                </a:solidFill>
              </a:rPr>
              <a:t>　　　　　　　　</a:t>
            </a:r>
            <a:endParaRPr lang="en-US" altLang="ja-JP" sz="2400" dirty="0" smtClean="0">
              <a:solidFill>
                <a:schemeClr val="tx1"/>
              </a:solidFill>
            </a:endParaRPr>
          </a:p>
          <a:p>
            <a:pPr algn="l"/>
            <a:r>
              <a:rPr lang="ja-JP" altLang="en-US" sz="2400" dirty="0" smtClean="0">
                <a:solidFill>
                  <a:schemeClr val="tx1"/>
                </a:solidFill>
              </a:rPr>
              <a:t>　　　　　　　　　　　　　　　　　　　　　　　　　　　　　　　　　　　　</a:t>
            </a:r>
            <a:endParaRPr lang="en-US" altLang="ja-JP" sz="2400" dirty="0" smtClean="0">
              <a:solidFill>
                <a:schemeClr val="tx1"/>
              </a:solidFill>
            </a:endParaRPr>
          </a:p>
          <a:p>
            <a:pPr algn="l"/>
            <a:r>
              <a:rPr lang="ja-JP" altLang="en-US" sz="2800" b="1" dirty="0" smtClean="0">
                <a:solidFill>
                  <a:schemeClr val="tx1"/>
                </a:solidFill>
              </a:rPr>
              <a:t>③　</a:t>
            </a:r>
            <a:r>
              <a:rPr lang="ja-JP" altLang="en-US" sz="4000" b="1" dirty="0" smtClean="0">
                <a:solidFill>
                  <a:srgbClr val="FF00FF"/>
                </a:solidFill>
              </a:rPr>
              <a:t>ノーマライゼーション</a:t>
            </a:r>
            <a:r>
              <a:rPr lang="en-US" altLang="ja-JP" sz="4000" b="1" dirty="0" smtClean="0">
                <a:solidFill>
                  <a:srgbClr val="FF00FF"/>
                </a:solidFill>
              </a:rPr>
              <a:t>,</a:t>
            </a:r>
            <a:r>
              <a:rPr lang="ja-JP" altLang="en-US" sz="4000" b="1" dirty="0" smtClean="0">
                <a:solidFill>
                  <a:srgbClr val="FF00FF"/>
                </a:solidFill>
              </a:rPr>
              <a:t>ソーシャルインクルージョン</a:t>
            </a:r>
            <a:endParaRPr lang="en-US" altLang="ja-JP" sz="4000" b="1" dirty="0" smtClean="0">
              <a:solidFill>
                <a:schemeClr val="tx1"/>
              </a:solidFill>
            </a:endParaRPr>
          </a:p>
          <a:p>
            <a:pPr algn="l"/>
            <a:r>
              <a:rPr lang="ja-JP" altLang="en-US" sz="2400" b="1" dirty="0" smtClean="0">
                <a:solidFill>
                  <a:schemeClr val="tx1"/>
                </a:solidFill>
              </a:rPr>
              <a:t>　　</a:t>
            </a:r>
            <a:r>
              <a:rPr lang="ja-JP" altLang="en-US" sz="3700" b="1" dirty="0" smtClean="0">
                <a:solidFill>
                  <a:schemeClr val="tx1"/>
                </a:solidFill>
              </a:rPr>
              <a:t>⇒誰もが「いのち」を輝かすことのできる</a:t>
            </a:r>
            <a:r>
              <a:rPr lang="ja-JP" altLang="en-US" sz="3700" b="1" dirty="0" smtClean="0">
                <a:solidFill>
                  <a:srgbClr val="FF00FF"/>
                </a:solidFill>
              </a:rPr>
              <a:t>共生社会</a:t>
            </a:r>
            <a:r>
              <a:rPr lang="ja-JP" altLang="en-US" sz="3700" b="1" dirty="0" smtClean="0">
                <a:solidFill>
                  <a:schemeClr val="tx1"/>
                </a:solidFill>
              </a:rPr>
              <a:t>の実現</a:t>
            </a:r>
            <a:endParaRPr lang="en-US" altLang="ja-JP" sz="3700" dirty="0" smtClean="0">
              <a:solidFill>
                <a:srgbClr val="FF00FF"/>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4</a:t>
            </a:fld>
            <a:endParaRPr kumimoji="1" lang="ja-JP"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sz="5400" b="1" dirty="0" smtClean="0"/>
              <a:t>本日お話したいこと</a:t>
            </a:r>
            <a:endParaRPr kumimoji="1" lang="ja-JP" altLang="en-US" sz="5400" dirty="0"/>
          </a:p>
        </p:txBody>
      </p:sp>
      <p:sp>
        <p:nvSpPr>
          <p:cNvPr id="3" name="サブタイトル 2"/>
          <p:cNvSpPr>
            <a:spLocks noGrp="1"/>
          </p:cNvSpPr>
          <p:nvPr>
            <p:ph type="subTitle" idx="1"/>
          </p:nvPr>
        </p:nvSpPr>
        <p:spPr>
          <a:xfrm>
            <a:off x="755576" y="1700808"/>
            <a:ext cx="7632848" cy="4392488"/>
          </a:xfrm>
          <a:ln>
            <a:solidFill>
              <a:schemeClr val="tx1"/>
            </a:solidFill>
          </a:ln>
        </p:spPr>
        <p:txBody>
          <a:bodyPr>
            <a:normAutofit/>
          </a:bodyPr>
          <a:lstStyle/>
          <a:p>
            <a:pPr marL="514350" indent="-514350" algn="l">
              <a:buAutoNum type="arabicDbPeriod"/>
            </a:pPr>
            <a:endParaRPr lang="en-US" altLang="ja-JP" sz="2800" b="1" dirty="0" smtClean="0">
              <a:solidFill>
                <a:schemeClr val="tx1"/>
              </a:solidFill>
            </a:endParaRPr>
          </a:p>
          <a:p>
            <a:pPr marL="514350" indent="-514350" algn="l">
              <a:buAutoNum type="arabicDbPeriod"/>
            </a:pPr>
            <a:r>
              <a:rPr lang="ja-JP" altLang="en-US" sz="2800" b="1" dirty="0" smtClean="0">
                <a:solidFill>
                  <a:schemeClr val="tx1"/>
                </a:solidFill>
              </a:rPr>
              <a:t>はじめに～「ふくし」ってなんだろう？</a:t>
            </a:r>
            <a:endParaRPr lang="en-US" altLang="ja-JP" sz="2800" b="1" dirty="0" smtClean="0">
              <a:solidFill>
                <a:schemeClr val="tx1"/>
              </a:solidFill>
            </a:endParaRPr>
          </a:p>
          <a:p>
            <a:pPr marL="514350" indent="-514350" algn="l">
              <a:buAutoNum type="arabicDbPeriod"/>
            </a:pPr>
            <a:endParaRPr lang="en-US" altLang="ja-JP" sz="2800" b="1" dirty="0" smtClean="0">
              <a:solidFill>
                <a:schemeClr val="tx1"/>
              </a:solidFill>
            </a:endParaRPr>
          </a:p>
          <a:p>
            <a:pPr algn="l"/>
            <a:r>
              <a:rPr lang="ja-JP" altLang="en-US" sz="2800" b="1" dirty="0" smtClean="0">
                <a:solidFill>
                  <a:srgbClr val="FF00FF"/>
                </a:solidFill>
              </a:rPr>
              <a:t>２．「ショウガイ」について</a:t>
            </a:r>
            <a:endParaRPr lang="en-US" altLang="ja-JP" sz="2800" b="1" dirty="0" smtClean="0">
              <a:solidFill>
                <a:srgbClr val="FF00FF"/>
              </a:solidFill>
            </a:endParaRPr>
          </a:p>
          <a:p>
            <a:pPr algn="l"/>
            <a:endParaRPr lang="en-US" altLang="ja-JP" sz="2800" b="1" dirty="0" smtClean="0">
              <a:solidFill>
                <a:schemeClr val="tx1"/>
              </a:solidFill>
            </a:endParaRPr>
          </a:p>
          <a:p>
            <a:pPr algn="l"/>
            <a:r>
              <a:rPr lang="ja-JP" altLang="en-US" sz="2800" b="1" dirty="0" smtClean="0">
                <a:solidFill>
                  <a:schemeClr val="tx1"/>
                </a:solidFill>
              </a:rPr>
              <a:t>３．障がいのある方にとっての高齢化の問題</a:t>
            </a:r>
            <a:endParaRPr lang="en-US" altLang="ja-JP" sz="2400" dirty="0" smtClean="0">
              <a:solidFill>
                <a:schemeClr val="tx1"/>
              </a:solidFill>
            </a:endParaRPr>
          </a:p>
          <a:p>
            <a:pPr algn="l"/>
            <a:endParaRPr lang="en-US" altLang="ja-JP" sz="2800" dirty="0" smtClean="0">
              <a:solidFill>
                <a:srgbClr val="FF0000"/>
              </a:solidFill>
            </a:endParaRPr>
          </a:p>
          <a:p>
            <a:pPr algn="l"/>
            <a:r>
              <a:rPr lang="ja-JP" altLang="en-US" sz="2800" b="1" dirty="0" smtClean="0">
                <a:solidFill>
                  <a:schemeClr val="tx1"/>
                </a:solidFill>
              </a:rPr>
              <a:t>４．おわりに～「地域福祉」という希望</a:t>
            </a:r>
            <a:endParaRPr lang="en-US" altLang="ja-JP" sz="2800" b="1" dirty="0" smtClean="0">
              <a:solidFill>
                <a:srgbClr val="FF000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5</a:t>
            </a:fld>
            <a:endParaRPr kumimoji="1"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76672"/>
            <a:ext cx="8435280" cy="1143000"/>
          </a:xfrm>
        </p:spPr>
        <p:txBody>
          <a:bodyPr>
            <a:noAutofit/>
          </a:bodyPr>
          <a:lstStyle/>
          <a:p>
            <a:r>
              <a:rPr kumimoji="1" lang="ja-JP" altLang="en-US" sz="3600" dirty="0" smtClean="0"/>
              <a:t>「障害者基本法」</a:t>
            </a:r>
            <a:r>
              <a:rPr kumimoji="1" lang="ja-JP" altLang="en-US" sz="2400" dirty="0" smtClean="0"/>
              <a:t>（</a:t>
            </a:r>
            <a:r>
              <a:rPr lang="ja-JP" altLang="en-US" sz="2400" dirty="0" smtClean="0"/>
              <a:t>平成２３年８月改正</a:t>
            </a:r>
            <a:r>
              <a:rPr kumimoji="1" lang="ja-JP" altLang="en-US" sz="2400" dirty="0" smtClean="0"/>
              <a:t>）</a:t>
            </a:r>
            <a:r>
              <a:rPr kumimoji="1" lang="en-US" altLang="ja-JP" sz="3600" dirty="0" smtClean="0"/>
              <a:t/>
            </a:r>
            <a:br>
              <a:rPr kumimoji="1" lang="en-US" altLang="ja-JP" sz="3600" dirty="0" smtClean="0"/>
            </a:br>
            <a:r>
              <a:rPr kumimoji="1" lang="ja-JP" altLang="en-US" sz="3600" dirty="0" smtClean="0"/>
              <a:t>における「障害者」の定義</a:t>
            </a:r>
            <a:endParaRPr kumimoji="1" lang="ja-JP" altLang="en-US" sz="3600" dirty="0"/>
          </a:p>
        </p:txBody>
      </p:sp>
      <p:sp>
        <p:nvSpPr>
          <p:cNvPr id="3" name="コンテンツ プレースホルダ 2"/>
          <p:cNvSpPr>
            <a:spLocks noGrp="1"/>
          </p:cNvSpPr>
          <p:nvPr>
            <p:ph idx="1"/>
          </p:nvPr>
        </p:nvSpPr>
        <p:spPr>
          <a:xfrm>
            <a:off x="323528" y="1628801"/>
            <a:ext cx="8496944" cy="4752527"/>
          </a:xfrm>
          <a:ln>
            <a:solidFill>
              <a:schemeClr val="tx1"/>
            </a:solidFill>
          </a:ln>
        </p:spPr>
        <p:txBody>
          <a:bodyPr>
            <a:normAutofit lnSpcReduction="10000"/>
          </a:bodyPr>
          <a:lstStyle/>
          <a:p>
            <a:pPr>
              <a:buNone/>
            </a:pPr>
            <a:r>
              <a:rPr lang="ja-JP" altLang="en-US" sz="2600" dirty="0" smtClean="0"/>
              <a:t>（定義） </a:t>
            </a:r>
          </a:p>
          <a:p>
            <a:pPr>
              <a:buNone/>
            </a:pPr>
            <a:r>
              <a:rPr lang="ja-JP" altLang="en-US" sz="2600" b="1" dirty="0" smtClean="0"/>
              <a:t>第二条</a:t>
            </a:r>
            <a:r>
              <a:rPr lang="ja-JP" altLang="en-US" sz="2600" dirty="0" smtClean="0"/>
              <a:t> 　この法律において、次の各号に掲げる用語の意義は、それぞれ当該各号に定めるところによる。</a:t>
            </a:r>
            <a:endParaRPr lang="en-US" altLang="ja-JP" sz="2600" dirty="0" smtClean="0"/>
          </a:p>
          <a:p>
            <a:pPr>
              <a:buNone/>
            </a:pPr>
            <a:endParaRPr lang="en-US" altLang="ja-JP" sz="1300" dirty="0" smtClean="0"/>
          </a:p>
          <a:p>
            <a:pPr>
              <a:buNone/>
            </a:pPr>
            <a:r>
              <a:rPr lang="ja-JP" altLang="en-US" sz="2600" b="1" dirty="0" smtClean="0"/>
              <a:t>一 </a:t>
            </a:r>
            <a:r>
              <a:rPr lang="ja-JP" altLang="en-US" sz="2600" dirty="0" smtClean="0"/>
              <a:t>　</a:t>
            </a:r>
            <a:r>
              <a:rPr lang="ja-JP" altLang="en-US" sz="2600" dirty="0" smtClean="0">
                <a:solidFill>
                  <a:srgbClr val="0362ED"/>
                </a:solidFill>
              </a:rPr>
              <a:t>障害者</a:t>
            </a:r>
            <a:r>
              <a:rPr lang="ja-JP" altLang="en-US" sz="2600" dirty="0" smtClean="0"/>
              <a:t>　身体障害、知的障害、精神障害（発達障害を含む。）その他の心身の機能の障害（以下「障害」と総称する。）がある者であって、</a:t>
            </a:r>
            <a:r>
              <a:rPr lang="ja-JP" altLang="en-US" sz="2600" u="sng" dirty="0" smtClean="0">
                <a:solidFill>
                  <a:srgbClr val="0362ED"/>
                </a:solidFill>
              </a:rPr>
              <a:t>障害</a:t>
            </a:r>
            <a:r>
              <a:rPr lang="ja-JP" altLang="en-US" sz="2600" dirty="0" smtClean="0">
                <a:solidFill>
                  <a:srgbClr val="0362ED"/>
                </a:solidFill>
              </a:rPr>
              <a:t>及び</a:t>
            </a:r>
            <a:r>
              <a:rPr lang="ja-JP" altLang="en-US" sz="2600" u="sng" dirty="0" smtClean="0">
                <a:solidFill>
                  <a:srgbClr val="FF0000"/>
                </a:solidFill>
              </a:rPr>
              <a:t>社会的障壁</a:t>
            </a:r>
            <a:r>
              <a:rPr lang="ja-JP" altLang="en-US" sz="2600" dirty="0" smtClean="0">
                <a:solidFill>
                  <a:srgbClr val="0362ED"/>
                </a:solidFill>
              </a:rPr>
              <a:t>により　継続的に日常生活又は社会生活に相当な制限を受ける状態にあるもの</a:t>
            </a:r>
            <a:r>
              <a:rPr lang="ja-JP" altLang="en-US" sz="2600" dirty="0" smtClean="0"/>
              <a:t>をいう。 </a:t>
            </a:r>
            <a:endParaRPr lang="en-US" altLang="ja-JP" sz="2600" dirty="0" smtClean="0"/>
          </a:p>
          <a:p>
            <a:pPr>
              <a:buNone/>
            </a:pPr>
            <a:endParaRPr lang="ja-JP" altLang="en-US" sz="1300" dirty="0" smtClean="0"/>
          </a:p>
          <a:p>
            <a:pPr>
              <a:buNone/>
            </a:pPr>
            <a:r>
              <a:rPr lang="ja-JP" altLang="en-US" sz="2600" b="1" dirty="0" smtClean="0"/>
              <a:t>二 </a:t>
            </a:r>
            <a:r>
              <a:rPr lang="ja-JP" altLang="en-US" sz="2600" dirty="0" smtClean="0"/>
              <a:t>　</a:t>
            </a:r>
            <a:r>
              <a:rPr lang="ja-JP" altLang="en-US" sz="2600" dirty="0" smtClean="0">
                <a:solidFill>
                  <a:srgbClr val="FF0000"/>
                </a:solidFill>
              </a:rPr>
              <a:t>社会的障壁</a:t>
            </a:r>
            <a:r>
              <a:rPr lang="ja-JP" altLang="en-US" sz="2600" dirty="0" smtClean="0"/>
              <a:t>　障害がある者にとつて</a:t>
            </a:r>
            <a:r>
              <a:rPr lang="ja-JP" altLang="en-US" sz="2600" u="sng" dirty="0" smtClean="0">
                <a:solidFill>
                  <a:srgbClr val="FF0000"/>
                </a:solidFill>
              </a:rPr>
              <a:t>日常生活又は社会生活を営む上で障壁となるような社会における事物</a:t>
            </a:r>
            <a:r>
              <a:rPr lang="ja-JP" altLang="en-US" sz="2000" u="sng" dirty="0" smtClean="0">
                <a:solidFill>
                  <a:srgbClr val="FF0000"/>
                </a:solidFill>
              </a:rPr>
              <a:t>、</a:t>
            </a:r>
            <a:r>
              <a:rPr lang="ja-JP" altLang="en-US" sz="2600" u="sng" dirty="0" smtClean="0">
                <a:solidFill>
                  <a:srgbClr val="FF0000"/>
                </a:solidFill>
              </a:rPr>
              <a:t>制度度</a:t>
            </a:r>
            <a:r>
              <a:rPr lang="ja-JP" altLang="en-US" sz="2000" u="sng" dirty="0" smtClean="0">
                <a:solidFill>
                  <a:srgbClr val="FF0000"/>
                </a:solidFill>
              </a:rPr>
              <a:t>、</a:t>
            </a:r>
            <a:r>
              <a:rPr lang="ja-JP" altLang="en-US" sz="2600" u="sng" dirty="0" smtClean="0">
                <a:solidFill>
                  <a:srgbClr val="FF0000"/>
                </a:solidFill>
              </a:rPr>
              <a:t>慣行</a:t>
            </a:r>
            <a:r>
              <a:rPr lang="ja-JP" altLang="en-US" sz="2000" u="sng" dirty="0" smtClean="0">
                <a:solidFill>
                  <a:srgbClr val="FF0000"/>
                </a:solidFill>
              </a:rPr>
              <a:t>、</a:t>
            </a:r>
            <a:r>
              <a:rPr lang="ja-JP" altLang="en-US" sz="2600" u="sng" dirty="0" smtClean="0">
                <a:solidFill>
                  <a:srgbClr val="FF0000"/>
                </a:solidFill>
              </a:rPr>
              <a:t>観念その他一切のもの</a:t>
            </a:r>
            <a:r>
              <a:rPr lang="ja-JP" altLang="en-US" sz="2600" dirty="0" smtClean="0"/>
              <a:t>をいう。 </a:t>
            </a:r>
          </a:p>
          <a:p>
            <a:endParaRPr kumimoji="1" lang="ja-JP" altLang="en-US" dirty="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6</a:t>
            </a:fld>
            <a:endParaRPr kumimoji="1"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「ショウガイ」の</a:t>
            </a:r>
            <a:r>
              <a:rPr lang="ja-JP" altLang="en-US" dirty="0" smtClean="0">
                <a:solidFill>
                  <a:srgbClr val="FF00FF"/>
                </a:solidFill>
              </a:rPr>
              <a:t>３つのレベル</a:t>
            </a:r>
            <a:endParaRPr kumimoji="1" lang="ja-JP" altLang="en-US" dirty="0"/>
          </a:p>
        </p:txBody>
      </p:sp>
      <p:graphicFrame>
        <p:nvGraphicFramePr>
          <p:cNvPr id="6" name="コンテンツ プレースホルダ 5"/>
          <p:cNvGraphicFramePr>
            <a:graphicFrameLocks noGrp="1"/>
          </p:cNvGraphicFramePr>
          <p:nvPr>
            <p:ph idx="1"/>
          </p:nvPr>
        </p:nvGraphicFramePr>
        <p:xfrm>
          <a:off x="251522" y="1340769"/>
          <a:ext cx="8640959" cy="4757862"/>
        </p:xfrm>
        <a:graphic>
          <a:graphicData uri="http://schemas.openxmlformats.org/drawingml/2006/table">
            <a:tbl>
              <a:tblPr firstRow="1" bandRow="1">
                <a:tableStyleId>{5C22544A-7EE6-4342-B048-85BDC9FD1C3A}</a:tableStyleId>
              </a:tblPr>
              <a:tblGrid>
                <a:gridCol w="2736302"/>
                <a:gridCol w="3168352"/>
                <a:gridCol w="2736305"/>
              </a:tblGrid>
              <a:tr h="643062">
                <a:tc>
                  <a:txBody>
                    <a:bodyPr/>
                    <a:lstStyle/>
                    <a:p>
                      <a:pPr algn="ctr"/>
                      <a:r>
                        <a:rPr kumimoji="1" lang="ja-JP" altLang="en-US" sz="2400" dirty="0" smtClean="0"/>
                        <a:t>分類</a:t>
                      </a:r>
                      <a:endParaRPr kumimoji="1" lang="ja-JP" altLang="en-US" sz="2400" dirty="0"/>
                    </a:p>
                  </a:txBody>
                  <a:tcPr/>
                </a:tc>
                <a:tc>
                  <a:txBody>
                    <a:bodyPr/>
                    <a:lstStyle/>
                    <a:p>
                      <a:pPr algn="ctr"/>
                      <a:r>
                        <a:rPr kumimoji="1" lang="ja-JP" altLang="en-US" sz="2400" dirty="0" smtClean="0"/>
                        <a:t>英語では</a:t>
                      </a:r>
                      <a:endParaRPr kumimoji="1" lang="ja-JP" altLang="en-US" sz="2400" dirty="0"/>
                    </a:p>
                  </a:txBody>
                  <a:tcPr/>
                </a:tc>
                <a:tc>
                  <a:txBody>
                    <a:bodyPr/>
                    <a:lstStyle/>
                    <a:p>
                      <a:pPr algn="ctr"/>
                      <a:r>
                        <a:rPr kumimoji="1" lang="ja-JP" altLang="en-US" sz="2400" dirty="0" smtClean="0"/>
                        <a:t>例えば・・・</a:t>
                      </a:r>
                      <a:endParaRPr kumimoji="1" lang="ja-JP" altLang="en-US" sz="2400" dirty="0"/>
                    </a:p>
                  </a:txBody>
                  <a:tcPr/>
                </a:tc>
              </a:tr>
              <a:tr h="1321816">
                <a:tc>
                  <a:txBody>
                    <a:bodyPr/>
                    <a:lstStyle/>
                    <a:p>
                      <a:r>
                        <a:rPr lang="ja-JP" altLang="en-US" sz="2400" dirty="0" smtClean="0">
                          <a:solidFill>
                            <a:srgbClr val="0362ED"/>
                          </a:solidFill>
                        </a:rPr>
                        <a:t>機能障害・不全</a:t>
                      </a:r>
                      <a:endParaRPr lang="en-US" altLang="ja-JP" sz="2400" dirty="0" smtClean="0">
                        <a:solidFill>
                          <a:srgbClr val="0362ED"/>
                        </a:solidFill>
                      </a:endParaRPr>
                    </a:p>
                    <a:p>
                      <a:r>
                        <a:rPr kumimoji="1" lang="ja-JP" altLang="en-US" sz="2000" dirty="0" smtClean="0">
                          <a:solidFill>
                            <a:schemeClr val="tx1"/>
                          </a:solidFill>
                        </a:rPr>
                        <a:t>（動作レベル）</a:t>
                      </a:r>
                      <a:endParaRPr kumimoji="1" lang="en-US" altLang="ja-JP" sz="2000" dirty="0" smtClean="0">
                        <a:solidFill>
                          <a:schemeClr val="tx1"/>
                        </a:solidFill>
                      </a:endParaRPr>
                    </a:p>
                    <a:p>
                      <a:r>
                        <a:rPr kumimoji="1" lang="ja-JP" altLang="en-US" sz="2000" b="0" dirty="0" smtClean="0">
                          <a:solidFill>
                            <a:srgbClr val="0362ED"/>
                          </a:solidFill>
                        </a:rPr>
                        <a:t>心身の機能低下・異常・喪失、身体的な欠損</a:t>
                      </a:r>
                      <a:endParaRPr kumimoji="1" lang="ja-JP" altLang="en-US" sz="2000" b="0" dirty="0">
                        <a:solidFill>
                          <a:srgbClr val="0362ED"/>
                        </a:solidFill>
                      </a:endParaRPr>
                    </a:p>
                  </a:txBody>
                  <a:tcPr/>
                </a:tc>
                <a:tc>
                  <a:txBody>
                    <a:bodyPr/>
                    <a:lstStyle/>
                    <a:p>
                      <a:r>
                        <a:rPr lang="en-US" altLang="ja-JP" sz="2400" dirty="0" smtClean="0">
                          <a:solidFill>
                            <a:srgbClr val="0362ED"/>
                          </a:solidFill>
                          <a:latin typeface="+mn-ea"/>
                        </a:rPr>
                        <a:t>impairments</a:t>
                      </a:r>
                      <a:endParaRPr kumimoji="1" lang="en-US" altLang="ja-JP" sz="2400" dirty="0" smtClean="0">
                        <a:solidFill>
                          <a:srgbClr val="0362ED"/>
                        </a:solidFill>
                        <a:latin typeface="+mn-ea"/>
                      </a:endParaRPr>
                    </a:p>
                    <a:p>
                      <a:pPr algn="l">
                        <a:buNone/>
                      </a:pPr>
                      <a:r>
                        <a:rPr kumimoji="1" lang="ja-JP" altLang="en-US" sz="2000" dirty="0" smtClean="0">
                          <a:solidFill>
                            <a:schemeClr val="tx1"/>
                          </a:solidFill>
                          <a:latin typeface="+mn-ea"/>
                        </a:rPr>
                        <a:t>原因としての</a:t>
                      </a:r>
                      <a:r>
                        <a:rPr kumimoji="1" lang="ja-JP" altLang="en-US" sz="2000" dirty="0" smtClean="0">
                          <a:solidFill>
                            <a:srgbClr val="0362ED"/>
                          </a:solidFill>
                          <a:latin typeface="+mn-ea"/>
                        </a:rPr>
                        <a:t>　　　　</a:t>
                      </a:r>
                      <a:endParaRPr kumimoji="1" lang="en-US" altLang="ja-JP" sz="2000" dirty="0" smtClean="0">
                        <a:solidFill>
                          <a:srgbClr val="0362ED"/>
                        </a:solidFill>
                        <a:latin typeface="+mn-ea"/>
                      </a:endParaRPr>
                    </a:p>
                    <a:p>
                      <a:pPr algn="l">
                        <a:buNone/>
                      </a:pPr>
                      <a:r>
                        <a:rPr kumimoji="1" lang="en-US" altLang="ja-JP" sz="2000" dirty="0" smtClean="0">
                          <a:solidFill>
                            <a:srgbClr val="0362ED"/>
                          </a:solidFill>
                          <a:latin typeface="HGPｺﾞｼｯｸE" pitchFamily="50" charset="-128"/>
                          <a:ea typeface="HGPｺﾞｼｯｸE" pitchFamily="50" charset="-128"/>
                        </a:rPr>
                        <a:t>d</a:t>
                      </a:r>
                      <a:r>
                        <a:rPr lang="en-US" altLang="ja-JP" sz="2000" dirty="0" smtClean="0">
                          <a:solidFill>
                            <a:srgbClr val="0362ED"/>
                          </a:solidFill>
                          <a:latin typeface="HGPｺﾞｼｯｸE" pitchFamily="50" charset="-128"/>
                          <a:ea typeface="HGPｺﾞｼｯｸE" pitchFamily="50" charset="-128"/>
                        </a:rPr>
                        <a:t>isease</a:t>
                      </a:r>
                      <a:r>
                        <a:rPr lang="ja-JP" altLang="en-US" sz="2000" dirty="0" smtClean="0">
                          <a:solidFill>
                            <a:srgbClr val="0362ED"/>
                          </a:solidFill>
                          <a:latin typeface="HGPｺﾞｼｯｸE" pitchFamily="50" charset="-128"/>
                          <a:ea typeface="HGPｺﾞｼｯｸE" pitchFamily="50" charset="-128"/>
                        </a:rPr>
                        <a:t>（疾患）や</a:t>
                      </a:r>
                      <a:r>
                        <a:rPr lang="en-US" altLang="ja-JP" sz="2000" dirty="0" smtClean="0">
                          <a:solidFill>
                            <a:srgbClr val="0362ED"/>
                          </a:solidFill>
                          <a:latin typeface="HGPｺﾞｼｯｸE" pitchFamily="50" charset="-128"/>
                          <a:ea typeface="HGPｺﾞｼｯｸE" pitchFamily="50" charset="-128"/>
                        </a:rPr>
                        <a:t>disorder</a:t>
                      </a:r>
                      <a:r>
                        <a:rPr lang="ja-JP" altLang="en-US" sz="2000" dirty="0" smtClean="0">
                          <a:solidFill>
                            <a:srgbClr val="0362ED"/>
                          </a:solidFill>
                          <a:latin typeface="HGPｺﾞｼｯｸE" pitchFamily="50" charset="-128"/>
                          <a:ea typeface="HGPｺﾞｼｯｸE" pitchFamily="50" charset="-128"/>
                        </a:rPr>
                        <a:t>（変調）、</a:t>
                      </a:r>
                      <a:r>
                        <a:rPr lang="en-US" altLang="ja-JP" sz="2000" dirty="0" smtClean="0">
                          <a:solidFill>
                            <a:srgbClr val="0362ED"/>
                          </a:solidFill>
                          <a:latin typeface="HGPｺﾞｼｯｸE" pitchFamily="50" charset="-128"/>
                          <a:ea typeface="HGPｺﾞｼｯｸE" pitchFamily="50" charset="-128"/>
                        </a:rPr>
                        <a:t>damage(</a:t>
                      </a:r>
                      <a:r>
                        <a:rPr lang="ja-JP" altLang="en-US" sz="2000" dirty="0" smtClean="0">
                          <a:solidFill>
                            <a:srgbClr val="0362ED"/>
                          </a:solidFill>
                          <a:latin typeface="HGPｺﾞｼｯｸE" pitchFamily="50" charset="-128"/>
                          <a:ea typeface="HGPｺﾞｼｯｸE" pitchFamily="50" charset="-128"/>
                        </a:rPr>
                        <a:t>損傷</a:t>
                      </a:r>
                      <a:r>
                        <a:rPr lang="en-US" altLang="ja-JP" sz="2000" dirty="0" smtClean="0">
                          <a:solidFill>
                            <a:srgbClr val="0362ED"/>
                          </a:solidFill>
                          <a:latin typeface="HGPｺﾞｼｯｸE" pitchFamily="50" charset="-128"/>
                          <a:ea typeface="HGPｺﾞｼｯｸE" pitchFamily="50" charset="-128"/>
                        </a:rPr>
                        <a:t>)</a:t>
                      </a:r>
                    </a:p>
                  </a:txBody>
                  <a:tcPr/>
                </a:tc>
                <a:tc>
                  <a:txBody>
                    <a:bodyPr/>
                    <a:lstStyle/>
                    <a:p>
                      <a:r>
                        <a:rPr kumimoji="1" lang="ja-JP" altLang="en-US" sz="2000" dirty="0" smtClean="0"/>
                        <a:t>・知的障がいがある</a:t>
                      </a:r>
                      <a:endParaRPr kumimoji="1" lang="en-US" altLang="ja-JP" sz="2000" dirty="0" smtClean="0"/>
                    </a:p>
                    <a:p>
                      <a:r>
                        <a:rPr kumimoji="1" lang="ja-JP" altLang="en-US" sz="2000" dirty="0" smtClean="0"/>
                        <a:t>・元気が出ない</a:t>
                      </a:r>
                      <a:endParaRPr kumimoji="1"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・両足がマヒで動かない</a:t>
                      </a:r>
                      <a:endParaRPr kumimoji="1" lang="en-US" altLang="ja-JP" sz="2000" dirty="0" smtClean="0"/>
                    </a:p>
                    <a:p>
                      <a:endParaRPr kumimoji="1" lang="en-US" altLang="ja-JP" sz="2000" dirty="0" smtClean="0"/>
                    </a:p>
                  </a:txBody>
                  <a:tcPr/>
                </a:tc>
              </a:tr>
              <a:tr h="1321816">
                <a:tc>
                  <a:txBody>
                    <a:bodyPr/>
                    <a:lstStyle/>
                    <a:p>
                      <a:r>
                        <a:rPr lang="ja-JP" altLang="en-US" sz="2400" dirty="0" smtClean="0">
                          <a:solidFill>
                            <a:srgbClr val="0362ED"/>
                          </a:solidFill>
                          <a:latin typeface="+mn-ea"/>
                        </a:rPr>
                        <a:t>能力障害・低下</a:t>
                      </a:r>
                      <a:endParaRPr lang="en-US" altLang="ja-JP" sz="2400" dirty="0" smtClean="0">
                        <a:solidFill>
                          <a:srgbClr val="0362ED"/>
                        </a:solidFill>
                        <a:latin typeface="+mn-ea"/>
                      </a:endParaRPr>
                    </a:p>
                    <a:p>
                      <a:r>
                        <a:rPr kumimoji="1" lang="ja-JP" altLang="en-US" sz="2000" dirty="0" smtClean="0">
                          <a:solidFill>
                            <a:schemeClr val="tx1"/>
                          </a:solidFill>
                          <a:latin typeface="+mn-ea"/>
                        </a:rPr>
                        <a:t>（能力レベル</a:t>
                      </a:r>
                      <a:r>
                        <a:rPr kumimoji="1" lang="ja-JP" altLang="en-US" sz="2000" dirty="0" smtClean="0">
                          <a:solidFill>
                            <a:schemeClr val="tx1"/>
                          </a:solidFill>
                          <a:latin typeface="+mn-lt"/>
                        </a:rPr>
                        <a:t>）</a:t>
                      </a:r>
                      <a:endParaRPr kumimoji="1" lang="en-US" altLang="ja-JP" sz="2000" dirty="0" smtClean="0">
                        <a:solidFill>
                          <a:schemeClr val="tx1"/>
                        </a:solidFill>
                        <a:latin typeface="+mn-ea"/>
                      </a:endParaRPr>
                    </a:p>
                    <a:p>
                      <a:r>
                        <a:rPr kumimoji="1" lang="ja-JP" altLang="en-US" sz="2000" dirty="0" smtClean="0">
                          <a:solidFill>
                            <a:srgbClr val="0362ED"/>
                          </a:solidFill>
                          <a:latin typeface="+mn-ea"/>
                        </a:rPr>
                        <a:t>日常的な動作や活動</a:t>
                      </a:r>
                      <a:endParaRPr kumimoji="1" lang="en-US" altLang="ja-JP" sz="2000" dirty="0" smtClean="0">
                        <a:solidFill>
                          <a:srgbClr val="0362ED"/>
                        </a:solidFill>
                        <a:latin typeface="+mn-ea"/>
                      </a:endParaRPr>
                    </a:p>
                    <a:p>
                      <a:r>
                        <a:rPr kumimoji="1" lang="ja-JP" altLang="en-US" sz="2000" dirty="0" smtClean="0">
                          <a:solidFill>
                            <a:srgbClr val="0362ED"/>
                          </a:solidFill>
                          <a:latin typeface="+mn-ea"/>
                        </a:rPr>
                        <a:t>における制限</a:t>
                      </a:r>
                      <a:endParaRPr kumimoji="1" lang="ja-JP" altLang="en-US" sz="2000" dirty="0">
                        <a:solidFill>
                          <a:srgbClr val="0362ED"/>
                        </a:solidFill>
                      </a:endParaRPr>
                    </a:p>
                  </a:txBody>
                  <a:tcPr/>
                </a:tc>
                <a:tc>
                  <a:txBody>
                    <a:bodyPr/>
                    <a:lstStyle/>
                    <a:p>
                      <a:r>
                        <a:rPr lang="en-US" altLang="ja-JP" sz="2400" dirty="0" smtClean="0">
                          <a:solidFill>
                            <a:srgbClr val="0362ED"/>
                          </a:solidFill>
                          <a:latin typeface="+mn-ea"/>
                        </a:rPr>
                        <a:t>disability</a:t>
                      </a:r>
                    </a:p>
                    <a:p>
                      <a:r>
                        <a:rPr kumimoji="1" lang="ja-JP" altLang="en-US" sz="2000" dirty="0" smtClean="0">
                          <a:solidFill>
                            <a:schemeClr val="tx1"/>
                          </a:solidFill>
                          <a:latin typeface="+mn-ea"/>
                        </a:rPr>
                        <a:t>原因としての </a:t>
                      </a:r>
                      <a:endParaRPr kumimoji="1" lang="en-US" altLang="ja-JP" sz="2000" dirty="0" smtClean="0">
                        <a:solidFill>
                          <a:schemeClr val="tx1"/>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dirty="0" smtClean="0">
                          <a:solidFill>
                            <a:srgbClr val="0362ED"/>
                          </a:solidFill>
                          <a:latin typeface="+mn-ea"/>
                        </a:rPr>
                        <a:t>Impairments</a:t>
                      </a:r>
                      <a:r>
                        <a:rPr lang="ja-JP" altLang="en-US" sz="2000" dirty="0" smtClean="0">
                          <a:solidFill>
                            <a:srgbClr val="0362ED"/>
                          </a:solidFill>
                          <a:latin typeface="+mn-ea"/>
                        </a:rPr>
                        <a:t>（機能障害）</a:t>
                      </a:r>
                      <a:endParaRPr kumimoji="1" lang="en-US" altLang="ja-JP" sz="2000" dirty="0" smtClean="0">
                        <a:solidFill>
                          <a:srgbClr val="0362ED"/>
                        </a:solidFill>
                        <a:latin typeface="+mn-ea"/>
                      </a:endParaRPr>
                    </a:p>
                    <a:p>
                      <a:r>
                        <a:rPr kumimoji="1" lang="ja-JP" altLang="en-US" sz="1800" dirty="0" smtClean="0">
                          <a:solidFill>
                            <a:srgbClr val="0362ED"/>
                          </a:solidFill>
                          <a:latin typeface="+mn-ea"/>
                        </a:rPr>
                        <a:t>物的・人的補助（配慮）の不足</a:t>
                      </a:r>
                      <a:endParaRPr kumimoji="1" lang="en-US" altLang="ja-JP" sz="1800" dirty="0" smtClean="0">
                        <a:solidFill>
                          <a:srgbClr val="0362ED"/>
                        </a:solidFill>
                        <a:latin typeface="+mn-ea"/>
                      </a:endParaRPr>
                    </a:p>
                  </a:txBody>
                  <a:tcPr/>
                </a:tc>
                <a:tc>
                  <a:txBody>
                    <a:bodyPr/>
                    <a:lstStyle/>
                    <a:p>
                      <a:r>
                        <a:rPr kumimoji="1" lang="ja-JP" altLang="en-US" sz="2000" dirty="0" smtClean="0"/>
                        <a:t>・計算ができない</a:t>
                      </a:r>
                      <a:endParaRPr kumimoji="1" lang="en-US" altLang="ja-JP" sz="2000" dirty="0" smtClean="0"/>
                    </a:p>
                    <a:p>
                      <a:r>
                        <a:rPr kumimoji="1" lang="ja-JP" altLang="en-US" sz="2000" dirty="0" smtClean="0"/>
                        <a:t>・身支度ができない</a:t>
                      </a:r>
                      <a:endParaRPr kumimoji="1"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・車の運転ができない</a:t>
                      </a:r>
                      <a:endParaRPr kumimoji="1" lang="en-US" altLang="ja-JP" sz="2000" dirty="0" smtClean="0"/>
                    </a:p>
                    <a:p>
                      <a:endParaRPr kumimoji="1" lang="ja-JP" altLang="en-US" sz="2000" dirty="0"/>
                    </a:p>
                  </a:txBody>
                  <a:tcPr/>
                </a:tc>
              </a:tr>
              <a:tr h="1321816">
                <a:tc>
                  <a:txBody>
                    <a:bodyPr/>
                    <a:lstStyle/>
                    <a:p>
                      <a:r>
                        <a:rPr kumimoji="1" lang="ja-JP" altLang="en-US" sz="2400" dirty="0" smtClean="0">
                          <a:solidFill>
                            <a:srgbClr val="FF0000"/>
                          </a:solidFill>
                          <a:latin typeface="+mn-ea"/>
                        </a:rPr>
                        <a:t>社会的不利・排除</a:t>
                      </a:r>
                      <a:endParaRPr kumimoji="1" lang="en-US" altLang="ja-JP" sz="2400" dirty="0" smtClean="0">
                        <a:solidFill>
                          <a:srgbClr val="FF0000"/>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solidFill>
                            <a:schemeClr val="tx1"/>
                          </a:solidFill>
                          <a:latin typeface="+mn-ea"/>
                        </a:rPr>
                        <a:t>（社会レベル</a:t>
                      </a:r>
                      <a:r>
                        <a:rPr kumimoji="1" lang="ja-JP" altLang="en-US" sz="2000" dirty="0" smtClean="0">
                          <a:solidFill>
                            <a:schemeClr val="tx1"/>
                          </a:solidFill>
                          <a:latin typeface="+mn-lt"/>
                        </a:rPr>
                        <a:t>）</a:t>
                      </a:r>
                      <a:endParaRPr kumimoji="1" lang="en-US" altLang="ja-JP" sz="2400" dirty="0" smtClean="0">
                        <a:solidFill>
                          <a:srgbClr val="FF0000"/>
                        </a:solidFill>
                        <a:latin typeface="+mn-ea"/>
                      </a:endParaRPr>
                    </a:p>
                    <a:p>
                      <a:r>
                        <a:rPr kumimoji="1" lang="ja-JP" altLang="en-US" sz="2000" dirty="0" smtClean="0">
                          <a:solidFill>
                            <a:srgbClr val="FF0000"/>
                          </a:solidFill>
                          <a:latin typeface="+mn-ea"/>
                        </a:rPr>
                        <a:t>目的や目標への到達を阻む</a:t>
                      </a:r>
                      <a:r>
                        <a:rPr kumimoji="1" lang="ja-JP" altLang="en-US" sz="2000" dirty="0" smtClean="0">
                          <a:solidFill>
                            <a:srgbClr val="FF3300"/>
                          </a:solidFill>
                          <a:latin typeface="+mn-ea"/>
                        </a:rPr>
                        <a:t>不利な条件・困難</a:t>
                      </a:r>
                      <a:endParaRPr kumimoji="1" lang="ja-JP" altLang="en-US" sz="2000" dirty="0">
                        <a:solidFill>
                          <a:srgbClr val="FF3300"/>
                        </a:solidFill>
                      </a:endParaRPr>
                    </a:p>
                  </a:txBody>
                  <a:tcPr/>
                </a:tc>
                <a:tc>
                  <a:txBody>
                    <a:bodyPr/>
                    <a:lstStyle/>
                    <a:p>
                      <a:r>
                        <a:rPr lang="en-US" altLang="ja-JP" sz="2400" dirty="0" smtClean="0">
                          <a:solidFill>
                            <a:srgbClr val="FF0000"/>
                          </a:solidFill>
                          <a:latin typeface="+mn-ea"/>
                        </a:rPr>
                        <a:t>handicap</a:t>
                      </a:r>
                    </a:p>
                    <a:p>
                      <a:r>
                        <a:rPr kumimoji="1" lang="ja-JP" altLang="en-US" sz="2000" dirty="0" smtClean="0">
                          <a:solidFill>
                            <a:schemeClr val="tx1"/>
                          </a:solidFill>
                          <a:latin typeface="+mn-ea"/>
                        </a:rPr>
                        <a:t>原因としての</a:t>
                      </a:r>
                      <a:endParaRPr kumimoji="1" lang="en-US" altLang="ja-JP" sz="2000" dirty="0" smtClean="0">
                        <a:solidFill>
                          <a:schemeClr val="tx1"/>
                        </a:solidFill>
                        <a:latin typeface="+mn-ea"/>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2000" b="0" dirty="0" smtClean="0">
                          <a:solidFill>
                            <a:srgbClr val="FF0000"/>
                          </a:solidFill>
                          <a:latin typeface="+mn-ea"/>
                          <a:ea typeface="+mn-ea"/>
                        </a:rPr>
                        <a:t> barrier</a:t>
                      </a:r>
                      <a:r>
                        <a:rPr lang="ja-JP" altLang="en-US" sz="2000" b="0" dirty="0" smtClean="0">
                          <a:solidFill>
                            <a:srgbClr val="FF0000"/>
                          </a:solidFill>
                        </a:rPr>
                        <a:t>（社会的障壁）～</a:t>
                      </a:r>
                      <a:endParaRPr lang="en-US" altLang="ja-JP" sz="2000" b="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900" b="0" dirty="0" smtClean="0">
                          <a:solidFill>
                            <a:srgbClr val="FF0000"/>
                          </a:solidFill>
                        </a:rPr>
                        <a:t> サービスや社会資源の不足</a:t>
                      </a:r>
                      <a:endParaRPr lang="en-US" altLang="ja-JP" sz="1900" b="0" dirty="0" smtClean="0">
                        <a:solidFill>
                          <a:srgbClr val="FF0000"/>
                        </a:solidFill>
                      </a:endParaRPr>
                    </a:p>
                  </a:txBody>
                  <a:tcPr/>
                </a:tc>
                <a:tc>
                  <a:txBody>
                    <a:bodyPr/>
                    <a:lstStyle/>
                    <a:p>
                      <a:r>
                        <a:rPr kumimoji="1" lang="ja-JP" altLang="en-US" sz="2000" dirty="0" smtClean="0"/>
                        <a:t>・一人で買い物できない</a:t>
                      </a:r>
                      <a:endParaRPr kumimoji="1" lang="en-US" altLang="ja-JP" sz="2000" dirty="0" smtClean="0"/>
                    </a:p>
                    <a:p>
                      <a:r>
                        <a:rPr kumimoji="1" lang="ja-JP" altLang="en-US" sz="2000" dirty="0" smtClean="0"/>
                        <a:t>・外に出るのが怖い</a:t>
                      </a:r>
                      <a:endParaRPr kumimoji="1" lang="en-US" altLang="ja-JP"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・スーパーまでアクセスできない</a:t>
                      </a:r>
                      <a:endParaRPr kumimoji="1" lang="en-US" altLang="ja-JP" sz="2000" dirty="0" smtClean="0"/>
                    </a:p>
                  </a:txBody>
                  <a:tcPr/>
                </a:tc>
              </a:tr>
            </a:tbl>
          </a:graphicData>
        </a:graphic>
      </p:graphicFrame>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7</a:t>
            </a:fld>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8229600" cy="346050"/>
          </a:xfrm>
        </p:spPr>
        <p:txBody>
          <a:bodyPr>
            <a:normAutofit fontScale="90000"/>
          </a:bodyPr>
          <a:lstStyle/>
          <a:p>
            <a:r>
              <a:rPr lang="en-US" altLang="ja-JP" dirty="0" smtClean="0"/>
              <a:t/>
            </a:r>
            <a:br>
              <a:rPr lang="en-US" altLang="ja-JP" dirty="0" smtClean="0"/>
            </a:br>
            <a:r>
              <a:rPr lang="ja-JP" altLang="en-US" dirty="0" smtClean="0"/>
              <a:t>「ショウガイ」の</a:t>
            </a:r>
            <a:r>
              <a:rPr lang="ja-JP" altLang="en-US" dirty="0" smtClean="0">
                <a:solidFill>
                  <a:srgbClr val="FF00FF"/>
                </a:solidFill>
                <a:latin typeface="+mn-ea"/>
              </a:rPr>
              <a:t>社会モデル</a:t>
            </a:r>
            <a:endParaRPr lang="en-US" altLang="ja-JP" b="1" dirty="0" smtClean="0">
              <a:solidFill>
                <a:srgbClr val="FF00FF"/>
              </a:solidFill>
            </a:endParaRPr>
          </a:p>
        </p:txBody>
      </p:sp>
      <p:sp>
        <p:nvSpPr>
          <p:cNvPr id="3" name="コンテンツ プレースホルダ 2"/>
          <p:cNvSpPr>
            <a:spLocks noGrp="1"/>
          </p:cNvSpPr>
          <p:nvPr>
            <p:ph idx="1"/>
          </p:nvPr>
        </p:nvSpPr>
        <p:spPr>
          <a:xfrm>
            <a:off x="395536" y="1412776"/>
            <a:ext cx="8352928" cy="4824536"/>
          </a:xfrm>
          <a:ln>
            <a:solidFill>
              <a:schemeClr val="tx1"/>
            </a:solidFill>
          </a:ln>
        </p:spPr>
        <p:txBody>
          <a:bodyPr>
            <a:normAutofit/>
          </a:bodyPr>
          <a:lstStyle/>
          <a:p>
            <a:pPr>
              <a:buNone/>
            </a:pPr>
            <a:endParaRPr lang="en-US" altLang="ja-JP" sz="2400" dirty="0" smtClean="0"/>
          </a:p>
          <a:p>
            <a:r>
              <a:rPr lang="ja-JP" altLang="en-US" sz="2700" dirty="0" smtClean="0">
                <a:latin typeface="+mn-ea"/>
              </a:rPr>
              <a:t>「ショウガイ」は、</a:t>
            </a:r>
            <a:r>
              <a:rPr lang="ja-JP" altLang="en-US" sz="2700" dirty="0" smtClean="0">
                <a:solidFill>
                  <a:srgbClr val="FF0000"/>
                </a:solidFill>
                <a:latin typeface="+mn-ea"/>
              </a:rPr>
              <a:t>社会の障壁</a:t>
            </a:r>
            <a:r>
              <a:rPr lang="ja-JP" altLang="en-US" sz="2700" dirty="0" smtClean="0">
                <a:latin typeface="+mn-ea"/>
              </a:rPr>
              <a:t>により作り出されている。　　　　　　　　　　　　　　　　　　　　　　</a:t>
            </a:r>
            <a:endParaRPr lang="en-US" altLang="ja-JP" sz="2700" dirty="0" smtClean="0">
              <a:latin typeface="+mn-ea"/>
            </a:endParaRPr>
          </a:p>
          <a:p>
            <a:pPr>
              <a:buNone/>
            </a:pPr>
            <a:endParaRPr lang="en-US" altLang="ja-JP" sz="2400" dirty="0" smtClean="0">
              <a:latin typeface="+mn-ea"/>
            </a:endParaRPr>
          </a:p>
          <a:p>
            <a:r>
              <a:rPr lang="ja-JP" altLang="en-US" sz="2700" dirty="0" smtClean="0">
                <a:latin typeface="+mn-ea"/>
              </a:rPr>
              <a:t>「ショウガイ」のある人が味わう</a:t>
            </a:r>
            <a:r>
              <a:rPr lang="ja-JP" altLang="en-US" sz="2700" dirty="0" smtClean="0">
                <a:solidFill>
                  <a:srgbClr val="FF0000"/>
                </a:solidFill>
                <a:latin typeface="+mn-ea"/>
              </a:rPr>
              <a:t>社会的不利（</a:t>
            </a:r>
            <a:r>
              <a:rPr lang="en-US" altLang="ja-JP" sz="2700" dirty="0" smtClean="0">
                <a:solidFill>
                  <a:srgbClr val="FF0000"/>
                </a:solidFill>
                <a:latin typeface="+mn-ea"/>
              </a:rPr>
              <a:t>handicap</a:t>
            </a:r>
            <a:r>
              <a:rPr lang="ja-JP" altLang="en-US" sz="2700" dirty="0" smtClean="0">
                <a:solidFill>
                  <a:srgbClr val="FF0000"/>
                </a:solidFill>
                <a:latin typeface="+mn-ea"/>
              </a:rPr>
              <a:t>）</a:t>
            </a:r>
            <a:r>
              <a:rPr lang="ja-JP" altLang="en-US" sz="2700" dirty="0" smtClean="0">
                <a:latin typeface="+mn-ea"/>
              </a:rPr>
              <a:t>について、個人の能力や身体機能の問題としてでは　なく、</a:t>
            </a:r>
            <a:r>
              <a:rPr lang="ja-JP" altLang="en-US" sz="2700" dirty="0" smtClean="0">
                <a:solidFill>
                  <a:srgbClr val="FF0000"/>
                </a:solidFill>
                <a:latin typeface="+mn-ea"/>
              </a:rPr>
              <a:t>「社会の問題」</a:t>
            </a:r>
            <a:r>
              <a:rPr lang="ja-JP" altLang="en-US" sz="2700" dirty="0" smtClean="0">
                <a:latin typeface="+mn-ea"/>
              </a:rPr>
              <a:t>として捉える視点が必要。</a:t>
            </a:r>
            <a:endParaRPr lang="en-US" altLang="ja-JP" sz="2700" dirty="0" smtClean="0">
              <a:latin typeface="+mn-ea"/>
            </a:endParaRPr>
          </a:p>
          <a:p>
            <a:pPr>
              <a:buNone/>
            </a:pPr>
            <a:endParaRPr lang="en-US" altLang="ja-JP" sz="2400" dirty="0" smtClean="0">
              <a:latin typeface="+mn-ea"/>
            </a:endParaRPr>
          </a:p>
          <a:p>
            <a:r>
              <a:rPr lang="ja-JP" altLang="en-US" sz="2700" dirty="0" smtClean="0">
                <a:latin typeface="+mn-ea"/>
              </a:rPr>
              <a:t>仮に機能レベルの障がいが治療・回復できなくても、</a:t>
            </a:r>
            <a:r>
              <a:rPr lang="ja-JP" altLang="en-US" sz="2700" u="sng" dirty="0" smtClean="0">
                <a:latin typeface="+mn-ea"/>
              </a:rPr>
              <a:t>能力レベル、社会レベルの「ショウガイ」については、</a:t>
            </a:r>
            <a:r>
              <a:rPr lang="ja-JP" altLang="en-US" sz="2700" u="sng" dirty="0" smtClean="0">
                <a:solidFill>
                  <a:srgbClr val="FF00FF"/>
                </a:solidFill>
                <a:latin typeface="+mn-ea"/>
              </a:rPr>
              <a:t>適切な援助や配慮、環境調整等があれば克服可能。</a:t>
            </a:r>
            <a:endParaRPr lang="en-US" altLang="ja-JP" sz="2700" u="sng" dirty="0" smtClean="0">
              <a:solidFill>
                <a:srgbClr val="FF00FF"/>
              </a:solidFill>
              <a:latin typeface="+mn-ea"/>
            </a:endParaRPr>
          </a:p>
          <a:p>
            <a:pPr>
              <a:buNone/>
            </a:pPr>
            <a:endParaRPr lang="en-US" altLang="ja-JP" sz="2700" dirty="0" smtClean="0"/>
          </a:p>
          <a:p>
            <a:endParaRPr lang="en-US" altLang="ja-JP" sz="3600"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8</a:t>
            </a:fld>
            <a:endParaRPr kumimoji="1" lang="ja-JP" altLang="en-US" dirty="0"/>
          </a:p>
        </p:txBody>
      </p:sp>
      <p:sp>
        <p:nvSpPr>
          <p:cNvPr id="7" name="下矢印 6"/>
          <p:cNvSpPr/>
          <p:nvPr/>
        </p:nvSpPr>
        <p:spPr>
          <a:xfrm>
            <a:off x="3923928" y="4149080"/>
            <a:ext cx="648072" cy="432048"/>
          </a:xfrm>
          <a:prstGeom prst="down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32656"/>
            <a:ext cx="9144000" cy="1470025"/>
          </a:xfrm>
        </p:spPr>
        <p:txBody>
          <a:bodyPr>
            <a:normAutofit/>
          </a:bodyPr>
          <a:lstStyle/>
          <a:p>
            <a:r>
              <a:rPr lang="ja-JP" altLang="en-US" sz="5400" b="1" dirty="0" smtClean="0"/>
              <a:t>本日お話したいこと</a:t>
            </a:r>
            <a:endParaRPr kumimoji="1" lang="ja-JP" altLang="en-US" sz="5400" dirty="0"/>
          </a:p>
        </p:txBody>
      </p:sp>
      <p:sp>
        <p:nvSpPr>
          <p:cNvPr id="3" name="サブタイトル 2"/>
          <p:cNvSpPr>
            <a:spLocks noGrp="1"/>
          </p:cNvSpPr>
          <p:nvPr>
            <p:ph type="subTitle" idx="1"/>
          </p:nvPr>
        </p:nvSpPr>
        <p:spPr>
          <a:xfrm>
            <a:off x="755576" y="1700808"/>
            <a:ext cx="7560840" cy="4392488"/>
          </a:xfrm>
          <a:ln>
            <a:solidFill>
              <a:schemeClr val="tx1"/>
            </a:solidFill>
          </a:ln>
        </p:spPr>
        <p:txBody>
          <a:bodyPr>
            <a:normAutofit/>
          </a:bodyPr>
          <a:lstStyle/>
          <a:p>
            <a:pPr algn="l"/>
            <a:endParaRPr lang="en-US" altLang="ja-JP" sz="2800" b="1" dirty="0" smtClean="0">
              <a:solidFill>
                <a:schemeClr val="tx1"/>
              </a:solidFill>
            </a:endParaRPr>
          </a:p>
          <a:p>
            <a:pPr algn="l"/>
            <a:r>
              <a:rPr lang="ja-JP" altLang="en-US" sz="2800" b="1" dirty="0" smtClean="0">
                <a:solidFill>
                  <a:schemeClr val="tx1"/>
                </a:solidFill>
              </a:rPr>
              <a:t>１．はじめに～ 「ふくし」ってなんだろう？</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chemeClr val="tx1"/>
                </a:solidFill>
              </a:rPr>
              <a:t>２．「ショウガイ」について</a:t>
            </a:r>
            <a:endParaRPr lang="en-US" altLang="ja-JP" sz="2800" b="1" dirty="0" smtClean="0">
              <a:solidFill>
                <a:schemeClr val="tx1"/>
              </a:solidFill>
            </a:endParaRPr>
          </a:p>
          <a:p>
            <a:pPr algn="l"/>
            <a:endParaRPr lang="en-US" altLang="ja-JP" sz="2800" b="1" dirty="0" smtClean="0">
              <a:solidFill>
                <a:schemeClr val="tx1"/>
              </a:solidFill>
            </a:endParaRPr>
          </a:p>
          <a:p>
            <a:pPr algn="l"/>
            <a:r>
              <a:rPr lang="ja-JP" altLang="en-US" sz="2800" b="1" dirty="0" smtClean="0">
                <a:solidFill>
                  <a:srgbClr val="FF00FF"/>
                </a:solidFill>
              </a:rPr>
              <a:t>３．障がいのある方にとっての高齢化の問題</a:t>
            </a:r>
            <a:endParaRPr lang="en-US" altLang="ja-JP" sz="2800" b="1" dirty="0" smtClean="0">
              <a:solidFill>
                <a:srgbClr val="FF00FF"/>
              </a:solidFill>
            </a:endParaRPr>
          </a:p>
          <a:p>
            <a:pPr algn="l"/>
            <a:endParaRPr lang="en-US" altLang="ja-JP" sz="2800" b="1" dirty="0" smtClean="0">
              <a:solidFill>
                <a:srgbClr val="FF00FF"/>
              </a:solidFill>
            </a:endParaRPr>
          </a:p>
          <a:p>
            <a:pPr algn="l"/>
            <a:r>
              <a:rPr lang="ja-JP" altLang="en-US" sz="2800" b="1" dirty="0" smtClean="0">
                <a:solidFill>
                  <a:schemeClr val="tx1"/>
                </a:solidFill>
              </a:rPr>
              <a:t>４．おわりに～ 「地域福祉」という希望</a:t>
            </a:r>
            <a:endParaRPr lang="en-US" altLang="ja-JP" sz="2800" b="1" dirty="0" smtClean="0">
              <a:solidFill>
                <a:schemeClr val="tx1"/>
              </a:solidFill>
            </a:endParaRPr>
          </a:p>
          <a:p>
            <a:pPr algn="l"/>
            <a:endParaRPr lang="en-US" altLang="ja-JP" sz="2400" dirty="0" smtClean="0">
              <a:solidFill>
                <a:srgbClr val="FF00FF"/>
              </a:solidFill>
            </a:endParaRPr>
          </a:p>
          <a:p>
            <a:pPr algn="l"/>
            <a:endParaRPr lang="en-US" altLang="ja-JP" sz="2800" dirty="0" smtClean="0">
              <a:solidFill>
                <a:srgbClr val="FF0000"/>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9</a:t>
            </a:fld>
            <a:endParaRPr kumimoji="1" lang="ja-JP"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9054</TotalTime>
  <Words>1886</Words>
  <Application>Microsoft Office PowerPoint</Application>
  <PresentationFormat>画面に合わせる (4:3)</PresentationFormat>
  <Paragraphs>538</Paragraphs>
  <Slides>25</Slides>
  <Notes>23</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「いのち」がかがやく 「ちいき」の暮らしを願って</vt:lpstr>
      <vt:lpstr>本日お話したいこと</vt:lpstr>
      <vt:lpstr>本日お話したいこと</vt:lpstr>
      <vt:lpstr>「ふ」だんの「く」らしの中の「し」あわせっ！</vt:lpstr>
      <vt:lpstr>本日お話したいこと</vt:lpstr>
      <vt:lpstr>「障害者基本法」（平成２３年８月改正） における「障害者」の定義</vt:lpstr>
      <vt:lpstr>「ショウガイ」の３つのレベル</vt:lpstr>
      <vt:lpstr> 「ショウガイ」の社会モデル</vt:lpstr>
      <vt:lpstr>本日お話したいこと</vt:lpstr>
      <vt:lpstr>【参考】内閣府「平成25年版　障害者白書（概要）」 第1章　障害者の状況（基本的統計）より</vt:lpstr>
      <vt:lpstr>【参考】内閣府「平成26年版高齢社会白書（概要版）」 第1章　高齢化の状況　より  </vt:lpstr>
      <vt:lpstr>スライド 12</vt:lpstr>
      <vt:lpstr>スライド 13</vt:lpstr>
      <vt:lpstr>障がいのある方の高齢化① ～データから見えてくるもの</vt:lpstr>
      <vt:lpstr>【参考】戦後日本の社会福祉制度　</vt:lpstr>
      <vt:lpstr>障がいのある方の高齢化② ～問題の所在</vt:lpstr>
      <vt:lpstr>障がいのある方の高齢化③ ～ご本人の支援における課題</vt:lpstr>
      <vt:lpstr>障がいのある方の高齢化④ ～事業者としての課題</vt:lpstr>
      <vt:lpstr>本日お話したいこと</vt:lpstr>
      <vt:lpstr>「ちいき」の未来はどこにある？</vt:lpstr>
      <vt:lpstr>「地域福祉」は息の長いレース</vt:lpstr>
      <vt:lpstr>生きててよかった！　生まれてきてよかった！！ 　　　　　　　　　　　　　　　　とみんなで思えるように・・・</vt:lpstr>
      <vt:lpstr>「サヨナラ」ダケガ人生ダ としても</vt:lpstr>
      <vt:lpstr>ちばは燃えている、か？！</vt:lpstr>
      <vt:lpstr>ご清聴、ありがとうございました！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「（小規模福祉）作業所」とは？</dc:title>
  <dc:creator>NEC-PCuser</dc:creator>
  <cp:lastModifiedBy>NEC-PCuser</cp:lastModifiedBy>
  <cp:revision>3308</cp:revision>
  <dcterms:created xsi:type="dcterms:W3CDTF">2013-08-27T14:35:27Z</dcterms:created>
  <dcterms:modified xsi:type="dcterms:W3CDTF">2015-03-30T00:32:59Z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