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2" r:id="rId4"/>
    <p:sldId id="258" r:id="rId5"/>
    <p:sldId id="261" r:id="rId6"/>
    <p:sldId id="256" r:id="rId7"/>
    <p:sldId id="260" r:id="rId8"/>
    <p:sldId id="26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26222"/>
    <a:srgbClr val="CC6600"/>
    <a:srgbClr val="FB35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-90" y="-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7101F-AFFD-455B-9A76-309378FD9DE3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31CBC-4DC7-46E4-8EED-664708BB711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6246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b="1" u="sng" dirty="0" smtClean="0"/>
              <a:t>※</a:t>
            </a:r>
            <a:r>
              <a:rPr lang="ja-JP" altLang="en-US" b="1" u="sng" dirty="0" smtClean="0"/>
              <a:t>携帯電話、パソコンはボックス回収の対象外です。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ja-JP" altLang="en-US" dirty="0" smtClean="0"/>
              <a:t>　携帯電話は、販売店または西浦資源リサイクル施設（船橋市西浦</a:t>
            </a:r>
            <a:r>
              <a:rPr lang="en-US" altLang="ja-JP" dirty="0" smtClean="0"/>
              <a:t>1-4-2</a:t>
            </a:r>
            <a:r>
              <a:rPr lang="ja-JP" altLang="en-US" dirty="0" smtClean="0"/>
              <a:t>）にお持ちいただき、</a:t>
            </a:r>
            <a:br>
              <a:rPr lang="ja-JP" altLang="en-US" dirty="0" smtClean="0"/>
            </a:br>
            <a:r>
              <a:rPr lang="ja-JP" altLang="en-US" dirty="0" smtClean="0"/>
              <a:t>　パソコンは、メーカーまたはパソコン</a:t>
            </a:r>
            <a:r>
              <a:rPr lang="en-US" altLang="ja-JP" dirty="0" smtClean="0"/>
              <a:t>3R</a:t>
            </a:r>
            <a:r>
              <a:rPr lang="ja-JP" altLang="en-US" dirty="0" smtClean="0"/>
              <a:t>推進協会（☎</a:t>
            </a:r>
            <a:r>
              <a:rPr lang="en-US" altLang="ja-JP" dirty="0" smtClean="0"/>
              <a:t>03-5282-7685</a:t>
            </a:r>
            <a:r>
              <a:rPr lang="ja-JP" altLang="en-US" dirty="0" smtClean="0"/>
              <a:t>）へご相談を。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1CBC-4DC7-46E4-8EED-664708BB711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5377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938B-A19E-4964-A369-A34D59466574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EE48-99DE-43B0-B6C9-132AAF8357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3076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938B-A19E-4964-A369-A34D59466574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EE48-99DE-43B0-B6C9-132AAF8357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6464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938B-A19E-4964-A369-A34D59466574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EE48-99DE-43B0-B6C9-132AAF8357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4723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938B-A19E-4964-A369-A34D59466574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EE48-99DE-43B0-B6C9-132AAF8357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7514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938B-A19E-4964-A369-A34D59466574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EE48-99DE-43B0-B6C9-132AAF8357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3641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938B-A19E-4964-A369-A34D59466574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EE48-99DE-43B0-B6C9-132AAF8357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7866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938B-A19E-4964-A369-A34D59466574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EE48-99DE-43B0-B6C9-132AAF8357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1072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938B-A19E-4964-A369-A34D59466574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EE48-99DE-43B0-B6C9-132AAF8357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3077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938B-A19E-4964-A369-A34D59466574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EE48-99DE-43B0-B6C9-132AAF8357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29619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938B-A19E-4964-A369-A34D59466574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EE48-99DE-43B0-B6C9-132AAF8357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4499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938B-A19E-4964-A369-A34D59466574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EE48-99DE-43B0-B6C9-132AAF8357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6117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2938B-A19E-4964-A369-A34D59466574}" type="datetimeFigureOut">
              <a:rPr kumimoji="1" lang="ja-JP" altLang="en-US" smtClean="0"/>
              <a:pPr/>
              <a:t>2014/3/11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9EE48-99DE-43B0-B6C9-132AAF8357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2271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7017" y="1436914"/>
            <a:ext cx="10855234" cy="1950373"/>
          </a:xfrm>
        </p:spPr>
        <p:txBody>
          <a:bodyPr/>
          <a:lstStyle/>
          <a:p>
            <a:r>
              <a:rPr lang="ja-JP" altLang="en-US" dirty="0" smtClean="0"/>
              <a:t>船橋市における小型家電製品リサイクルの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取り組みについて</a:t>
            </a:r>
            <a:endParaRPr kumimoji="1" lang="ja-JP" altLang="en-US" dirty="0"/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4702638" y="4722125"/>
            <a:ext cx="6400800" cy="14638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ＮＰＯ法人</a:t>
            </a:r>
            <a:r>
              <a:rPr lang="ja-JP" altLang="en-US" sz="2800" dirty="0" smtClean="0"/>
              <a:t>１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１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2800" dirty="0" smtClean="0"/>
              <a:t>障害福祉サービス事業所　わさび</a:t>
            </a:r>
            <a:endParaRPr lang="en-US" altLang="ja-JP" sz="28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主任支援員</a:t>
            </a:r>
            <a:r>
              <a:rPr lang="ja-JP" altLang="en-US" sz="2800" dirty="0" smtClean="0">
                <a:solidFill>
                  <a:srgbClr val="00B0F0"/>
                </a:solidFill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土屋　基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2019" y="4687328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ＮＰＯ法人の１</a:t>
            </a:r>
            <a:r>
              <a:rPr kumimoji="1" lang="en-US" altLang="ja-JP" dirty="0" smtClean="0"/>
              <a:t>to</a:t>
            </a:r>
            <a:r>
              <a:rPr kumimoji="1" lang="ja-JP" altLang="en-US" dirty="0" smtClean="0"/>
              <a:t>１について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1849791"/>
              </p:ext>
            </p:extLst>
          </p:nvPr>
        </p:nvGraphicFramePr>
        <p:xfrm>
          <a:off x="672261" y="2145592"/>
          <a:ext cx="10819152" cy="410599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79619"/>
                <a:gridCol w="1351128"/>
                <a:gridCol w="1856096"/>
                <a:gridCol w="1555845"/>
                <a:gridCol w="2210937"/>
                <a:gridCol w="2265527"/>
              </a:tblGrid>
              <a:tr h="937242">
                <a:tc>
                  <a:txBody>
                    <a:bodyPr/>
                    <a:lstStyle/>
                    <a:p>
                      <a:pPr algn="ctr"/>
                      <a:endParaRPr kumimoji="1" lang="en-US" altLang="ja-JP" b="1" dirty="0" smtClean="0"/>
                    </a:p>
                    <a:p>
                      <a:pPr algn="ctr"/>
                      <a:r>
                        <a:rPr kumimoji="1" lang="ja-JP" altLang="en-US" b="1" dirty="0" smtClean="0"/>
                        <a:t>施設名</a:t>
                      </a:r>
                      <a:endParaRPr kumimoji="1" lang="ja-JP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b="1" dirty="0" smtClean="0"/>
                    </a:p>
                    <a:p>
                      <a:pPr algn="ctr"/>
                      <a:r>
                        <a:rPr kumimoji="1" lang="ja-JP" altLang="en-US" b="1" dirty="0" smtClean="0"/>
                        <a:t>事業所</a:t>
                      </a:r>
                      <a:endParaRPr kumimoji="1" lang="ja-JP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b="1" dirty="0" smtClean="0"/>
                    </a:p>
                    <a:p>
                      <a:pPr algn="ctr"/>
                      <a:r>
                        <a:rPr kumimoji="1" lang="ja-JP" altLang="en-US" b="1" dirty="0" smtClean="0"/>
                        <a:t>所在地</a:t>
                      </a:r>
                      <a:endParaRPr kumimoji="1" lang="ja-JP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b="1" dirty="0" smtClean="0"/>
                    </a:p>
                    <a:p>
                      <a:pPr algn="ctr"/>
                      <a:r>
                        <a:rPr kumimoji="1" lang="ja-JP" altLang="en-US" b="1" dirty="0" smtClean="0"/>
                        <a:t>開設</a:t>
                      </a:r>
                      <a:endParaRPr kumimoji="1" lang="ja-JP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b="1" dirty="0" smtClean="0"/>
                    </a:p>
                    <a:p>
                      <a:pPr algn="ctr"/>
                      <a:r>
                        <a:rPr kumimoji="1" lang="ja-JP" altLang="en-US" b="1" dirty="0" smtClean="0"/>
                        <a:t>事業形態</a:t>
                      </a:r>
                      <a:endParaRPr kumimoji="1" lang="en-US" altLang="ja-JP" b="1" dirty="0" smtClean="0"/>
                    </a:p>
                    <a:p>
                      <a:pPr algn="ctr"/>
                      <a:r>
                        <a:rPr kumimoji="1" lang="ja-JP" altLang="en-US" b="1" dirty="0" smtClean="0"/>
                        <a:t>（定員）</a:t>
                      </a:r>
                      <a:endParaRPr kumimoji="1" lang="ja-JP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b="1" dirty="0" smtClean="0"/>
                    </a:p>
                    <a:p>
                      <a:pPr algn="ctr"/>
                      <a:r>
                        <a:rPr kumimoji="1" lang="ja-JP" altLang="en-US" sz="2000" b="1" dirty="0" smtClean="0"/>
                        <a:t>私たちのモットー</a:t>
                      </a:r>
                      <a:endParaRPr kumimoji="1" lang="en-US" altLang="ja-JP" sz="2000" b="1" dirty="0" smtClean="0"/>
                    </a:p>
                    <a:p>
                      <a:pPr algn="ctr"/>
                      <a:endParaRPr kumimoji="1" lang="en-US" altLang="ja-JP" sz="2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697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1" dirty="0" smtClean="0">
                        <a:solidFill>
                          <a:srgbClr val="FF00FF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1" dirty="0" smtClean="0">
                        <a:solidFill>
                          <a:srgbClr val="FF00FF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rgbClr val="FF00FF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あく</a:t>
                      </a:r>
                      <a:r>
                        <a:rPr kumimoji="1" lang="ja-JP" altLang="en-US" sz="2400" b="1" dirty="0" err="1" smtClean="0">
                          <a:solidFill>
                            <a:srgbClr val="FF00FF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あ</a:t>
                      </a:r>
                      <a:endParaRPr kumimoji="1" lang="en-US" altLang="ja-JP" sz="2400" b="1" dirty="0" smtClean="0">
                        <a:solidFill>
                          <a:srgbClr val="FF00FF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1" dirty="0" smtClean="0">
                        <a:solidFill>
                          <a:srgbClr val="FF00FF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rgbClr val="FF00FF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あく</a:t>
                      </a:r>
                      <a:r>
                        <a:rPr kumimoji="1" lang="ja-JP" altLang="en-US" sz="2400" b="1" dirty="0" err="1" smtClean="0">
                          <a:solidFill>
                            <a:srgbClr val="FF00FF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あ</a:t>
                      </a:r>
                      <a:endParaRPr kumimoji="1" lang="en-US" altLang="ja-JP" sz="2400" b="1" dirty="0" smtClean="0">
                        <a:solidFill>
                          <a:srgbClr val="FF00FF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ja-JP" sz="1800" b="0" dirty="0" smtClean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r>
                        <a:rPr lang="ja-JP" altLang="en-US" sz="1800" b="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船橋市</a:t>
                      </a:r>
                      <a:endParaRPr lang="en-US" altLang="ja-JP" sz="1800" b="0" dirty="0" smtClean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r>
                        <a:rPr lang="ja-JP" altLang="en-US" sz="1800" b="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飯山満町２丁目</a:t>
                      </a:r>
                      <a:endParaRPr kumimoji="1" lang="ja-JP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b="1" dirty="0" smtClean="0"/>
                    </a:p>
                    <a:p>
                      <a:r>
                        <a:rPr kumimoji="1" lang="ja-JP" altLang="en-US" sz="1600" b="1" dirty="0" smtClean="0"/>
                        <a:t>平成２１年６月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600" b="1" dirty="0" smtClean="0"/>
                    </a:p>
                    <a:p>
                      <a:pPr algn="ctr"/>
                      <a:endParaRPr kumimoji="1" lang="en-US" altLang="ja-JP" sz="1600" b="1" dirty="0" smtClean="0"/>
                    </a:p>
                    <a:p>
                      <a:pPr algn="ctr"/>
                      <a:r>
                        <a:rPr kumimoji="1" lang="ja-JP" altLang="en-US" sz="1600" b="1" dirty="0" smtClean="0"/>
                        <a:t>就労継続支援Ｂ型</a:t>
                      </a:r>
                      <a:endParaRPr kumimoji="1" lang="en-US" altLang="ja-JP" sz="16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（２４名）</a:t>
                      </a:r>
                      <a:endParaRPr kumimoji="1" lang="en-US" altLang="ja-JP" sz="1600" b="1" dirty="0" smtClean="0"/>
                    </a:p>
                    <a:p>
                      <a:pPr algn="ctr"/>
                      <a:endParaRPr kumimoji="1" lang="en-US" altLang="ja-JP" sz="1600" b="1" dirty="0" smtClean="0"/>
                    </a:p>
                    <a:p>
                      <a:pPr algn="ctr"/>
                      <a:r>
                        <a:rPr kumimoji="1" lang="ja-JP" altLang="en-US" sz="1600" b="1" dirty="0" smtClean="0"/>
                        <a:t>＊各１２名ずつ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endParaRPr lang="en-US" altLang="ja-JP" sz="2000" b="1" dirty="0" smtClean="0">
                        <a:latin typeface="+mn-ea"/>
                      </a:endParaRPr>
                    </a:p>
                    <a:p>
                      <a:pPr>
                        <a:buNone/>
                      </a:pPr>
                      <a:r>
                        <a:rPr lang="ja-JP" altLang="en-US" sz="2000" b="1" dirty="0" smtClean="0">
                          <a:latin typeface="+mn-ea"/>
                        </a:rPr>
                        <a:t>障がいのある人も</a:t>
                      </a:r>
                      <a:endParaRPr lang="en-US" altLang="ja-JP" sz="2000" b="1" dirty="0" smtClean="0">
                        <a:latin typeface="+mn-ea"/>
                      </a:endParaRPr>
                    </a:p>
                    <a:p>
                      <a:pPr>
                        <a:buNone/>
                      </a:pPr>
                      <a:r>
                        <a:rPr lang="ja-JP" altLang="en-US" sz="2000" b="1" dirty="0" smtClean="0">
                          <a:latin typeface="+mn-ea"/>
                        </a:rPr>
                        <a:t>ない人も、同じ地域社会の中で共に暮らし・はたらく一人一人の人間として、</a:t>
                      </a:r>
                      <a:endParaRPr lang="en-US" altLang="ja-JP" sz="2000" b="1" dirty="0" smtClean="0">
                        <a:latin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ja-JP" sz="2200" b="1" dirty="0" smtClean="0">
                          <a:solidFill>
                            <a:srgbClr val="FF00FF"/>
                          </a:solidFill>
                          <a:latin typeface="+mn-ea"/>
                        </a:rPr>
                        <a:t>【1</a:t>
                      </a:r>
                      <a:r>
                        <a:rPr lang="ja-JP" altLang="en-US" sz="2200" b="1" dirty="0" smtClean="0">
                          <a:solidFill>
                            <a:srgbClr val="FF00FF"/>
                          </a:solidFill>
                          <a:latin typeface="+mn-ea"/>
                        </a:rPr>
                        <a:t>対１</a:t>
                      </a:r>
                      <a:r>
                        <a:rPr lang="en-US" altLang="ja-JP" sz="2200" b="1" dirty="0" smtClean="0">
                          <a:solidFill>
                            <a:srgbClr val="FF00FF"/>
                          </a:solidFill>
                          <a:latin typeface="+mn-ea"/>
                        </a:rPr>
                        <a:t>】</a:t>
                      </a:r>
                      <a:r>
                        <a:rPr lang="ja-JP" altLang="en-US" sz="2200" b="1" dirty="0" smtClean="0">
                          <a:solidFill>
                            <a:srgbClr val="FF00FF"/>
                          </a:solidFill>
                          <a:latin typeface="+mn-ea"/>
                        </a:rPr>
                        <a:t>の関係 </a:t>
                      </a:r>
                      <a:r>
                        <a:rPr lang="ja-JP" altLang="en-US" sz="2000" b="1" dirty="0" smtClean="0">
                          <a:latin typeface="+mn-ea"/>
                        </a:rPr>
                        <a:t>を</a:t>
                      </a:r>
                      <a:endParaRPr lang="en-US" altLang="ja-JP" sz="2000" b="1" dirty="0" smtClean="0">
                        <a:latin typeface="+mn-ea"/>
                      </a:endParaRPr>
                    </a:p>
                    <a:p>
                      <a:pPr>
                        <a:buNone/>
                      </a:pPr>
                      <a:r>
                        <a:rPr lang="ja-JP" altLang="en-US" sz="2000" b="1" dirty="0" smtClean="0">
                          <a:latin typeface="+mn-ea"/>
                        </a:rPr>
                        <a:t>大切に育んでゆくこと。</a:t>
                      </a:r>
                      <a:endParaRPr lang="en-US" altLang="ja-JP" sz="2000" b="1" dirty="0" smtClean="0">
                        <a:latin typeface="+mn-ea"/>
                      </a:endParaRPr>
                    </a:p>
                    <a:p>
                      <a:pPr algn="l"/>
                      <a:endParaRPr kumimoji="1" lang="ja-JP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685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400" b="1" dirty="0" smtClean="0">
                        <a:solidFill>
                          <a:srgbClr val="92D050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400" b="1" dirty="0" smtClean="0">
                        <a:solidFill>
                          <a:srgbClr val="92D050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わさび</a:t>
                      </a:r>
                      <a:endParaRPr lang="en-US" altLang="ja-JP" sz="2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800" b="0" dirty="0" smtClean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r>
                        <a:rPr kumimoji="1" lang="ja-JP" altLang="en-US" sz="1800" b="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船橋市</a:t>
                      </a:r>
                      <a:endParaRPr kumimoji="1" lang="en-US" altLang="ja-JP" sz="1800" b="0" dirty="0" smtClean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r>
                        <a:rPr kumimoji="1" lang="ja-JP" altLang="en-US" sz="1800" b="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前原東３丁目</a:t>
                      </a:r>
                      <a:endParaRPr kumimoji="1" lang="ja-JP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b="1" dirty="0" smtClean="0"/>
                    </a:p>
                    <a:p>
                      <a:r>
                        <a:rPr kumimoji="1" lang="ja-JP" altLang="en-US" sz="1600" b="1" dirty="0" smtClean="0"/>
                        <a:t>平成２３年６月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6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1" dirty="0" smtClean="0">
                        <a:solidFill>
                          <a:srgbClr val="00B0F0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err="1" smtClean="0">
                          <a:solidFill>
                            <a:srgbClr val="0070C0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ぶろっさむ</a:t>
                      </a:r>
                      <a:endParaRPr kumimoji="1" lang="en-US" altLang="ja-JP" sz="2400" b="1" dirty="0" smtClean="0">
                        <a:solidFill>
                          <a:srgbClr val="0070C0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1" dirty="0" smtClean="0">
                        <a:solidFill>
                          <a:srgbClr val="00B0F0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 err="1" smtClean="0">
                          <a:solidFill>
                            <a:srgbClr val="0070C0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ぶろっさむ</a:t>
                      </a:r>
                      <a:endParaRPr kumimoji="1" lang="en-US" altLang="ja-JP" sz="1800" b="1" dirty="0" smtClean="0">
                        <a:solidFill>
                          <a:srgbClr val="0070C0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endParaRPr kumimoji="1" lang="ja-JP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800" b="0" dirty="0" smtClean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r>
                        <a:rPr kumimoji="1" lang="ja-JP" altLang="en-US" sz="1800" b="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習志野市</a:t>
                      </a:r>
                      <a:endParaRPr kumimoji="1" lang="en-US" altLang="ja-JP" sz="1800" b="0" dirty="0" smtClean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r>
                        <a:rPr kumimoji="1" lang="ja-JP" altLang="en-US" sz="1800" b="0" smtClean="0">
                          <a:latin typeface="HGPｺﾞｼｯｸE" pitchFamily="50" charset="-128"/>
                          <a:ea typeface="HGPｺﾞｼｯｸE" pitchFamily="50" charset="-128"/>
                        </a:rPr>
                        <a:t>実籾１丁目</a:t>
                      </a:r>
                      <a:endParaRPr kumimoji="1" lang="en-US" altLang="ja-JP" sz="1800" b="0" smtClean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平成２１年２月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b="1" dirty="0" smtClean="0"/>
                    </a:p>
                    <a:p>
                      <a:pPr algn="ctr"/>
                      <a:r>
                        <a:rPr kumimoji="1" lang="ja-JP" altLang="en-US" sz="1600" b="1" dirty="0" smtClean="0"/>
                        <a:t>就労継続支援Ｂ型</a:t>
                      </a:r>
                      <a:endParaRPr kumimoji="1" lang="en-US" altLang="ja-JP" sz="16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（２０名）</a:t>
                      </a:r>
                    </a:p>
                    <a:p>
                      <a:pPr algn="ctr"/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角丸四角形 4"/>
          <p:cNvSpPr/>
          <p:nvPr/>
        </p:nvSpPr>
        <p:spPr>
          <a:xfrm>
            <a:off x="2210036" y="4206435"/>
            <a:ext cx="7003373" cy="99258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75359" y="1453376"/>
            <a:ext cx="10986989" cy="628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600" b="1" dirty="0" smtClean="0">
                <a:latin typeface="HG丸ｺﾞｼｯｸM-PRO" pitchFamily="50" charset="-128"/>
                <a:ea typeface="HG丸ｺﾞｼｯｸM-PRO" pitchFamily="50" charset="-128"/>
                <a:cs typeface="+mj-cs"/>
              </a:rPr>
              <a:t>☆ 船橋市・習志野市にて「地域福祉」の推進に力を入れています ☆</a:t>
            </a:r>
            <a:endParaRPr kumimoji="1" lang="ja-JP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「わさび」</a:t>
            </a:r>
            <a:r>
              <a:rPr lang="ja-JP" altLang="en-US" dirty="0"/>
              <a:t>のこと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838200" y="1624083"/>
            <a:ext cx="10515600" cy="5016559"/>
          </a:xfrm>
        </p:spPr>
        <p:txBody>
          <a:bodyPr>
            <a:normAutofit/>
          </a:bodyPr>
          <a:lstStyle/>
          <a:p>
            <a:r>
              <a:rPr kumimoji="1" lang="ja-JP" altLang="en-US" sz="2700" dirty="0" smtClean="0"/>
              <a:t>１０代後半～５０代前半までの１６名の利用者（Ｈ２６年３月現在）。</a:t>
            </a:r>
            <a:endParaRPr kumimoji="1" lang="en-US" altLang="ja-JP" sz="2700" dirty="0" smtClean="0"/>
          </a:p>
          <a:p>
            <a:r>
              <a:rPr kumimoji="1" lang="ja-JP" altLang="en-US" sz="2700" dirty="0" smtClean="0"/>
              <a:t>女性４名、男性１２名。平均年齢は２９．５才。</a:t>
            </a:r>
            <a:endParaRPr kumimoji="1" lang="en-US" altLang="ja-JP" sz="2700" dirty="0" smtClean="0"/>
          </a:p>
          <a:p>
            <a:r>
              <a:rPr lang="ja-JP" altLang="en-US" sz="2700" dirty="0" smtClean="0"/>
              <a:t>市内の特別支援学校の知的障がいのある卒業生たちが中心。</a:t>
            </a:r>
            <a:endParaRPr lang="en-US" altLang="ja-JP" sz="2700" dirty="0" smtClean="0"/>
          </a:p>
          <a:p>
            <a:pPr>
              <a:buNone/>
            </a:pPr>
            <a:r>
              <a:rPr lang="ja-JP" altLang="en-US" sz="2700" dirty="0" smtClean="0"/>
              <a:t>　そこ</a:t>
            </a:r>
            <a:r>
              <a:rPr lang="ja-JP" altLang="en-US" sz="2700" dirty="0"/>
              <a:t>に</a:t>
            </a:r>
            <a:r>
              <a:rPr lang="ja-JP" altLang="en-US" sz="2700" dirty="0" smtClean="0"/>
              <a:t>３０代～５０代の中</a:t>
            </a:r>
            <a:r>
              <a:rPr lang="ja-JP" altLang="en-US" sz="2700" dirty="0" err="1" smtClean="0"/>
              <a:t>途障がいを</a:t>
            </a:r>
            <a:r>
              <a:rPr lang="ja-JP" altLang="en-US" sz="2700" dirty="0" smtClean="0"/>
              <a:t>持つ「社会人」としての先輩</a:t>
            </a:r>
            <a:endParaRPr lang="en-US" altLang="ja-JP" sz="2700" dirty="0" smtClean="0"/>
          </a:p>
          <a:p>
            <a:pPr>
              <a:buNone/>
            </a:pPr>
            <a:r>
              <a:rPr lang="ja-JP" altLang="en-US" sz="2700" dirty="0" smtClean="0"/>
              <a:t>　たちが合流。（デイケア、デイサービスやリハビリ科病院などから）</a:t>
            </a:r>
            <a:endParaRPr lang="en-US" altLang="ja-JP" sz="2700" dirty="0" smtClean="0"/>
          </a:p>
          <a:p>
            <a:pPr>
              <a:buNone/>
            </a:pPr>
            <a:r>
              <a:rPr lang="ja-JP" altLang="en-US" sz="2700" dirty="0" smtClean="0"/>
              <a:t>・平均工賃は１６，０００円ほど。（２０，０００円が当面の目標！）</a:t>
            </a:r>
            <a:endParaRPr lang="en-US" altLang="ja-JP" sz="2700" dirty="0" smtClean="0"/>
          </a:p>
          <a:p>
            <a:pPr>
              <a:buNone/>
            </a:pPr>
            <a:r>
              <a:rPr lang="ja-JP" altLang="en-US" sz="2700" dirty="0" smtClean="0"/>
              <a:t>・作業は、</a:t>
            </a:r>
            <a:endParaRPr lang="en-US" altLang="ja-JP" sz="2700" dirty="0" smtClean="0"/>
          </a:p>
          <a:p>
            <a:pPr>
              <a:buNone/>
            </a:pPr>
            <a:r>
              <a:rPr lang="ja-JP" altLang="en-US" sz="2700" dirty="0" smtClean="0"/>
              <a:t>　地域情報誌やチラシのポスティング、地域のご家庭に赴く便利屋的な</a:t>
            </a:r>
            <a:endParaRPr lang="en-US" altLang="ja-JP" sz="2700" dirty="0" smtClean="0"/>
          </a:p>
          <a:p>
            <a:pPr>
              <a:buNone/>
            </a:pPr>
            <a:r>
              <a:rPr lang="en-US" altLang="ja-JP" sz="2700" dirty="0" smtClean="0"/>
              <a:t>   </a:t>
            </a:r>
            <a:r>
              <a:rPr lang="ja-JP" altLang="en-US" sz="2700" dirty="0" smtClean="0"/>
              <a:t>仕事（除草、清掃、片付け）、牛乳配達、そして・・・</a:t>
            </a:r>
            <a:endParaRPr lang="en-US" altLang="ja-JP" sz="2700" dirty="0" smtClean="0"/>
          </a:p>
          <a:p>
            <a:pPr>
              <a:buNone/>
            </a:pPr>
            <a:r>
              <a:rPr lang="ja-JP" altLang="en-US" sz="2700" b="1" dirty="0" smtClean="0"/>
              <a:t>・</a:t>
            </a:r>
            <a:r>
              <a:rPr lang="ja-JP" altLang="en-US" sz="2700" dirty="0" smtClean="0"/>
              <a:t>名前の由来・・・</a:t>
            </a:r>
            <a:endParaRPr lang="en-US" altLang="ja-JP" sz="2700" dirty="0" smtClean="0"/>
          </a:p>
        </p:txBody>
      </p:sp>
      <p:pic>
        <p:nvPicPr>
          <p:cNvPr id="8" name="図 7" descr="PB150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89625">
            <a:off x="10081422" y="255064"/>
            <a:ext cx="1798633" cy="1348975"/>
          </a:xfrm>
          <a:prstGeom prst="rect">
            <a:avLst/>
          </a:prstGeom>
        </p:spPr>
      </p:pic>
      <p:pic>
        <p:nvPicPr>
          <p:cNvPr id="10" name="図 9" descr="DSC01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343">
            <a:off x="398001" y="184244"/>
            <a:ext cx="1799290" cy="1349468"/>
          </a:xfrm>
          <a:prstGeom prst="rect">
            <a:avLst/>
          </a:prstGeom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9969">
            <a:off x="10499782" y="3745208"/>
            <a:ext cx="1401797" cy="105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8165690" y="5595116"/>
            <a:ext cx="40263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小型家電リサイクル！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86326" y="6012963"/>
            <a:ext cx="4026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70C0"/>
                </a:solidFill>
              </a:rPr>
              <a:t>秘密。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3954" y="208371"/>
            <a:ext cx="10711385" cy="1325563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「わさび」における小型家電リサイクルの取り組み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769313" y="1194258"/>
            <a:ext cx="10987258" cy="540248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u="sng" dirty="0" smtClean="0">
                <a:solidFill>
                  <a:srgbClr val="FF0000"/>
                </a:solidFill>
                <a:latin typeface="+mn-ea"/>
              </a:rPr>
              <a:t>（１）</a:t>
            </a:r>
            <a:r>
              <a:rPr kumimoji="1" lang="ja-JP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「屋内作業」の＜柱＞となる仕事の検討</a:t>
            </a:r>
            <a:r>
              <a:rPr lang="en-US" altLang="ja-JP" sz="2400" b="1" u="sng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ja-JP" sz="2400" b="1" u="sng" dirty="0" smtClean="0">
                <a:solidFill>
                  <a:srgbClr val="FF0000"/>
                </a:solidFill>
                <a:latin typeface="+mn-ea"/>
              </a:rPr>
              <a:t>                                             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200" dirty="0" smtClean="0">
                <a:latin typeface="+mn-ea"/>
              </a:rPr>
              <a:t>   ① ノルマや納期にゆとりがあり、既存の他の作業を圧迫しないもの。</a:t>
            </a:r>
            <a:r>
              <a:rPr lang="ja-JP" altLang="en-US" sz="2200" dirty="0">
                <a:latin typeface="+mn-ea"/>
              </a:rPr>
              <a:t>　</a:t>
            </a:r>
            <a:r>
              <a:rPr lang="ja-JP" altLang="en-US" sz="2200" dirty="0" smtClean="0">
                <a:latin typeface="+mn-ea"/>
              </a:rPr>
              <a:t>　　　　　　　　　　</a:t>
            </a:r>
            <a:r>
              <a:rPr lang="ja-JP" altLang="en-US" sz="2200" dirty="0">
                <a:latin typeface="+mn-ea"/>
              </a:rPr>
              <a:t>　</a:t>
            </a:r>
            <a:r>
              <a:rPr lang="ja-JP" altLang="en-US" sz="2200" dirty="0" smtClean="0">
                <a:latin typeface="+mn-ea"/>
              </a:rPr>
              <a:t>　　             ② 様々な作業工程があり、一人一人に合わせたペースで取り組むことが可能なもの。</a:t>
            </a:r>
            <a:r>
              <a:rPr lang="en-US" altLang="ja-JP" sz="2200" dirty="0">
                <a:latin typeface="+mn-ea"/>
              </a:rPr>
              <a:t> </a:t>
            </a:r>
            <a:r>
              <a:rPr lang="en-US" altLang="ja-JP" sz="2200" dirty="0" smtClean="0">
                <a:latin typeface="+mn-ea"/>
              </a:rPr>
              <a:t>       </a:t>
            </a:r>
            <a:r>
              <a:rPr lang="ja-JP" altLang="en-US" sz="2200" dirty="0" smtClean="0">
                <a:latin typeface="+mn-ea"/>
              </a:rPr>
              <a:t>③ 継続することで作業スキルの積み重ねになり、仲間たちの自信につながるもの。</a:t>
            </a:r>
            <a:endParaRPr lang="en-US" altLang="ja-JP" sz="2200" dirty="0" smtClean="0">
              <a:latin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200" dirty="0" smtClean="0">
              <a:latin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b="1" u="sng" dirty="0" smtClean="0">
              <a:solidFill>
                <a:srgbClr val="FF0000"/>
              </a:solidFill>
              <a:latin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u="sng" dirty="0" smtClean="0">
                <a:solidFill>
                  <a:srgbClr val="FF0000"/>
                </a:solidFill>
                <a:latin typeface="+mn-ea"/>
              </a:rPr>
              <a:t>（２）ちばリサイクルネットへの加入</a:t>
            </a:r>
            <a:endParaRPr lang="en-US" altLang="ja-JP" sz="2400" b="1" u="sng" dirty="0" smtClean="0">
              <a:solidFill>
                <a:srgbClr val="FF0000"/>
              </a:solidFill>
              <a:latin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200" dirty="0" smtClean="0">
                <a:latin typeface="+mn-ea"/>
              </a:rPr>
              <a:t>　平成２４年６月</a:t>
            </a:r>
            <a:r>
              <a:rPr lang="ja-JP" altLang="en-US" sz="2200" dirty="0">
                <a:latin typeface="+mn-ea"/>
              </a:rPr>
              <a:t>の</a:t>
            </a:r>
            <a:r>
              <a:rPr lang="ja-JP" altLang="en-US" sz="2200" dirty="0" smtClean="0">
                <a:latin typeface="+mn-ea"/>
              </a:rPr>
              <a:t>発足会について直前に知り、駆け込み参加。「これだ！」と思い、入会。</a:t>
            </a:r>
            <a:endParaRPr lang="en-US" altLang="ja-JP" sz="2200" dirty="0" smtClean="0">
              <a:latin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200" dirty="0" smtClean="0">
                <a:latin typeface="+mn-ea"/>
              </a:rPr>
              <a:t>　リサイクルネット等を通じて得た使用済み小型家電製品の分解・分別作業を</a:t>
            </a:r>
            <a:r>
              <a:rPr lang="ja-JP" altLang="en-US" sz="2200" dirty="0">
                <a:latin typeface="+mn-ea"/>
              </a:rPr>
              <a:t>行ない</a:t>
            </a:r>
            <a:r>
              <a:rPr lang="ja-JP" altLang="en-US" sz="2200" dirty="0" smtClean="0">
                <a:latin typeface="+mn-ea"/>
              </a:rPr>
              <a:t>ながら、</a:t>
            </a:r>
            <a:endParaRPr lang="en-US" altLang="ja-JP" sz="2200" dirty="0" smtClean="0">
              <a:latin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200" dirty="0" smtClean="0">
                <a:latin typeface="+mn-ea"/>
              </a:rPr>
              <a:t>　毎日１ラインはこの仕事のために割けるよう、事業所内の作業体制を整えていった。</a:t>
            </a:r>
            <a:endParaRPr lang="en-US" altLang="ja-JP" sz="2200" dirty="0" smtClean="0">
              <a:latin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200" dirty="0" smtClean="0">
              <a:latin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（３）平成２５年４月「小型家電リサイクル法」「障害者優先調達推進法」（通称）の施行</a:t>
            </a:r>
            <a:endParaRPr kumimoji="1" lang="en-US" altLang="ja-JP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200" dirty="0" smtClean="0">
                <a:latin typeface="+mn-ea"/>
              </a:rPr>
              <a:t>　リサイクルネットとの交渉を通じて、船橋市が動いてくれることに！</a:t>
            </a:r>
            <a:endParaRPr kumimoji="1" lang="en-US" altLang="ja-JP" sz="22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936433" y="2573124"/>
            <a:ext cx="925417" cy="771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8968" y="2573124"/>
            <a:ext cx="9693399" cy="946413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850" dirty="0" smtClean="0">
                <a:latin typeface="+mn-ea"/>
              </a:rPr>
              <a:t>平成</a:t>
            </a:r>
            <a:r>
              <a:rPr kumimoji="1" lang="en-US" altLang="ja-JP" sz="1850" dirty="0" smtClean="0">
                <a:latin typeface="+mn-ea"/>
              </a:rPr>
              <a:t>23</a:t>
            </a:r>
            <a:r>
              <a:rPr kumimoji="1" lang="ja-JP" altLang="en-US" sz="1850" dirty="0" smtClean="0">
                <a:latin typeface="+mn-ea"/>
              </a:rPr>
              <a:t>年</a:t>
            </a:r>
            <a:r>
              <a:rPr kumimoji="1" lang="en-US" altLang="ja-JP" sz="1850" dirty="0" smtClean="0">
                <a:latin typeface="+mn-ea"/>
              </a:rPr>
              <a:t>6</a:t>
            </a:r>
            <a:r>
              <a:rPr kumimoji="1" lang="ja-JP" altLang="en-US" sz="1850" dirty="0" smtClean="0">
                <a:latin typeface="+mn-ea"/>
              </a:rPr>
              <a:t>月の事業所開設と同時に、隣の県のパソコンのリサイクル業者より「委託作業」</a:t>
            </a:r>
            <a:r>
              <a:rPr lang="ja-JP" altLang="en-US" sz="1850" dirty="0" smtClean="0">
                <a:latin typeface="+mn-ea"/>
              </a:rPr>
              <a:t>として</a:t>
            </a:r>
            <a:endParaRPr lang="en-US" altLang="ja-JP" sz="1850" dirty="0" smtClean="0">
              <a:latin typeface="+mn-ea"/>
            </a:endParaRPr>
          </a:p>
          <a:p>
            <a:r>
              <a:rPr lang="ja-JP" altLang="en-US" sz="1850" dirty="0" smtClean="0">
                <a:latin typeface="+mn-ea"/>
              </a:rPr>
              <a:t>分解・分別の仕事を確保したが、解体・分別・納入にかかる労力に比べて収益性が低く（赤字）、</a:t>
            </a:r>
            <a:endParaRPr lang="en-US" altLang="ja-JP" sz="1850" dirty="0" smtClean="0">
              <a:latin typeface="+mn-ea"/>
            </a:endParaRPr>
          </a:p>
          <a:p>
            <a:r>
              <a:rPr lang="ja-JP" altLang="en-US" sz="1850" dirty="0" smtClean="0">
                <a:latin typeface="+mn-ea"/>
              </a:rPr>
              <a:t>１年後に終了。</a:t>
            </a:r>
            <a:r>
              <a:rPr lang="ja-JP" altLang="en-US" sz="1850" b="1" dirty="0" smtClean="0">
                <a:latin typeface="+mn-ea"/>
              </a:rPr>
              <a:t>ただし、この時の経験とスキルの蓄積が、今に活きることとなった。</a:t>
            </a:r>
            <a:endParaRPr kumimoji="1" lang="ja-JP" altLang="en-US" sz="185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233" y="269667"/>
            <a:ext cx="7304183" cy="629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回収ボックス写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1038" y="322759"/>
            <a:ext cx="3287672" cy="6142335"/>
          </a:xfrm>
          <a:prstGeom prst="rect">
            <a:avLst/>
          </a:prstGeom>
          <a:noFill/>
        </p:spPr>
      </p:pic>
      <p:sp>
        <p:nvSpPr>
          <p:cNvPr id="6" name="爆発 2 5"/>
          <p:cNvSpPr/>
          <p:nvPr/>
        </p:nvSpPr>
        <p:spPr>
          <a:xfrm>
            <a:off x="692331" y="418011"/>
            <a:ext cx="10242816" cy="6439989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小型家電リサイクル</a:t>
            </a:r>
            <a:endParaRPr kumimoji="1" lang="en-US" altLang="ja-JP" sz="28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における</a:t>
            </a:r>
            <a:endParaRPr lang="en-US" altLang="ja-JP" sz="28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自治体と</a:t>
            </a:r>
            <a:r>
              <a:rPr lang="ja-JP" altLang="en-US" sz="2800" dirty="0" err="1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障がい</a:t>
            </a:r>
            <a:r>
              <a:rPr lang="ja-JP" altLang="en-US" sz="28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者団体</a:t>
            </a:r>
            <a:endParaRPr lang="en-US" altLang="ja-JP" sz="28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の連携としては</a:t>
            </a:r>
            <a:endParaRPr lang="en-US" altLang="ja-JP" sz="28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7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県内初！</a:t>
            </a:r>
            <a:endParaRPr kumimoji="1" lang="ja-JP" altLang="en-US" sz="72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1298985" y="1105989"/>
            <a:ext cx="2192127" cy="196813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914400" y="223611"/>
            <a:ext cx="10515600" cy="930275"/>
          </a:xfrm>
        </p:spPr>
        <p:txBody>
          <a:bodyPr/>
          <a:lstStyle/>
          <a:p>
            <a:pPr algn="ctr"/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船橋市小型家電リサイクルの流れ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75577" y="1336354"/>
            <a:ext cx="677108" cy="46147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市内回収拠点（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４箇所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94056" y="1336354"/>
            <a:ext cx="677108" cy="46147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者福祉事業所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67406" y="1336354"/>
            <a:ext cx="677108" cy="3010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認定事業者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4144992" y="1492524"/>
            <a:ext cx="2354777" cy="1465123"/>
            <a:chOff x="2778127" y="1890823"/>
            <a:chExt cx="2123605" cy="1748692"/>
          </a:xfrm>
        </p:grpSpPr>
        <p:sp>
          <p:nvSpPr>
            <p:cNvPr id="11" name="上矢印 10"/>
            <p:cNvSpPr/>
            <p:nvPr/>
          </p:nvSpPr>
          <p:spPr>
            <a:xfrm rot="5400000">
              <a:off x="3063815" y="1801598"/>
              <a:ext cx="1748692" cy="1927142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上矢印 4"/>
            <p:cNvSpPr/>
            <p:nvPr/>
          </p:nvSpPr>
          <p:spPr>
            <a:xfrm>
              <a:off x="2778127" y="2059803"/>
              <a:ext cx="2048293" cy="1410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kern="1200" dirty="0" smtClean="0">
                  <a:latin typeface="HG丸ｺﾞｼｯｸM-PRO" pitchFamily="50" charset="-128"/>
                  <a:ea typeface="HG丸ｺﾞｼｯｸM-PRO" pitchFamily="50" charset="-128"/>
                </a:rPr>
                <a:t>回収依頼</a:t>
              </a:r>
              <a:endParaRPr kumimoji="1" lang="ja-JP" altLang="en-US" kern="1200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4330720" y="3019021"/>
            <a:ext cx="2090057" cy="2345018"/>
            <a:chOff x="1073033" y="1369155"/>
            <a:chExt cx="1900405" cy="2211853"/>
          </a:xfrm>
        </p:grpSpPr>
        <p:sp>
          <p:nvSpPr>
            <p:cNvPr id="14" name="上矢印 13"/>
            <p:cNvSpPr/>
            <p:nvPr/>
          </p:nvSpPr>
          <p:spPr>
            <a:xfrm rot="16200000">
              <a:off x="915255" y="1526933"/>
              <a:ext cx="2211853" cy="1896298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02622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上矢印 4"/>
            <p:cNvSpPr/>
            <p:nvPr/>
          </p:nvSpPr>
          <p:spPr>
            <a:xfrm>
              <a:off x="1274938" y="1566433"/>
              <a:ext cx="1698500" cy="1842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en-US" altLang="ja-JP" kern="1200" dirty="0" smtClean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回収拠点</a:t>
              </a:r>
              <a:endPara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を回り、</a:t>
              </a:r>
              <a:endPara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中身を回収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kern="1200" dirty="0"/>
            </a:p>
          </p:txBody>
        </p:sp>
      </p:grpSp>
      <p:sp>
        <p:nvSpPr>
          <p:cNvPr id="20" name="角丸四角形 19"/>
          <p:cNvSpPr/>
          <p:nvPr/>
        </p:nvSpPr>
        <p:spPr>
          <a:xfrm>
            <a:off x="7476311" y="2042160"/>
            <a:ext cx="3058886" cy="1968137"/>
          </a:xfrm>
          <a:prstGeom prst="roundRect">
            <a:avLst/>
          </a:prstGeom>
          <a:solidFill>
            <a:srgbClr val="026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724503" y="2127068"/>
            <a:ext cx="25472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・回収後、品目ごとに</a:t>
            </a:r>
            <a:endParaRPr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lvl="0"/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計量を実施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・利用者の手作業にて</a:t>
            </a:r>
            <a:endParaRPr kumimoji="1"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分解・分別を実施</a:t>
            </a:r>
            <a:endParaRPr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・再度、品目ごとに</a:t>
            </a:r>
            <a:endParaRPr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計量を実施</a:t>
            </a:r>
            <a:endParaRPr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ja-JP" altLang="en-US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9863" y="1336355"/>
            <a:ext cx="677108" cy="3010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船橋市民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右矢印 30"/>
          <p:cNvSpPr/>
          <p:nvPr/>
        </p:nvSpPr>
        <p:spPr>
          <a:xfrm>
            <a:off x="772885" y="3766458"/>
            <a:ext cx="2699656" cy="3091542"/>
          </a:xfrm>
          <a:prstGeom prst="rightArrow">
            <a:avLst/>
          </a:prstGeom>
          <a:solidFill>
            <a:srgbClr val="FB35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家庭から出た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使用済みの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小型家電製品を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回収用ＢＯＸへ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投函</a:t>
            </a:r>
            <a:endParaRPr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35210" y="1336354"/>
            <a:ext cx="2375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   　・市内の拠点に　　　　　　　　　　　　　</a:t>
            </a:r>
            <a:endParaRPr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　回収用ＢＯＸ</a:t>
            </a:r>
            <a:endParaRPr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         を設置。</a:t>
            </a:r>
            <a:endParaRPr lang="en-US" altLang="ja-JP" sz="1600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　・回収品目等を</a:t>
            </a:r>
            <a:endParaRPr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　市民へ周知</a:t>
            </a:r>
          </a:p>
          <a:p>
            <a:endParaRPr kumimoji="1" lang="ja-JP" altLang="en-US" dirty="0"/>
          </a:p>
        </p:txBody>
      </p:sp>
      <p:sp>
        <p:nvSpPr>
          <p:cNvPr id="35" name="右矢印 34"/>
          <p:cNvSpPr/>
          <p:nvPr/>
        </p:nvSpPr>
        <p:spPr>
          <a:xfrm>
            <a:off x="7582605" y="4062549"/>
            <a:ext cx="3012140" cy="2795451"/>
          </a:xfrm>
          <a:prstGeom prst="rightArrow">
            <a:avLst/>
          </a:prstGeom>
          <a:solidFill>
            <a:srgbClr val="026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rgbClr val="0070C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652143" y="4887429"/>
            <a:ext cx="2998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分解・分別の済んだ</a:t>
            </a:r>
            <a:endParaRPr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使用済み小型家電製品</a:t>
            </a:r>
            <a:endParaRPr lang="en-US" altLang="ja-JP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の引き渡し（売却）</a:t>
            </a:r>
          </a:p>
          <a:p>
            <a:endParaRPr kumimoji="1" lang="ja-JP" altLang="en-US" dirty="0"/>
          </a:p>
        </p:txBody>
      </p:sp>
      <p:sp>
        <p:nvSpPr>
          <p:cNvPr id="38" name="スマイル 37"/>
          <p:cNvSpPr/>
          <p:nvPr/>
        </p:nvSpPr>
        <p:spPr>
          <a:xfrm>
            <a:off x="7438145" y="3795144"/>
            <a:ext cx="2998694" cy="2837329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形吹き出し 38"/>
          <p:cNvSpPr/>
          <p:nvPr/>
        </p:nvSpPr>
        <p:spPr>
          <a:xfrm>
            <a:off x="10242561" y="4158393"/>
            <a:ext cx="1949439" cy="2033580"/>
          </a:xfrm>
          <a:prstGeom prst="wedgeEllipseCallout">
            <a:avLst>
              <a:gd name="adj1" fmla="val -105126"/>
              <a:gd name="adj2" fmla="val 2661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利用者に</a:t>
            </a:r>
            <a:endParaRPr kumimoji="1" lang="en-US" altLang="ja-JP" sz="20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ja-JP" alt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工賃として</a:t>
            </a:r>
            <a:endParaRPr lang="en-US" altLang="ja-JP" sz="20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kumimoji="1" lang="ja-JP" alt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還元！</a:t>
            </a:r>
            <a:endParaRPr kumimoji="1" lang="ja-JP" altLang="en-US" sz="20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四角形吹き出し 27"/>
          <p:cNvSpPr/>
          <p:nvPr/>
        </p:nvSpPr>
        <p:spPr>
          <a:xfrm>
            <a:off x="7550331" y="1110343"/>
            <a:ext cx="2965269" cy="836023"/>
          </a:xfrm>
          <a:prstGeom prst="wedgeRectCallout">
            <a:avLst>
              <a:gd name="adj1" fmla="val -60921"/>
              <a:gd name="adj2" fmla="val 35937"/>
            </a:avLst>
          </a:prstGeom>
          <a:ln w="50800">
            <a:solidFill>
              <a:srgbClr val="FF0000"/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・光風みどり園</a:t>
            </a:r>
            <a:endParaRPr kumimoji="1" lang="en-US" altLang="ja-JP" sz="24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・わさび</a:t>
            </a:r>
            <a:endParaRPr kumimoji="1" lang="ja-JP" altLang="en-US" sz="24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10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22" grpId="0"/>
      <p:bldP spid="31" grpId="1" animBg="1"/>
      <p:bldP spid="34" grpId="0"/>
      <p:bldP spid="35" grpId="0" animBg="1"/>
      <p:bldP spid="38" grpId="1" animBg="1"/>
      <p:bldP spid="39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183" y="254957"/>
            <a:ext cx="10515600" cy="1325563"/>
          </a:xfrm>
        </p:spPr>
        <p:txBody>
          <a:bodyPr/>
          <a:lstStyle/>
          <a:p>
            <a:pPr algn="ctr"/>
            <a:r>
              <a:rPr lang="ja-JP" altLang="en-US" b="1" dirty="0" smtClean="0">
                <a:latin typeface="HG丸ｺﾞｼｯｸM-PRO" pitchFamily="50" charset="-128"/>
                <a:ea typeface="HG丸ｺﾞｼｯｸM-PRO" pitchFamily="50" charset="-128"/>
              </a:rPr>
              <a:t>船橋市の指定回収品目</a:t>
            </a:r>
            <a:endParaRPr kumimoji="1" lang="ja-JP" altLang="en-US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074" name="Picture 2" descr="回収品目代表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773" y="1432193"/>
            <a:ext cx="10299432" cy="4968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78772"/>
            <a:ext cx="12191999" cy="1325563"/>
          </a:xfrm>
        </p:spPr>
        <p:txBody>
          <a:bodyPr>
            <a:noAutofit/>
          </a:bodyPr>
          <a:lstStyle/>
          <a:p>
            <a:r>
              <a:rPr kumimoji="1" lang="ja-JP" altLang="en-US" sz="6000" dirty="0" smtClean="0"/>
              <a:t> 回収ＢＯＸへのご投函に、ご協力を</a:t>
            </a:r>
            <a:endParaRPr kumimoji="1" lang="ja-JP" altLang="en-US" sz="6000" dirty="0"/>
          </a:p>
        </p:txBody>
      </p:sp>
      <p:pic>
        <p:nvPicPr>
          <p:cNvPr id="5" name="図 4" descr="PB220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9482" y="1767200"/>
            <a:ext cx="5213694" cy="3910270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292288" y="57780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　　ご清聴いただき、ありがとうございました。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 descr="http://www.npo1to1.jp/wp-content/uploads/2014/02/DSC05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417" y="1733266"/>
            <a:ext cx="5299335" cy="3974501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59295">
            <a:off x="11251072" y="648211"/>
            <a:ext cx="860127" cy="56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424</Words>
  <Application>Microsoft Office PowerPoint</Application>
  <PresentationFormat>ユーザー設定</PresentationFormat>
  <Paragraphs>132</Paragraphs>
  <Slides>8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テーマ</vt:lpstr>
      <vt:lpstr>船橋市における小型家電製品リサイクルの 取り組みについて</vt:lpstr>
      <vt:lpstr>ＮＰＯ法人の１to１について</vt:lpstr>
      <vt:lpstr>「わさび」のこと</vt:lpstr>
      <vt:lpstr>「わさび」における小型家電リサイクルの取り組み</vt:lpstr>
      <vt:lpstr>スライド 5</vt:lpstr>
      <vt:lpstr>船橋市小型家電リサイクルの流れ</vt:lpstr>
      <vt:lpstr>船橋市の指定回収品目</vt:lpstr>
      <vt:lpstr> 回収ＢＯＸへのご投函に、ご協力を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船橋市小型家電回収フロー</dc:title>
  <dc:creator>staff02</dc:creator>
  <cp:lastModifiedBy>管理者</cp:lastModifiedBy>
  <cp:revision>187</cp:revision>
  <dcterms:created xsi:type="dcterms:W3CDTF">2014-02-19T02:13:06Z</dcterms:created>
  <dcterms:modified xsi:type="dcterms:W3CDTF">2014-03-11T11:15:13Z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