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53"/>
  </p:notesMasterIdLst>
  <p:handoutMasterIdLst>
    <p:handoutMasterId r:id="rId54"/>
  </p:handoutMasterIdLst>
  <p:sldIdLst>
    <p:sldId id="256" r:id="rId2"/>
    <p:sldId id="317" r:id="rId3"/>
    <p:sldId id="319" r:id="rId4"/>
    <p:sldId id="301" r:id="rId5"/>
    <p:sldId id="321" r:id="rId6"/>
    <p:sldId id="322" r:id="rId7"/>
    <p:sldId id="323" r:id="rId8"/>
    <p:sldId id="324" r:id="rId9"/>
    <p:sldId id="318" r:id="rId10"/>
    <p:sldId id="327" r:id="rId11"/>
    <p:sldId id="325" r:id="rId12"/>
    <p:sldId id="326" r:id="rId13"/>
    <p:sldId id="328" r:id="rId14"/>
    <p:sldId id="305" r:id="rId15"/>
    <p:sldId id="311" r:id="rId16"/>
    <p:sldId id="310" r:id="rId17"/>
    <p:sldId id="288" r:id="rId18"/>
    <p:sldId id="313" r:id="rId19"/>
    <p:sldId id="306" r:id="rId20"/>
    <p:sldId id="286" r:id="rId21"/>
    <p:sldId id="259" r:id="rId22"/>
    <p:sldId id="290" r:id="rId23"/>
    <p:sldId id="291" r:id="rId24"/>
    <p:sldId id="294" r:id="rId25"/>
    <p:sldId id="261" r:id="rId26"/>
    <p:sldId id="258" r:id="rId27"/>
    <p:sldId id="257" r:id="rId28"/>
    <p:sldId id="307" r:id="rId29"/>
    <p:sldId id="297" r:id="rId30"/>
    <p:sldId id="267" r:id="rId31"/>
    <p:sldId id="275" r:id="rId32"/>
    <p:sldId id="276" r:id="rId33"/>
    <p:sldId id="277" r:id="rId34"/>
    <p:sldId id="284" r:id="rId35"/>
    <p:sldId id="303" r:id="rId36"/>
    <p:sldId id="314" r:id="rId37"/>
    <p:sldId id="279" r:id="rId38"/>
    <p:sldId id="316" r:id="rId39"/>
    <p:sldId id="271" r:id="rId40"/>
    <p:sldId id="285" r:id="rId41"/>
    <p:sldId id="282" r:id="rId42"/>
    <p:sldId id="280" r:id="rId43"/>
    <p:sldId id="302" r:id="rId44"/>
    <p:sldId id="304" r:id="rId45"/>
    <p:sldId id="273" r:id="rId46"/>
    <p:sldId id="272" r:id="rId47"/>
    <p:sldId id="268" r:id="rId48"/>
    <p:sldId id="274" r:id="rId49"/>
    <p:sldId id="298" r:id="rId50"/>
    <p:sldId id="312" r:id="rId51"/>
    <p:sldId id="299" r:id="rId5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3300"/>
    <a:srgbClr val="F8BAF4"/>
    <a:srgbClr val="71FB25"/>
    <a:srgbClr val="FF00FF"/>
    <a:srgbClr val="FF0066"/>
    <a:srgbClr val="FFFF99"/>
    <a:srgbClr val="FFFFCC"/>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96" autoAdjust="0"/>
  </p:normalViewPr>
  <p:slideViewPr>
    <p:cSldViewPr>
      <p:cViewPr varScale="1">
        <p:scale>
          <a:sx n="60" d="100"/>
          <a:sy n="60"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83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__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_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______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______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______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title>
      <c:layout/>
    </c:title>
    <c:plotArea>
      <c:layout>
        <c:manualLayout>
          <c:layoutTarget val="inner"/>
          <c:xMode val="edge"/>
          <c:yMode val="edge"/>
          <c:x val="0.28414577867416441"/>
          <c:y val="0.12468515674818531"/>
          <c:w val="0.42884551289172995"/>
          <c:h val="0.6873277398401697"/>
        </c:manualLayout>
      </c:layout>
      <c:pieChart>
        <c:varyColors val="1"/>
        <c:ser>
          <c:idx val="0"/>
          <c:order val="0"/>
          <c:tx>
            <c:strRef>
              <c:f>Sheet1!$B$1</c:f>
              <c:strCache>
                <c:ptCount val="1"/>
                <c:pt idx="0">
                  <c:v>人数</c:v>
                </c:pt>
              </c:strCache>
            </c:strRef>
          </c:tx>
          <c:dLbls>
            <c:dLbl>
              <c:idx val="0"/>
              <c:layout/>
              <c:showVal val="1"/>
            </c:dLbl>
            <c:dLbl>
              <c:idx val="1"/>
              <c:layout/>
              <c:showVal val="1"/>
            </c:dLbl>
            <c:dLbl>
              <c:idx val="2"/>
              <c:layout/>
              <c:showVal val="1"/>
            </c:dLbl>
            <c:dLbl>
              <c:idx val="3"/>
              <c:layout/>
              <c:showVal val="1"/>
            </c:dLbl>
            <c:delete val="1"/>
          </c:dLbls>
          <c:cat>
            <c:strRef>
              <c:f>Sheet1!$A$2:$A$5</c:f>
              <c:strCache>
                <c:ptCount val="4"/>
                <c:pt idx="0">
                  <c:v>知的</c:v>
                </c:pt>
                <c:pt idx="1">
                  <c:v>身体</c:v>
                </c:pt>
                <c:pt idx="2">
                  <c:v>精神</c:v>
                </c:pt>
                <c:pt idx="3">
                  <c:v>なし</c:v>
                </c:pt>
              </c:strCache>
            </c:strRef>
          </c:cat>
          <c:val>
            <c:numRef>
              <c:f>Sheet1!$B$2:$B$5</c:f>
              <c:numCache>
                <c:formatCode>General</c:formatCode>
                <c:ptCount val="4"/>
                <c:pt idx="0">
                  <c:v>32</c:v>
                </c:pt>
                <c:pt idx="1">
                  <c:v>6</c:v>
                </c:pt>
                <c:pt idx="2">
                  <c:v>6</c:v>
                </c:pt>
                <c:pt idx="3">
                  <c:v>1</c:v>
                </c:pt>
              </c:numCache>
            </c:numRef>
          </c:val>
        </c:ser>
        <c:firstSliceAng val="0"/>
      </c:pieChart>
    </c:plotArea>
    <c:legend>
      <c:legendPos val="r"/>
      <c:layout>
        <c:manualLayout>
          <c:xMode val="edge"/>
          <c:yMode val="edge"/>
          <c:x val="0.78413604566254258"/>
          <c:y val="0.19271279599070493"/>
          <c:w val="0.15255190069099644"/>
          <c:h val="0.61236384693938162"/>
        </c:manualLayout>
      </c:layout>
    </c:legend>
    <c:plotVisOnly val="1"/>
  </c:chart>
  <c:txPr>
    <a:bodyPr/>
    <a:lstStyle/>
    <a:p>
      <a:pPr>
        <a:defRPr sz="1800"/>
      </a:pPr>
      <a:endParaRPr lang="ja-JP"/>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title>
      <c:layout/>
    </c:title>
    <c:plotArea>
      <c:layout>
        <c:manualLayout>
          <c:layoutTarget val="inner"/>
          <c:xMode val="edge"/>
          <c:yMode val="edge"/>
          <c:x val="0.28118924370564913"/>
          <c:y val="0.16005787055705051"/>
          <c:w val="0.43114015261981148"/>
          <c:h val="0.78394609058890063"/>
        </c:manualLayout>
      </c:layout>
      <c:pieChart>
        <c:varyColors val="1"/>
        <c:ser>
          <c:idx val="0"/>
          <c:order val="0"/>
          <c:tx>
            <c:strRef>
              <c:f>Sheet1!$B$1</c:f>
              <c:strCache>
                <c:ptCount val="1"/>
                <c:pt idx="0">
                  <c:v>人数</c:v>
                </c:pt>
              </c:strCache>
            </c:strRef>
          </c:tx>
          <c:dLbls>
            <c:showVal val="1"/>
          </c:dLbls>
          <c:cat>
            <c:strRef>
              <c:f>Sheet1!$A$2:$A$7</c:f>
              <c:strCache>
                <c:ptCount val="6"/>
                <c:pt idx="0">
                  <c:v>10代</c:v>
                </c:pt>
                <c:pt idx="1">
                  <c:v>20代</c:v>
                </c:pt>
                <c:pt idx="2">
                  <c:v>30代</c:v>
                </c:pt>
                <c:pt idx="3">
                  <c:v>40代</c:v>
                </c:pt>
                <c:pt idx="4">
                  <c:v>50代</c:v>
                </c:pt>
                <c:pt idx="5">
                  <c:v>60代</c:v>
                </c:pt>
              </c:strCache>
            </c:strRef>
          </c:cat>
          <c:val>
            <c:numRef>
              <c:f>Sheet1!$B$2:$B$7</c:f>
              <c:numCache>
                <c:formatCode>General</c:formatCode>
                <c:ptCount val="6"/>
                <c:pt idx="0">
                  <c:v>2</c:v>
                </c:pt>
                <c:pt idx="1">
                  <c:v>22</c:v>
                </c:pt>
                <c:pt idx="2">
                  <c:v>10</c:v>
                </c:pt>
                <c:pt idx="3">
                  <c:v>8</c:v>
                </c:pt>
                <c:pt idx="4">
                  <c:v>1</c:v>
                </c:pt>
                <c:pt idx="5">
                  <c:v>2</c:v>
                </c:pt>
              </c:numCache>
            </c:numRef>
          </c:val>
        </c:ser>
        <c:dLbls>
          <c:showPercent val="1"/>
        </c:dLbls>
        <c:firstSliceAng val="0"/>
      </c:pieChart>
    </c:plotArea>
    <c:legend>
      <c:legendPos val="r"/>
      <c:layout>
        <c:manualLayout>
          <c:xMode val="edge"/>
          <c:yMode val="edge"/>
          <c:x val="0.79290123456790162"/>
          <c:y val="0.11299893525422103"/>
          <c:w val="0.16543209876543302"/>
          <c:h val="0.8051068910638467"/>
        </c:manualLayout>
      </c:layout>
    </c:legend>
    <c:plotVisOnly val="1"/>
  </c:chart>
  <c:txPr>
    <a:bodyPr/>
    <a:lstStyle/>
    <a:p>
      <a:pPr>
        <a:defRPr sz="1800"/>
      </a:pPr>
      <a:endParaRPr lang="ja-JP"/>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title>
      <c:layout/>
    </c:title>
    <c:plotArea>
      <c:layout>
        <c:manualLayout>
          <c:layoutTarget val="inner"/>
          <c:xMode val="edge"/>
          <c:yMode val="edge"/>
          <c:x val="0.15927566345873431"/>
          <c:y val="0.13596859982102774"/>
          <c:w val="0.46046114027413243"/>
          <c:h val="0.80090048733598562"/>
        </c:manualLayout>
      </c:layout>
      <c:pieChart>
        <c:varyColors val="1"/>
        <c:ser>
          <c:idx val="0"/>
          <c:order val="0"/>
          <c:tx>
            <c:strRef>
              <c:f>Sheet1!$B$1</c:f>
              <c:strCache>
                <c:ptCount val="1"/>
                <c:pt idx="0">
                  <c:v>人数</c:v>
                </c:pt>
              </c:strCache>
            </c:strRef>
          </c:tx>
          <c:dLbls>
            <c:showVal val="1"/>
          </c:dLbls>
          <c:cat>
            <c:strRef>
              <c:f>Sheet1!$A$2:$A$12</c:f>
              <c:strCache>
                <c:ptCount val="11"/>
                <c:pt idx="0">
                  <c:v>一般就労</c:v>
                </c:pt>
                <c:pt idx="1">
                  <c:v>支援学校・支援学級</c:v>
                </c:pt>
                <c:pt idx="2">
                  <c:v>専門学校等</c:v>
                </c:pt>
                <c:pt idx="3">
                  <c:v>就労移行</c:v>
                </c:pt>
                <c:pt idx="4">
                  <c:v>就労継続A型／B型</c:v>
                </c:pt>
                <c:pt idx="5">
                  <c:v>その他（地活など）</c:v>
                </c:pt>
                <c:pt idx="6">
                  <c:v>入所施設</c:v>
                </c:pt>
                <c:pt idx="7">
                  <c:v>半年以上在宅</c:v>
                </c:pt>
                <c:pt idx="8">
                  <c:v>デイケア</c:v>
                </c:pt>
                <c:pt idx="9">
                  <c:v>入院</c:v>
                </c:pt>
                <c:pt idx="10">
                  <c:v>その他</c:v>
                </c:pt>
              </c:strCache>
            </c:strRef>
          </c:cat>
          <c:val>
            <c:numRef>
              <c:f>Sheet1!$B$2:$B$12</c:f>
              <c:numCache>
                <c:formatCode>General</c:formatCode>
                <c:ptCount val="11"/>
                <c:pt idx="0">
                  <c:v>4</c:v>
                </c:pt>
                <c:pt idx="1">
                  <c:v>12</c:v>
                </c:pt>
                <c:pt idx="2">
                  <c:v>0</c:v>
                </c:pt>
                <c:pt idx="3">
                  <c:v>1</c:v>
                </c:pt>
                <c:pt idx="4">
                  <c:v>0</c:v>
                </c:pt>
                <c:pt idx="5">
                  <c:v>7</c:v>
                </c:pt>
                <c:pt idx="6">
                  <c:v>2</c:v>
                </c:pt>
                <c:pt idx="7">
                  <c:v>15</c:v>
                </c:pt>
                <c:pt idx="8">
                  <c:v>3</c:v>
                </c:pt>
                <c:pt idx="9">
                  <c:v>1</c:v>
                </c:pt>
                <c:pt idx="10">
                  <c:v>0</c:v>
                </c:pt>
              </c:numCache>
            </c:numRef>
          </c:val>
        </c:ser>
        <c:dLbls>
          <c:showPercent val="1"/>
        </c:dLbls>
        <c:firstSliceAng val="0"/>
      </c:pieChart>
    </c:plotArea>
    <c:legend>
      <c:legendPos val="r"/>
      <c:layout>
        <c:manualLayout>
          <c:xMode val="edge"/>
          <c:yMode val="edge"/>
          <c:x val="0.68796296296295922"/>
          <c:y val="1.9056151639311444E-2"/>
          <c:w val="0.27808641975308751"/>
          <c:h val="0.98094384836068871"/>
        </c:manualLayout>
      </c:layout>
    </c:legend>
    <c:plotVisOnly val="1"/>
  </c:chart>
  <c:txPr>
    <a:bodyPr/>
    <a:lstStyle/>
    <a:p>
      <a:pPr>
        <a:defRPr sz="1800"/>
      </a:pPr>
      <a:endParaRPr lang="ja-JP"/>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chart>
    <c:title>
      <c:layout/>
    </c:title>
    <c:plotArea>
      <c:layout>
        <c:manualLayout>
          <c:layoutTarget val="inner"/>
          <c:xMode val="edge"/>
          <c:yMode val="edge"/>
          <c:x val="0.25426995236706534"/>
          <c:y val="9.5180532060179027E-2"/>
          <c:w val="0.45434589773500633"/>
          <c:h val="0.71699015182050763"/>
        </c:manualLayout>
      </c:layout>
      <c:pieChart>
        <c:varyColors val="1"/>
        <c:ser>
          <c:idx val="0"/>
          <c:order val="0"/>
          <c:tx>
            <c:strRef>
              <c:f>Sheet1!$B$1</c:f>
              <c:strCache>
                <c:ptCount val="1"/>
                <c:pt idx="0">
                  <c:v>人数</c:v>
                </c:pt>
              </c:strCache>
            </c:strRef>
          </c:tx>
          <c:dLbls>
            <c:showVal val="1"/>
            <c:showLeaderLines val="1"/>
          </c:dLbls>
          <c:cat>
            <c:strRef>
              <c:f>Sheet1!$A$2:$A$5</c:f>
              <c:strCache>
                <c:ptCount val="4"/>
                <c:pt idx="0">
                  <c:v>独居（アパート）</c:v>
                </c:pt>
                <c:pt idx="1">
                  <c:v>グループホーム／ケアホーム等</c:v>
                </c:pt>
                <c:pt idx="2">
                  <c:v>家族と同居（両親健在）</c:v>
                </c:pt>
                <c:pt idx="3">
                  <c:v>家族と同居（一人親 or 兄弟）</c:v>
                </c:pt>
              </c:strCache>
            </c:strRef>
          </c:cat>
          <c:val>
            <c:numRef>
              <c:f>Sheet1!$B$2:$B$5</c:f>
              <c:numCache>
                <c:formatCode>General</c:formatCode>
                <c:ptCount val="4"/>
                <c:pt idx="0">
                  <c:v>5</c:v>
                </c:pt>
                <c:pt idx="1">
                  <c:v>8</c:v>
                </c:pt>
                <c:pt idx="2">
                  <c:v>15</c:v>
                </c:pt>
                <c:pt idx="3">
                  <c:v>16</c:v>
                </c:pt>
              </c:numCache>
            </c:numRef>
          </c:val>
        </c:ser>
        <c:firstSliceAng val="0"/>
      </c:pieChart>
    </c:plotArea>
    <c:legend>
      <c:legendPos val="r"/>
      <c:legendEntry>
        <c:idx val="1"/>
        <c:txPr>
          <a:bodyPr/>
          <a:lstStyle/>
          <a:p>
            <a:pPr>
              <a:defRPr>
                <a:latin typeface="+mn-ea"/>
                <a:ea typeface="+mn-ea"/>
              </a:defRPr>
            </a:pPr>
            <a:endParaRPr lang="ja-JP"/>
          </a:p>
        </c:txPr>
      </c:legendEntry>
      <c:legendEntry>
        <c:idx val="3"/>
        <c:txPr>
          <a:bodyPr/>
          <a:lstStyle/>
          <a:p>
            <a:pPr>
              <a:defRPr>
                <a:latin typeface="+mn-ea"/>
                <a:ea typeface="+mn-ea"/>
              </a:defRPr>
            </a:pPr>
            <a:endParaRPr lang="ja-JP"/>
          </a:p>
        </c:txPr>
      </c:legendEntry>
      <c:layout>
        <c:manualLayout>
          <c:xMode val="edge"/>
          <c:yMode val="edge"/>
          <c:x val="0.71751543209876745"/>
          <c:y val="6.8767361064503901E-2"/>
          <c:w val="0.26087962962963085"/>
          <c:h val="0.70790591969046379"/>
        </c:manualLayout>
      </c:layout>
    </c:legend>
    <c:plotVisOnly val="1"/>
  </c:chart>
  <c:txPr>
    <a:bodyPr/>
    <a:lstStyle/>
    <a:p>
      <a:pPr>
        <a:defRPr sz="1800"/>
      </a:pPr>
      <a:endParaRPr lang="ja-JP"/>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ja-JP"/>
  <c:chart>
    <c:title>
      <c:layout/>
    </c:title>
    <c:plotArea>
      <c:layout>
        <c:manualLayout>
          <c:layoutTarget val="inner"/>
          <c:xMode val="edge"/>
          <c:yMode val="edge"/>
          <c:x val="0.27359376973308758"/>
          <c:y val="0.12468515674818564"/>
          <c:w val="0.42884551289172995"/>
          <c:h val="0.68732773984016959"/>
        </c:manualLayout>
      </c:layout>
      <c:pieChart>
        <c:varyColors val="1"/>
        <c:ser>
          <c:idx val="0"/>
          <c:order val="0"/>
          <c:tx>
            <c:strRef>
              <c:f>Sheet1!$B$1</c:f>
              <c:strCache>
                <c:ptCount val="1"/>
                <c:pt idx="0">
                  <c:v>売上高</c:v>
                </c:pt>
              </c:strCache>
            </c:strRef>
          </c:tx>
          <c:dLbls>
            <c:dLbl>
              <c:idx val="0"/>
              <c:layout/>
              <c:showVal val="1"/>
            </c:dLbl>
            <c:dLbl>
              <c:idx val="1"/>
              <c:layout/>
              <c:showVal val="1"/>
            </c:dLbl>
            <c:dLbl>
              <c:idx val="2"/>
              <c:layout/>
              <c:showVal val="1"/>
            </c:dLbl>
            <c:dLbl>
              <c:idx val="3"/>
              <c:layout/>
              <c:showVal val="1"/>
            </c:dLbl>
            <c:delete val="1"/>
          </c:dLbls>
          <c:cat>
            <c:strRef>
              <c:f>Sheet1!$A$2:$A$5</c:f>
              <c:strCache>
                <c:ptCount val="4"/>
                <c:pt idx="0">
                  <c:v>徒歩</c:v>
                </c:pt>
                <c:pt idx="1">
                  <c:v>自転車</c:v>
                </c:pt>
                <c:pt idx="2">
                  <c:v>電車・バス等</c:v>
                </c:pt>
                <c:pt idx="3">
                  <c:v>送迎</c:v>
                </c:pt>
              </c:strCache>
            </c:strRef>
          </c:cat>
          <c:val>
            <c:numRef>
              <c:f>Sheet1!$B$2:$B$5</c:f>
              <c:numCache>
                <c:formatCode>General</c:formatCode>
                <c:ptCount val="4"/>
                <c:pt idx="0">
                  <c:v>8</c:v>
                </c:pt>
                <c:pt idx="1">
                  <c:v>7</c:v>
                </c:pt>
                <c:pt idx="2">
                  <c:v>15</c:v>
                </c:pt>
                <c:pt idx="3">
                  <c:v>15</c:v>
                </c:pt>
              </c:numCache>
            </c:numRef>
          </c:val>
        </c:ser>
        <c:firstSliceAng val="0"/>
      </c:pieChart>
    </c:plotArea>
    <c:legend>
      <c:legendPos val="r"/>
      <c:layout/>
    </c:legend>
    <c:plotVisOnly val="1"/>
  </c:chart>
  <c:txPr>
    <a:bodyPr/>
    <a:lstStyle/>
    <a:p>
      <a:pPr>
        <a:defRPr sz="1800"/>
      </a:pPr>
      <a:endParaRPr lang="ja-JP"/>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ja-JP"/>
  <c:chart>
    <c:title>
      <c:layout/>
    </c:title>
    <c:plotArea>
      <c:layout>
        <c:manualLayout>
          <c:layoutTarget val="inner"/>
          <c:xMode val="edge"/>
          <c:yMode val="edge"/>
          <c:x val="0.28745273160299639"/>
          <c:y val="0.11356079483232021"/>
          <c:w val="0.42342410323709995"/>
          <c:h val="0.69131425873315677"/>
        </c:manualLayout>
      </c:layout>
      <c:pieChart>
        <c:varyColors val="1"/>
        <c:ser>
          <c:idx val="0"/>
          <c:order val="0"/>
          <c:tx>
            <c:strRef>
              <c:f>Sheet1!$B$1</c:f>
              <c:strCache>
                <c:ptCount val="1"/>
                <c:pt idx="0">
                  <c:v>売上高</c:v>
                </c:pt>
              </c:strCache>
            </c:strRef>
          </c:tx>
          <c:dLbls>
            <c:showVal val="1"/>
            <c:showLeaderLines val="1"/>
          </c:dLbls>
          <c:cat>
            <c:strRef>
              <c:f>Sheet1!$A$2:$A$6</c:f>
              <c:strCache>
                <c:ptCount val="5"/>
                <c:pt idx="0">
                  <c:v>障害年金１級</c:v>
                </c:pt>
                <c:pt idx="1">
                  <c:v>障害年金２級</c:v>
                </c:pt>
                <c:pt idx="2">
                  <c:v>老齢年金</c:v>
                </c:pt>
                <c:pt idx="3">
                  <c:v>生活保護</c:v>
                </c:pt>
                <c:pt idx="4">
                  <c:v>その他（未申請など）</c:v>
                </c:pt>
              </c:strCache>
            </c:strRef>
          </c:cat>
          <c:val>
            <c:numRef>
              <c:f>Sheet1!$B$2:$B$6</c:f>
              <c:numCache>
                <c:formatCode>General</c:formatCode>
                <c:ptCount val="5"/>
                <c:pt idx="0">
                  <c:v>13</c:v>
                </c:pt>
                <c:pt idx="1">
                  <c:v>17</c:v>
                </c:pt>
                <c:pt idx="2">
                  <c:v>1</c:v>
                </c:pt>
                <c:pt idx="3">
                  <c:v>7</c:v>
                </c:pt>
                <c:pt idx="4">
                  <c:v>7</c:v>
                </c:pt>
              </c:numCache>
            </c:numRef>
          </c:val>
        </c:ser>
        <c:firstSliceAng val="0"/>
      </c:pieChart>
    </c:plotArea>
    <c:legend>
      <c:legendPos val="r"/>
      <c:layout>
        <c:manualLayout>
          <c:xMode val="edge"/>
          <c:yMode val="edge"/>
          <c:x val="0.74987265480703802"/>
          <c:y val="0.15847048740616368"/>
          <c:w val="0.22080635753864097"/>
          <c:h val="0.63793038147276548"/>
        </c:manualLayout>
      </c:layout>
    </c:legend>
    <c:plotVisOnly val="1"/>
  </c:chart>
  <c:txPr>
    <a:bodyPr/>
    <a:lstStyle/>
    <a:p>
      <a:pPr>
        <a:defRPr sz="1800"/>
      </a:pPr>
      <a:endParaRPr lang="ja-JP"/>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F46884-B181-4314-805E-14627EEBBA1B}" type="doc">
      <dgm:prSet loTypeId="urn:microsoft.com/office/officeart/2005/8/layout/pyramid1" loCatId="pyramid" qsTypeId="urn:microsoft.com/office/officeart/2005/8/quickstyle/simple1" qsCatId="simple" csTypeId="urn:microsoft.com/office/officeart/2005/8/colors/colorful1" csCatId="colorful" phldr="1"/>
      <dgm:spPr/>
    </dgm:pt>
    <dgm:pt modelId="{FDCA2235-9676-4589-ACF1-3AC9D612082C}">
      <dgm:prSet phldrT="[テキスト]" custT="1"/>
      <dgm:spPr/>
      <dgm:t>
        <a:bodyPr/>
        <a:lstStyle/>
        <a:p>
          <a:r>
            <a:rPr lang="zh-TW" altLang="en-US" sz="2100" b="1" dirty="0" smtClean="0"/>
            <a:t>自己実現</a:t>
          </a:r>
          <a:r>
            <a:rPr lang="ja-JP" altLang="en-US" sz="2100" b="1" dirty="0" smtClean="0"/>
            <a:t>　　</a:t>
          </a:r>
          <a:r>
            <a:rPr lang="zh-TW" altLang="en-US" sz="2100" b="1" dirty="0" smtClean="0"/>
            <a:t>欲求</a:t>
          </a:r>
          <a:endParaRPr kumimoji="1" lang="ja-JP" altLang="en-US" sz="2100" b="1" dirty="0"/>
        </a:p>
      </dgm:t>
    </dgm:pt>
    <dgm:pt modelId="{8ED1E477-A7CD-4ED5-B36D-FA493102136D}" type="parTrans" cxnId="{6849AF15-431C-41AD-9F54-34F21DC3D70C}">
      <dgm:prSet/>
      <dgm:spPr/>
      <dgm:t>
        <a:bodyPr/>
        <a:lstStyle/>
        <a:p>
          <a:endParaRPr kumimoji="1" lang="ja-JP" altLang="en-US"/>
        </a:p>
      </dgm:t>
    </dgm:pt>
    <dgm:pt modelId="{F834D7D1-8F50-477F-A9F2-4AA9885E17D9}" type="sibTrans" cxnId="{6849AF15-431C-41AD-9F54-34F21DC3D70C}">
      <dgm:prSet/>
      <dgm:spPr/>
      <dgm:t>
        <a:bodyPr/>
        <a:lstStyle/>
        <a:p>
          <a:endParaRPr kumimoji="1" lang="ja-JP" altLang="en-US"/>
        </a:p>
      </dgm:t>
    </dgm:pt>
    <dgm:pt modelId="{03083243-DC4C-45C3-9365-5F028476D9A7}">
      <dgm:prSet phldrT="[テキスト]"/>
      <dgm:spPr/>
      <dgm:t>
        <a:bodyPr/>
        <a:lstStyle/>
        <a:p>
          <a:r>
            <a:rPr lang="zh-TW" altLang="en-US" dirty="0" smtClean="0">
              <a:latin typeface="HGPｺﾞｼｯｸE" pitchFamily="50" charset="-128"/>
              <a:ea typeface="HGPｺﾞｼｯｸE" pitchFamily="50" charset="-128"/>
            </a:rPr>
            <a:t>尊敬欲求</a:t>
          </a:r>
          <a:endParaRPr lang="en-US" altLang="zh-TW" dirty="0" smtClean="0">
            <a:latin typeface="HGPｺﾞｼｯｸE" pitchFamily="50" charset="-128"/>
            <a:ea typeface="HGPｺﾞｼｯｸE" pitchFamily="50" charset="-128"/>
          </a:endParaRPr>
        </a:p>
        <a:p>
          <a:r>
            <a:rPr lang="zh-TW" altLang="en-US" dirty="0" smtClean="0">
              <a:latin typeface="HGPｺﾞｼｯｸE" pitchFamily="50" charset="-128"/>
              <a:ea typeface="HGPｺﾞｼｯｸE" pitchFamily="50" charset="-128"/>
            </a:rPr>
            <a:t>（承認欲求）</a:t>
          </a:r>
          <a:endParaRPr kumimoji="1" lang="ja-JP" altLang="en-US" dirty="0">
            <a:latin typeface="HGPｺﾞｼｯｸE" pitchFamily="50" charset="-128"/>
            <a:ea typeface="HGPｺﾞｼｯｸE" pitchFamily="50" charset="-128"/>
          </a:endParaRPr>
        </a:p>
      </dgm:t>
    </dgm:pt>
    <dgm:pt modelId="{6513B3CC-DA0D-47A3-9E7A-3B73586F6839}" type="parTrans" cxnId="{493E9793-D9DA-4181-9E5A-00039AD0B021}">
      <dgm:prSet/>
      <dgm:spPr/>
      <dgm:t>
        <a:bodyPr/>
        <a:lstStyle/>
        <a:p>
          <a:endParaRPr kumimoji="1" lang="ja-JP" altLang="en-US"/>
        </a:p>
      </dgm:t>
    </dgm:pt>
    <dgm:pt modelId="{C8B67BBE-2DA0-438B-B83F-7F601150DF5E}" type="sibTrans" cxnId="{493E9793-D9DA-4181-9E5A-00039AD0B021}">
      <dgm:prSet/>
      <dgm:spPr/>
      <dgm:t>
        <a:bodyPr/>
        <a:lstStyle/>
        <a:p>
          <a:endParaRPr kumimoji="1" lang="ja-JP" altLang="en-US"/>
        </a:p>
      </dgm:t>
    </dgm:pt>
    <dgm:pt modelId="{E0007790-440A-4FD8-B287-49807D441FD9}">
      <dgm:prSet phldrT="[テキスト]"/>
      <dgm:spPr/>
      <dgm:t>
        <a:bodyPr/>
        <a:lstStyle/>
        <a:p>
          <a:pPr algn="ctr"/>
          <a:r>
            <a:rPr lang="ja-JP" altLang="en-US" dirty="0" smtClean="0"/>
            <a:t>社会的欲求</a:t>
          </a:r>
          <a:endParaRPr lang="en-US" altLang="ja-JP" dirty="0" smtClean="0"/>
        </a:p>
        <a:p>
          <a:pPr algn="ctr"/>
          <a:r>
            <a:rPr lang="ja-JP" altLang="en-US" dirty="0" smtClean="0"/>
            <a:t>（所属欲求・愛情欲求）</a:t>
          </a:r>
          <a:endParaRPr kumimoji="1" lang="ja-JP" altLang="en-US" dirty="0"/>
        </a:p>
      </dgm:t>
    </dgm:pt>
    <dgm:pt modelId="{8AE820DB-0E4A-464C-9B1F-4DB003D4D031}" type="parTrans" cxnId="{607D8EC4-3650-4C6C-8D6D-FFA9186C154E}">
      <dgm:prSet/>
      <dgm:spPr/>
      <dgm:t>
        <a:bodyPr/>
        <a:lstStyle/>
        <a:p>
          <a:endParaRPr kumimoji="1" lang="ja-JP" altLang="en-US"/>
        </a:p>
      </dgm:t>
    </dgm:pt>
    <dgm:pt modelId="{B1EA7589-0B01-4ED2-B3D3-80964FE4F5C2}" type="sibTrans" cxnId="{607D8EC4-3650-4C6C-8D6D-FFA9186C154E}">
      <dgm:prSet/>
      <dgm:spPr/>
      <dgm:t>
        <a:bodyPr/>
        <a:lstStyle/>
        <a:p>
          <a:endParaRPr kumimoji="1" lang="ja-JP" altLang="en-US"/>
        </a:p>
      </dgm:t>
    </dgm:pt>
    <dgm:pt modelId="{0C2F747F-3105-4033-BAA7-2CF3337F4FDB}">
      <dgm:prSet phldrT="[テキスト]"/>
      <dgm:spPr/>
      <dgm:t>
        <a:bodyPr/>
        <a:lstStyle/>
        <a:p>
          <a:r>
            <a:rPr kumimoji="1" lang="ja-JP" altLang="en-US" dirty="0" smtClean="0"/>
            <a:t>生理的欲求</a:t>
          </a:r>
          <a:endParaRPr kumimoji="1" lang="ja-JP" altLang="en-US" dirty="0"/>
        </a:p>
      </dgm:t>
    </dgm:pt>
    <dgm:pt modelId="{E6D4E890-B267-4739-97DE-FFA4B5AF2B4D}" type="parTrans" cxnId="{3EB7EB37-2B1E-48C5-BE6C-1535CE4FE4FB}">
      <dgm:prSet/>
      <dgm:spPr/>
      <dgm:t>
        <a:bodyPr/>
        <a:lstStyle/>
        <a:p>
          <a:endParaRPr kumimoji="1" lang="ja-JP" altLang="en-US"/>
        </a:p>
      </dgm:t>
    </dgm:pt>
    <dgm:pt modelId="{65E07FB5-75C1-47AF-9691-A7B9BB7966DF}" type="sibTrans" cxnId="{3EB7EB37-2B1E-48C5-BE6C-1535CE4FE4FB}">
      <dgm:prSet/>
      <dgm:spPr/>
      <dgm:t>
        <a:bodyPr/>
        <a:lstStyle/>
        <a:p>
          <a:endParaRPr kumimoji="1" lang="ja-JP" altLang="en-US"/>
        </a:p>
      </dgm:t>
    </dgm:pt>
    <dgm:pt modelId="{22C76F31-F47F-4726-BD5C-B3EC0F56E993}">
      <dgm:prSet phldrT="[テキスト]"/>
      <dgm:spPr/>
      <dgm:t>
        <a:bodyPr/>
        <a:lstStyle/>
        <a:p>
          <a:r>
            <a:rPr lang="ja-JP" altLang="en-US" dirty="0" smtClean="0"/>
            <a:t>安全欲求</a:t>
          </a:r>
          <a:endParaRPr lang="en-US" altLang="ja-JP" dirty="0" smtClean="0"/>
        </a:p>
        <a:p>
          <a:r>
            <a:rPr lang="ja-JP" altLang="en-US" dirty="0" smtClean="0"/>
            <a:t>（安定性欲求）</a:t>
          </a:r>
          <a:endParaRPr kumimoji="1" lang="ja-JP" altLang="en-US" dirty="0"/>
        </a:p>
      </dgm:t>
    </dgm:pt>
    <dgm:pt modelId="{A89BF37E-CEFF-4E32-A1B6-7D8EE5DD3AF8}" type="parTrans" cxnId="{9AEC3360-E749-4A92-93EE-598A4C9BAA88}">
      <dgm:prSet/>
      <dgm:spPr/>
      <dgm:t>
        <a:bodyPr/>
        <a:lstStyle/>
        <a:p>
          <a:endParaRPr kumimoji="1" lang="ja-JP" altLang="en-US"/>
        </a:p>
      </dgm:t>
    </dgm:pt>
    <dgm:pt modelId="{DC20F493-9369-471B-A89A-CD3A54488ADA}" type="sibTrans" cxnId="{9AEC3360-E749-4A92-93EE-598A4C9BAA88}">
      <dgm:prSet/>
      <dgm:spPr/>
      <dgm:t>
        <a:bodyPr/>
        <a:lstStyle/>
        <a:p>
          <a:endParaRPr kumimoji="1" lang="ja-JP" altLang="en-US"/>
        </a:p>
      </dgm:t>
    </dgm:pt>
    <dgm:pt modelId="{88993054-7BCD-4E29-A2FC-E8DF14EF07D4}" type="pres">
      <dgm:prSet presAssocID="{F5F46884-B181-4314-805E-14627EEBBA1B}" presName="Name0" presStyleCnt="0">
        <dgm:presLayoutVars>
          <dgm:dir/>
          <dgm:animLvl val="lvl"/>
          <dgm:resizeHandles val="exact"/>
        </dgm:presLayoutVars>
      </dgm:prSet>
      <dgm:spPr/>
    </dgm:pt>
    <dgm:pt modelId="{8D6A5057-8210-42F8-9BEE-DF7518A1F51E}" type="pres">
      <dgm:prSet presAssocID="{FDCA2235-9676-4589-ACF1-3AC9D612082C}" presName="Name8" presStyleCnt="0"/>
      <dgm:spPr/>
    </dgm:pt>
    <dgm:pt modelId="{A7DCEDE4-06A2-444D-B452-40AA86C16706}" type="pres">
      <dgm:prSet presAssocID="{FDCA2235-9676-4589-ACF1-3AC9D612082C}" presName="level" presStyleLbl="node1" presStyleIdx="0" presStyleCnt="5" custScaleX="101072">
        <dgm:presLayoutVars>
          <dgm:chMax val="1"/>
          <dgm:bulletEnabled val="1"/>
        </dgm:presLayoutVars>
      </dgm:prSet>
      <dgm:spPr/>
      <dgm:t>
        <a:bodyPr/>
        <a:lstStyle/>
        <a:p>
          <a:endParaRPr kumimoji="1" lang="ja-JP" altLang="en-US"/>
        </a:p>
      </dgm:t>
    </dgm:pt>
    <dgm:pt modelId="{DF0DE586-81FA-4A17-A09F-1F4ECFC15327}" type="pres">
      <dgm:prSet presAssocID="{FDCA2235-9676-4589-ACF1-3AC9D612082C}" presName="levelTx" presStyleLbl="revTx" presStyleIdx="0" presStyleCnt="0">
        <dgm:presLayoutVars>
          <dgm:chMax val="1"/>
          <dgm:bulletEnabled val="1"/>
        </dgm:presLayoutVars>
      </dgm:prSet>
      <dgm:spPr/>
      <dgm:t>
        <a:bodyPr/>
        <a:lstStyle/>
        <a:p>
          <a:endParaRPr kumimoji="1" lang="ja-JP" altLang="en-US"/>
        </a:p>
      </dgm:t>
    </dgm:pt>
    <dgm:pt modelId="{BBD3A137-D53B-42AB-9224-407487FC68CD}" type="pres">
      <dgm:prSet presAssocID="{03083243-DC4C-45C3-9365-5F028476D9A7}" presName="Name8" presStyleCnt="0"/>
      <dgm:spPr/>
    </dgm:pt>
    <dgm:pt modelId="{6B7AC84F-0E7E-485B-AD7A-37F042B734B4}" type="pres">
      <dgm:prSet presAssocID="{03083243-DC4C-45C3-9365-5F028476D9A7}" presName="level" presStyleLbl="node1" presStyleIdx="1" presStyleCnt="5">
        <dgm:presLayoutVars>
          <dgm:chMax val="1"/>
          <dgm:bulletEnabled val="1"/>
        </dgm:presLayoutVars>
      </dgm:prSet>
      <dgm:spPr/>
      <dgm:t>
        <a:bodyPr/>
        <a:lstStyle/>
        <a:p>
          <a:endParaRPr kumimoji="1" lang="ja-JP" altLang="en-US"/>
        </a:p>
      </dgm:t>
    </dgm:pt>
    <dgm:pt modelId="{D4E47790-B8BF-4951-9C2B-8BA9418AEF66}" type="pres">
      <dgm:prSet presAssocID="{03083243-DC4C-45C3-9365-5F028476D9A7}" presName="levelTx" presStyleLbl="revTx" presStyleIdx="0" presStyleCnt="0">
        <dgm:presLayoutVars>
          <dgm:chMax val="1"/>
          <dgm:bulletEnabled val="1"/>
        </dgm:presLayoutVars>
      </dgm:prSet>
      <dgm:spPr/>
      <dgm:t>
        <a:bodyPr/>
        <a:lstStyle/>
        <a:p>
          <a:endParaRPr kumimoji="1" lang="ja-JP" altLang="en-US"/>
        </a:p>
      </dgm:t>
    </dgm:pt>
    <dgm:pt modelId="{BC322DCC-6E19-4AAB-9C2C-B0338B0CED43}" type="pres">
      <dgm:prSet presAssocID="{E0007790-440A-4FD8-B287-49807D441FD9}" presName="Name8" presStyleCnt="0"/>
      <dgm:spPr/>
    </dgm:pt>
    <dgm:pt modelId="{9DAE4695-AD06-4F7C-B0E0-E05F3B5ED2C3}" type="pres">
      <dgm:prSet presAssocID="{E0007790-440A-4FD8-B287-49807D441FD9}" presName="level" presStyleLbl="node1" presStyleIdx="2" presStyleCnt="5" custScaleX="100629">
        <dgm:presLayoutVars>
          <dgm:chMax val="1"/>
          <dgm:bulletEnabled val="1"/>
        </dgm:presLayoutVars>
      </dgm:prSet>
      <dgm:spPr/>
      <dgm:t>
        <a:bodyPr/>
        <a:lstStyle/>
        <a:p>
          <a:endParaRPr kumimoji="1" lang="ja-JP" altLang="en-US"/>
        </a:p>
      </dgm:t>
    </dgm:pt>
    <dgm:pt modelId="{66343580-6430-47BF-88D1-BDEEF7EF713B}" type="pres">
      <dgm:prSet presAssocID="{E0007790-440A-4FD8-B287-49807D441FD9}" presName="levelTx" presStyleLbl="revTx" presStyleIdx="0" presStyleCnt="0">
        <dgm:presLayoutVars>
          <dgm:chMax val="1"/>
          <dgm:bulletEnabled val="1"/>
        </dgm:presLayoutVars>
      </dgm:prSet>
      <dgm:spPr/>
      <dgm:t>
        <a:bodyPr/>
        <a:lstStyle/>
        <a:p>
          <a:endParaRPr kumimoji="1" lang="ja-JP" altLang="en-US"/>
        </a:p>
      </dgm:t>
    </dgm:pt>
    <dgm:pt modelId="{AA3E5013-873A-4779-8CE8-5457B2F49FA6}" type="pres">
      <dgm:prSet presAssocID="{22C76F31-F47F-4726-BD5C-B3EC0F56E993}" presName="Name8" presStyleCnt="0"/>
      <dgm:spPr/>
    </dgm:pt>
    <dgm:pt modelId="{5A23E88E-E600-4A17-BA3E-A6679A41F388}" type="pres">
      <dgm:prSet presAssocID="{22C76F31-F47F-4726-BD5C-B3EC0F56E993}" presName="level" presStyleLbl="node1" presStyleIdx="3" presStyleCnt="5" custScaleX="99057">
        <dgm:presLayoutVars>
          <dgm:chMax val="1"/>
          <dgm:bulletEnabled val="1"/>
        </dgm:presLayoutVars>
      </dgm:prSet>
      <dgm:spPr/>
      <dgm:t>
        <a:bodyPr/>
        <a:lstStyle/>
        <a:p>
          <a:endParaRPr kumimoji="1" lang="ja-JP" altLang="en-US"/>
        </a:p>
      </dgm:t>
    </dgm:pt>
    <dgm:pt modelId="{36111D77-EDD3-433D-AABF-95AAF1911950}" type="pres">
      <dgm:prSet presAssocID="{22C76F31-F47F-4726-BD5C-B3EC0F56E993}" presName="levelTx" presStyleLbl="revTx" presStyleIdx="0" presStyleCnt="0">
        <dgm:presLayoutVars>
          <dgm:chMax val="1"/>
          <dgm:bulletEnabled val="1"/>
        </dgm:presLayoutVars>
      </dgm:prSet>
      <dgm:spPr/>
      <dgm:t>
        <a:bodyPr/>
        <a:lstStyle/>
        <a:p>
          <a:endParaRPr kumimoji="1" lang="ja-JP" altLang="en-US"/>
        </a:p>
      </dgm:t>
    </dgm:pt>
    <dgm:pt modelId="{BC2EEDAB-BDAF-41A4-848B-292A3E546FA0}" type="pres">
      <dgm:prSet presAssocID="{0C2F747F-3105-4033-BAA7-2CF3337F4FDB}" presName="Name8" presStyleCnt="0"/>
      <dgm:spPr/>
    </dgm:pt>
    <dgm:pt modelId="{8052206F-64F5-4EAA-81E2-0246189CEFE2}" type="pres">
      <dgm:prSet presAssocID="{0C2F747F-3105-4033-BAA7-2CF3337F4FDB}" presName="level" presStyleLbl="node1" presStyleIdx="4" presStyleCnt="5">
        <dgm:presLayoutVars>
          <dgm:chMax val="1"/>
          <dgm:bulletEnabled val="1"/>
        </dgm:presLayoutVars>
      </dgm:prSet>
      <dgm:spPr/>
      <dgm:t>
        <a:bodyPr/>
        <a:lstStyle/>
        <a:p>
          <a:endParaRPr kumimoji="1" lang="ja-JP" altLang="en-US"/>
        </a:p>
      </dgm:t>
    </dgm:pt>
    <dgm:pt modelId="{8FD8FD9F-D6F2-40F8-A922-7A7D2C937291}" type="pres">
      <dgm:prSet presAssocID="{0C2F747F-3105-4033-BAA7-2CF3337F4FDB}" presName="levelTx" presStyleLbl="revTx" presStyleIdx="0" presStyleCnt="0">
        <dgm:presLayoutVars>
          <dgm:chMax val="1"/>
          <dgm:bulletEnabled val="1"/>
        </dgm:presLayoutVars>
      </dgm:prSet>
      <dgm:spPr/>
      <dgm:t>
        <a:bodyPr/>
        <a:lstStyle/>
        <a:p>
          <a:endParaRPr kumimoji="1" lang="ja-JP" altLang="en-US"/>
        </a:p>
      </dgm:t>
    </dgm:pt>
  </dgm:ptLst>
  <dgm:cxnLst>
    <dgm:cxn modelId="{B56E1D54-E320-4F33-AC3E-47D8C9867DDA}" type="presOf" srcId="{E0007790-440A-4FD8-B287-49807D441FD9}" destId="{66343580-6430-47BF-88D1-BDEEF7EF713B}" srcOrd="1" destOrd="0" presId="urn:microsoft.com/office/officeart/2005/8/layout/pyramid1"/>
    <dgm:cxn modelId="{493E9793-D9DA-4181-9E5A-00039AD0B021}" srcId="{F5F46884-B181-4314-805E-14627EEBBA1B}" destId="{03083243-DC4C-45C3-9365-5F028476D9A7}" srcOrd="1" destOrd="0" parTransId="{6513B3CC-DA0D-47A3-9E7A-3B73586F6839}" sibTransId="{C8B67BBE-2DA0-438B-B83F-7F601150DF5E}"/>
    <dgm:cxn modelId="{3EB7EB37-2B1E-48C5-BE6C-1535CE4FE4FB}" srcId="{F5F46884-B181-4314-805E-14627EEBBA1B}" destId="{0C2F747F-3105-4033-BAA7-2CF3337F4FDB}" srcOrd="4" destOrd="0" parTransId="{E6D4E890-B267-4739-97DE-FFA4B5AF2B4D}" sibTransId="{65E07FB5-75C1-47AF-9691-A7B9BB7966DF}"/>
    <dgm:cxn modelId="{AF8EDB0C-4F60-4467-BD1D-D285DE0B1BA3}" type="presOf" srcId="{0C2F747F-3105-4033-BAA7-2CF3337F4FDB}" destId="{8052206F-64F5-4EAA-81E2-0246189CEFE2}" srcOrd="0" destOrd="0" presId="urn:microsoft.com/office/officeart/2005/8/layout/pyramid1"/>
    <dgm:cxn modelId="{B26A520E-41F7-44C2-BA77-A28B1E2FF863}" type="presOf" srcId="{0C2F747F-3105-4033-BAA7-2CF3337F4FDB}" destId="{8FD8FD9F-D6F2-40F8-A922-7A7D2C937291}" srcOrd="1" destOrd="0" presId="urn:microsoft.com/office/officeart/2005/8/layout/pyramid1"/>
    <dgm:cxn modelId="{9AEC3360-E749-4A92-93EE-598A4C9BAA88}" srcId="{F5F46884-B181-4314-805E-14627EEBBA1B}" destId="{22C76F31-F47F-4726-BD5C-B3EC0F56E993}" srcOrd="3" destOrd="0" parTransId="{A89BF37E-CEFF-4E32-A1B6-7D8EE5DD3AF8}" sibTransId="{DC20F493-9369-471B-A89A-CD3A54488ADA}"/>
    <dgm:cxn modelId="{824B5C3D-926B-4AF3-9619-A757DEA8829C}" type="presOf" srcId="{22C76F31-F47F-4726-BD5C-B3EC0F56E993}" destId="{36111D77-EDD3-433D-AABF-95AAF1911950}" srcOrd="1" destOrd="0" presId="urn:microsoft.com/office/officeart/2005/8/layout/pyramid1"/>
    <dgm:cxn modelId="{6574C5FE-B175-4609-A0D8-ADCF79F337C7}" type="presOf" srcId="{22C76F31-F47F-4726-BD5C-B3EC0F56E993}" destId="{5A23E88E-E600-4A17-BA3E-A6679A41F388}" srcOrd="0" destOrd="0" presId="urn:microsoft.com/office/officeart/2005/8/layout/pyramid1"/>
    <dgm:cxn modelId="{7BA16AA9-9761-4B51-B59C-A24955FFFCAB}" type="presOf" srcId="{03083243-DC4C-45C3-9365-5F028476D9A7}" destId="{D4E47790-B8BF-4951-9C2B-8BA9418AEF66}" srcOrd="1" destOrd="0" presId="urn:microsoft.com/office/officeart/2005/8/layout/pyramid1"/>
    <dgm:cxn modelId="{3EF7B3B5-7A60-40B2-B8B5-909EA3FCA487}" type="presOf" srcId="{E0007790-440A-4FD8-B287-49807D441FD9}" destId="{9DAE4695-AD06-4F7C-B0E0-E05F3B5ED2C3}" srcOrd="0" destOrd="0" presId="urn:microsoft.com/office/officeart/2005/8/layout/pyramid1"/>
    <dgm:cxn modelId="{607D8EC4-3650-4C6C-8D6D-FFA9186C154E}" srcId="{F5F46884-B181-4314-805E-14627EEBBA1B}" destId="{E0007790-440A-4FD8-B287-49807D441FD9}" srcOrd="2" destOrd="0" parTransId="{8AE820DB-0E4A-464C-9B1F-4DB003D4D031}" sibTransId="{B1EA7589-0B01-4ED2-B3D3-80964FE4F5C2}"/>
    <dgm:cxn modelId="{5C2B9E13-D97A-494C-ACA3-22077D8EFCC8}" type="presOf" srcId="{FDCA2235-9676-4589-ACF1-3AC9D612082C}" destId="{DF0DE586-81FA-4A17-A09F-1F4ECFC15327}" srcOrd="1" destOrd="0" presId="urn:microsoft.com/office/officeart/2005/8/layout/pyramid1"/>
    <dgm:cxn modelId="{6849AF15-431C-41AD-9F54-34F21DC3D70C}" srcId="{F5F46884-B181-4314-805E-14627EEBBA1B}" destId="{FDCA2235-9676-4589-ACF1-3AC9D612082C}" srcOrd="0" destOrd="0" parTransId="{8ED1E477-A7CD-4ED5-B36D-FA493102136D}" sibTransId="{F834D7D1-8F50-477F-A9F2-4AA9885E17D9}"/>
    <dgm:cxn modelId="{E4B10EEB-DBEA-40A3-A155-801136573A7B}" type="presOf" srcId="{F5F46884-B181-4314-805E-14627EEBBA1B}" destId="{88993054-7BCD-4E29-A2FC-E8DF14EF07D4}" srcOrd="0" destOrd="0" presId="urn:microsoft.com/office/officeart/2005/8/layout/pyramid1"/>
    <dgm:cxn modelId="{DA2A8F13-9961-4784-9B41-8E1933110F1B}" type="presOf" srcId="{03083243-DC4C-45C3-9365-5F028476D9A7}" destId="{6B7AC84F-0E7E-485B-AD7A-37F042B734B4}" srcOrd="0" destOrd="0" presId="urn:microsoft.com/office/officeart/2005/8/layout/pyramid1"/>
    <dgm:cxn modelId="{60CC5CB7-623B-4931-BA87-F7999FF41C8F}" type="presOf" srcId="{FDCA2235-9676-4589-ACF1-3AC9D612082C}" destId="{A7DCEDE4-06A2-444D-B452-40AA86C16706}" srcOrd="0" destOrd="0" presId="urn:microsoft.com/office/officeart/2005/8/layout/pyramid1"/>
    <dgm:cxn modelId="{DE451AB3-CACF-43E8-AC20-B300742F2341}" type="presParOf" srcId="{88993054-7BCD-4E29-A2FC-E8DF14EF07D4}" destId="{8D6A5057-8210-42F8-9BEE-DF7518A1F51E}" srcOrd="0" destOrd="0" presId="urn:microsoft.com/office/officeart/2005/8/layout/pyramid1"/>
    <dgm:cxn modelId="{E7F52836-1197-4F7E-BE65-120BA82F4BE0}" type="presParOf" srcId="{8D6A5057-8210-42F8-9BEE-DF7518A1F51E}" destId="{A7DCEDE4-06A2-444D-B452-40AA86C16706}" srcOrd="0" destOrd="0" presId="urn:microsoft.com/office/officeart/2005/8/layout/pyramid1"/>
    <dgm:cxn modelId="{D6C0F496-1B07-4D13-AD3A-FE6F3508D299}" type="presParOf" srcId="{8D6A5057-8210-42F8-9BEE-DF7518A1F51E}" destId="{DF0DE586-81FA-4A17-A09F-1F4ECFC15327}" srcOrd="1" destOrd="0" presId="urn:microsoft.com/office/officeart/2005/8/layout/pyramid1"/>
    <dgm:cxn modelId="{6AC63BA7-1521-4CD3-BE57-2D911CDC7482}" type="presParOf" srcId="{88993054-7BCD-4E29-A2FC-E8DF14EF07D4}" destId="{BBD3A137-D53B-42AB-9224-407487FC68CD}" srcOrd="1" destOrd="0" presId="urn:microsoft.com/office/officeart/2005/8/layout/pyramid1"/>
    <dgm:cxn modelId="{1A528F22-98F3-4F52-AA27-01F5818D4264}" type="presParOf" srcId="{BBD3A137-D53B-42AB-9224-407487FC68CD}" destId="{6B7AC84F-0E7E-485B-AD7A-37F042B734B4}" srcOrd="0" destOrd="0" presId="urn:microsoft.com/office/officeart/2005/8/layout/pyramid1"/>
    <dgm:cxn modelId="{12806386-EAA9-4BB7-BB44-0E581CE712B3}" type="presParOf" srcId="{BBD3A137-D53B-42AB-9224-407487FC68CD}" destId="{D4E47790-B8BF-4951-9C2B-8BA9418AEF66}" srcOrd="1" destOrd="0" presId="urn:microsoft.com/office/officeart/2005/8/layout/pyramid1"/>
    <dgm:cxn modelId="{354420E6-7F62-4790-B42A-7AEDFD60E2C2}" type="presParOf" srcId="{88993054-7BCD-4E29-A2FC-E8DF14EF07D4}" destId="{BC322DCC-6E19-4AAB-9C2C-B0338B0CED43}" srcOrd="2" destOrd="0" presId="urn:microsoft.com/office/officeart/2005/8/layout/pyramid1"/>
    <dgm:cxn modelId="{35922511-1E62-41F5-A1BF-3EC2434DDCE0}" type="presParOf" srcId="{BC322DCC-6E19-4AAB-9C2C-B0338B0CED43}" destId="{9DAE4695-AD06-4F7C-B0E0-E05F3B5ED2C3}" srcOrd="0" destOrd="0" presId="urn:microsoft.com/office/officeart/2005/8/layout/pyramid1"/>
    <dgm:cxn modelId="{3AF4C8A4-D32B-4D57-BAE9-44194DFF61C7}" type="presParOf" srcId="{BC322DCC-6E19-4AAB-9C2C-B0338B0CED43}" destId="{66343580-6430-47BF-88D1-BDEEF7EF713B}" srcOrd="1" destOrd="0" presId="urn:microsoft.com/office/officeart/2005/8/layout/pyramid1"/>
    <dgm:cxn modelId="{1AEAD4A6-B2AE-459D-BBE6-9C6F0D07C2EA}" type="presParOf" srcId="{88993054-7BCD-4E29-A2FC-E8DF14EF07D4}" destId="{AA3E5013-873A-4779-8CE8-5457B2F49FA6}" srcOrd="3" destOrd="0" presId="urn:microsoft.com/office/officeart/2005/8/layout/pyramid1"/>
    <dgm:cxn modelId="{C07E3C7C-E702-4668-8CC4-5DB1F3DD9223}" type="presParOf" srcId="{AA3E5013-873A-4779-8CE8-5457B2F49FA6}" destId="{5A23E88E-E600-4A17-BA3E-A6679A41F388}" srcOrd="0" destOrd="0" presId="urn:microsoft.com/office/officeart/2005/8/layout/pyramid1"/>
    <dgm:cxn modelId="{74E81E43-630D-427A-9030-4C0DEA409FFA}" type="presParOf" srcId="{AA3E5013-873A-4779-8CE8-5457B2F49FA6}" destId="{36111D77-EDD3-433D-AABF-95AAF1911950}" srcOrd="1" destOrd="0" presId="urn:microsoft.com/office/officeart/2005/8/layout/pyramid1"/>
    <dgm:cxn modelId="{09BEF7D5-E5CD-44BE-82E8-B24FBAEE24F6}" type="presParOf" srcId="{88993054-7BCD-4E29-A2FC-E8DF14EF07D4}" destId="{BC2EEDAB-BDAF-41A4-848B-292A3E546FA0}" srcOrd="4" destOrd="0" presId="urn:microsoft.com/office/officeart/2005/8/layout/pyramid1"/>
    <dgm:cxn modelId="{79EB1C13-838D-4BCE-B54B-7A3D12512222}" type="presParOf" srcId="{BC2EEDAB-BDAF-41A4-848B-292A3E546FA0}" destId="{8052206F-64F5-4EAA-81E2-0246189CEFE2}" srcOrd="0" destOrd="0" presId="urn:microsoft.com/office/officeart/2005/8/layout/pyramid1"/>
    <dgm:cxn modelId="{C357715B-4C5C-42EC-86C8-D3C811D95047}" type="presParOf" srcId="{BC2EEDAB-BDAF-41A4-848B-292A3E546FA0}" destId="{8FD8FD9F-D6F2-40F8-A922-7A7D2C937291}"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DCEDE4-06A2-444D-B452-40AA86C16706}">
      <dsp:nvSpPr>
        <dsp:cNvPr id="0" name=""/>
        <dsp:cNvSpPr/>
      </dsp:nvSpPr>
      <dsp:spPr>
        <a:xfrm>
          <a:off x="2815148" y="0"/>
          <a:ext cx="1426486" cy="864096"/>
        </a:xfrm>
        <a:prstGeom prst="trapezoid">
          <a:avLst>
            <a:gd name="adj" fmla="val 81667"/>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zh-TW" altLang="en-US" sz="2100" b="1" kern="1200" dirty="0" smtClean="0"/>
            <a:t>自己実現</a:t>
          </a:r>
          <a:r>
            <a:rPr lang="ja-JP" altLang="en-US" sz="2100" b="1" kern="1200" dirty="0" smtClean="0"/>
            <a:t>　　</a:t>
          </a:r>
          <a:r>
            <a:rPr lang="zh-TW" altLang="en-US" sz="2100" b="1" kern="1200" dirty="0" smtClean="0"/>
            <a:t>欲求</a:t>
          </a:r>
          <a:endParaRPr kumimoji="1" lang="ja-JP" altLang="en-US" sz="2100" b="1" kern="1200" dirty="0"/>
        </a:p>
      </dsp:txBody>
      <dsp:txXfrm>
        <a:off x="2815148" y="0"/>
        <a:ext cx="1426486" cy="864096"/>
      </dsp:txXfrm>
    </dsp:sp>
    <dsp:sp modelId="{6B7AC84F-0E7E-485B-AD7A-37F042B734B4}">
      <dsp:nvSpPr>
        <dsp:cNvPr id="0" name=""/>
        <dsp:cNvSpPr/>
      </dsp:nvSpPr>
      <dsp:spPr>
        <a:xfrm>
          <a:off x="2117035" y="864096"/>
          <a:ext cx="2822713" cy="864096"/>
        </a:xfrm>
        <a:prstGeom prst="trapezoid">
          <a:avLst>
            <a:gd name="adj" fmla="val 81667"/>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zh-TW" altLang="en-US" sz="2200" kern="1200" dirty="0" smtClean="0">
              <a:latin typeface="HGPｺﾞｼｯｸE" pitchFamily="50" charset="-128"/>
              <a:ea typeface="HGPｺﾞｼｯｸE" pitchFamily="50" charset="-128"/>
            </a:rPr>
            <a:t>尊敬欲求</a:t>
          </a:r>
          <a:endParaRPr lang="en-US" altLang="zh-TW" sz="2200" kern="1200" dirty="0" smtClean="0">
            <a:latin typeface="HGPｺﾞｼｯｸE" pitchFamily="50" charset="-128"/>
            <a:ea typeface="HGPｺﾞｼｯｸE" pitchFamily="50" charset="-128"/>
          </a:endParaRPr>
        </a:p>
        <a:p>
          <a:pPr lvl="0" algn="ctr" defTabSz="977900">
            <a:lnSpc>
              <a:spcPct val="90000"/>
            </a:lnSpc>
            <a:spcBef>
              <a:spcPct val="0"/>
            </a:spcBef>
            <a:spcAft>
              <a:spcPct val="35000"/>
            </a:spcAft>
          </a:pPr>
          <a:r>
            <a:rPr lang="zh-TW" altLang="en-US" sz="2200" kern="1200" dirty="0" smtClean="0">
              <a:latin typeface="HGPｺﾞｼｯｸE" pitchFamily="50" charset="-128"/>
              <a:ea typeface="HGPｺﾞｼｯｸE" pitchFamily="50" charset="-128"/>
            </a:rPr>
            <a:t>（承認欲求）</a:t>
          </a:r>
          <a:endParaRPr kumimoji="1" lang="ja-JP" altLang="en-US" sz="2200" kern="1200" dirty="0">
            <a:latin typeface="HGPｺﾞｼｯｸE" pitchFamily="50" charset="-128"/>
            <a:ea typeface="HGPｺﾞｼｯｸE" pitchFamily="50" charset="-128"/>
          </a:endParaRPr>
        </a:p>
      </dsp:txBody>
      <dsp:txXfrm>
        <a:off x="2611010" y="864096"/>
        <a:ext cx="1834763" cy="864096"/>
      </dsp:txXfrm>
    </dsp:sp>
    <dsp:sp modelId="{9DAE4695-AD06-4F7C-B0E0-E05F3B5ED2C3}">
      <dsp:nvSpPr>
        <dsp:cNvPr id="0" name=""/>
        <dsp:cNvSpPr/>
      </dsp:nvSpPr>
      <dsp:spPr>
        <a:xfrm>
          <a:off x="1398040" y="1728192"/>
          <a:ext cx="4260702" cy="864096"/>
        </a:xfrm>
        <a:prstGeom prst="trapezoid">
          <a:avLst>
            <a:gd name="adj" fmla="val 81667"/>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ja-JP" altLang="en-US" sz="2200" kern="1200" dirty="0" smtClean="0"/>
            <a:t>社会的欲求</a:t>
          </a:r>
          <a:endParaRPr lang="en-US" altLang="ja-JP" sz="2200" kern="1200" dirty="0" smtClean="0"/>
        </a:p>
        <a:p>
          <a:pPr lvl="0" algn="ctr" defTabSz="977900">
            <a:lnSpc>
              <a:spcPct val="90000"/>
            </a:lnSpc>
            <a:spcBef>
              <a:spcPct val="0"/>
            </a:spcBef>
            <a:spcAft>
              <a:spcPct val="35000"/>
            </a:spcAft>
          </a:pPr>
          <a:r>
            <a:rPr lang="ja-JP" altLang="en-US" sz="2200" kern="1200" dirty="0" smtClean="0"/>
            <a:t>（所属欲求・愛情欲求）</a:t>
          </a:r>
          <a:endParaRPr kumimoji="1" lang="ja-JP" altLang="en-US" sz="2200" kern="1200" dirty="0"/>
        </a:p>
      </dsp:txBody>
      <dsp:txXfrm>
        <a:off x="2143663" y="1728192"/>
        <a:ext cx="2769456" cy="864096"/>
      </dsp:txXfrm>
    </dsp:sp>
    <dsp:sp modelId="{5A23E88E-E600-4A17-BA3E-A6679A41F388}">
      <dsp:nvSpPr>
        <dsp:cNvPr id="0" name=""/>
        <dsp:cNvSpPr/>
      </dsp:nvSpPr>
      <dsp:spPr>
        <a:xfrm>
          <a:off x="732296" y="2592288"/>
          <a:ext cx="5592190" cy="864096"/>
        </a:xfrm>
        <a:prstGeom prst="trapezoid">
          <a:avLst>
            <a:gd name="adj" fmla="val 81667"/>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ja-JP" altLang="en-US" sz="2200" kern="1200" dirty="0" smtClean="0"/>
            <a:t>安全欲求</a:t>
          </a:r>
          <a:endParaRPr lang="en-US" altLang="ja-JP" sz="2200" kern="1200" dirty="0" smtClean="0"/>
        </a:p>
        <a:p>
          <a:pPr lvl="0" algn="ctr" defTabSz="977900">
            <a:lnSpc>
              <a:spcPct val="90000"/>
            </a:lnSpc>
            <a:spcBef>
              <a:spcPct val="0"/>
            </a:spcBef>
            <a:spcAft>
              <a:spcPct val="35000"/>
            </a:spcAft>
          </a:pPr>
          <a:r>
            <a:rPr lang="ja-JP" altLang="en-US" sz="2200" kern="1200" dirty="0" smtClean="0"/>
            <a:t>（安定性欲求）</a:t>
          </a:r>
          <a:endParaRPr kumimoji="1" lang="ja-JP" altLang="en-US" sz="2200" kern="1200" dirty="0"/>
        </a:p>
      </dsp:txBody>
      <dsp:txXfrm>
        <a:off x="1710929" y="2592288"/>
        <a:ext cx="3634924" cy="864096"/>
      </dsp:txXfrm>
    </dsp:sp>
    <dsp:sp modelId="{8052206F-64F5-4EAA-81E2-0246189CEFE2}">
      <dsp:nvSpPr>
        <dsp:cNvPr id="0" name=""/>
        <dsp:cNvSpPr/>
      </dsp:nvSpPr>
      <dsp:spPr>
        <a:xfrm>
          <a:off x="0" y="3456384"/>
          <a:ext cx="7056784" cy="864096"/>
        </a:xfrm>
        <a:prstGeom prst="trapezoid">
          <a:avLst>
            <a:gd name="adj" fmla="val 81667"/>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kumimoji="1" lang="ja-JP" altLang="en-US" sz="2200" kern="1200" dirty="0" smtClean="0"/>
            <a:t>生理的欲求</a:t>
          </a:r>
          <a:endParaRPr kumimoji="1" lang="ja-JP" altLang="en-US" sz="2200" kern="1200" dirty="0"/>
        </a:p>
      </dsp:txBody>
      <dsp:txXfrm>
        <a:off x="1234937" y="3456384"/>
        <a:ext cx="4586909" cy="86409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0.00855</cdr:x>
      <cdr:y>0.85507</cdr:y>
    </cdr:from>
    <cdr:to>
      <cdr:x>0.99749</cdr:x>
      <cdr:y>0.97803</cdr:y>
    </cdr:to>
    <cdr:sp macro="" textlink="">
      <cdr:nvSpPr>
        <cdr:cNvPr id="2" name="テキスト ボックス 3"/>
        <cdr:cNvSpPr txBox="1"/>
      </cdr:nvSpPr>
      <cdr:spPr>
        <a:xfrm xmlns:a="http://schemas.openxmlformats.org/drawingml/2006/main">
          <a:off x="72008" y="4494747"/>
          <a:ext cx="8331781" cy="64635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altLang="ja-JP" sz="1800" dirty="0" smtClean="0"/>
            <a:t>※</a:t>
          </a:r>
          <a:r>
            <a:rPr lang="ja-JP" altLang="en-US" sz="1800" dirty="0" smtClean="0"/>
            <a:t>複数の手帳を持たれている方については、知的＞身体＞精神でカウント。</a:t>
          </a:r>
          <a:endParaRPr lang="en-US" altLang="ja-JP" sz="1800" dirty="0" smtClean="0"/>
        </a:p>
        <a:p xmlns:a="http://schemas.openxmlformats.org/drawingml/2006/main">
          <a:r>
            <a:rPr lang="en-US" altLang="ja-JP" sz="1800" dirty="0" smtClean="0"/>
            <a:t>※</a:t>
          </a:r>
          <a:r>
            <a:rPr lang="ja-JP" altLang="en-US" sz="1800" dirty="0" smtClean="0"/>
            <a:t>この中で</a:t>
          </a:r>
          <a:r>
            <a:rPr lang="en-US" altLang="ja-JP" sz="1800" dirty="0" smtClean="0"/>
            <a:t>5</a:t>
          </a:r>
          <a:r>
            <a:rPr lang="ja-JP" altLang="en-US" sz="1800" dirty="0" smtClean="0"/>
            <a:t>名の方に、高次脳機能障あり。（精神・・・３名、身体・・・２名）</a:t>
          </a:r>
          <a:endParaRPr lang="en-US" altLang="ja-JP" sz="1800" dirty="0" smtClean="0"/>
        </a:p>
      </cdr:txBody>
    </cdr:sp>
  </cdr:relSizeAnchor>
</c:userShapes>
</file>

<file path=ppt/drawings/drawing2.xml><?xml version="1.0" encoding="utf-8"?>
<c:userShapes xmlns:c="http://schemas.openxmlformats.org/drawingml/2006/chart">
  <cdr:relSizeAnchor xmlns:cdr="http://schemas.openxmlformats.org/drawingml/2006/chartDrawing">
    <cdr:from>
      <cdr:x>0.0175</cdr:x>
      <cdr:y>0.85507</cdr:y>
    </cdr:from>
    <cdr:to>
      <cdr:x>0.99749</cdr:x>
      <cdr:y>0.97803</cdr:y>
    </cdr:to>
    <cdr:sp macro="" textlink="">
      <cdr:nvSpPr>
        <cdr:cNvPr id="2" name="テキスト ボックス 3"/>
        <cdr:cNvSpPr txBox="1"/>
      </cdr:nvSpPr>
      <cdr:spPr>
        <a:xfrm xmlns:a="http://schemas.openxmlformats.org/drawingml/2006/main">
          <a:off x="147436" y="4494747"/>
          <a:ext cx="8256353"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altLang="ja-JP" sz="1800" dirty="0" smtClean="0"/>
            <a:t>※</a:t>
          </a:r>
          <a:r>
            <a:rPr lang="ja-JP" altLang="en-US" sz="1800" dirty="0" smtClean="0"/>
            <a:t>各事業所まで徒歩・自転車で自力で通所しているが１／３。</a:t>
          </a:r>
          <a:endParaRPr lang="en-US" altLang="ja-JP" sz="1800" dirty="0" smtClean="0"/>
        </a:p>
        <a:p xmlns:a="http://schemas.openxmlformats.org/drawingml/2006/main">
          <a:r>
            <a:rPr kumimoji="1" lang="en-US" altLang="ja-JP" sz="1800" dirty="0" smtClean="0"/>
            <a:t>※</a:t>
          </a:r>
          <a:r>
            <a:rPr kumimoji="1" lang="ja-JP" altLang="en-US" sz="1800" dirty="0" smtClean="0"/>
            <a:t>公共の交通機関を利用している人が１／３。残りの１／３は自動車による送迎。</a:t>
          </a:r>
          <a:endParaRPr kumimoji="1" lang="ja-JP" altLang="en-US" sz="1800" dirty="0"/>
        </a:p>
      </cdr:txBody>
    </cdr:sp>
  </cdr:relSizeAnchor>
</c:userShapes>
</file>

<file path=ppt/drawings/drawing3.xml><?xml version="1.0" encoding="utf-8"?>
<c:userShapes xmlns:c="http://schemas.openxmlformats.org/drawingml/2006/chart">
  <cdr:relSizeAnchor xmlns:cdr="http://schemas.openxmlformats.org/drawingml/2006/chartDrawing">
    <cdr:from>
      <cdr:x>0.02001</cdr:x>
      <cdr:y>0.85714</cdr:y>
    </cdr:from>
    <cdr:to>
      <cdr:x>1</cdr:x>
      <cdr:y>0.98536</cdr:y>
    </cdr:to>
    <cdr:sp macro="" textlink="">
      <cdr:nvSpPr>
        <cdr:cNvPr id="2" name="テキスト ボックス 3"/>
        <cdr:cNvSpPr txBox="1"/>
      </cdr:nvSpPr>
      <cdr:spPr>
        <a:xfrm xmlns:a="http://schemas.openxmlformats.org/drawingml/2006/main">
          <a:off x="216024" y="4320480"/>
          <a:ext cx="8064926" cy="64630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r>
            <a:rPr lang="en-US" altLang="ja-JP" dirty="0" smtClean="0"/>
            <a:t>※</a:t>
          </a:r>
          <a:r>
            <a:rPr lang="ja-JP" altLang="en-US" dirty="0" smtClean="0"/>
            <a:t>年金と生活保護費と両方受けとっている方については、年金の方でカウント。</a:t>
          </a:r>
          <a:endParaRPr lang="en-US" altLang="ja-JP" dirty="0" smtClean="0"/>
        </a:p>
        <a:p xmlns:a="http://schemas.openxmlformats.org/drawingml/2006/main">
          <a:r>
            <a:rPr kumimoji="1" lang="en-US" altLang="ja-JP" dirty="0" smtClean="0"/>
            <a:t>※</a:t>
          </a:r>
          <a:r>
            <a:rPr kumimoji="1" lang="ja-JP" altLang="en-US" dirty="0" smtClean="0"/>
            <a:t>「作業所</a:t>
          </a:r>
          <a:r>
            <a:rPr lang="ja-JP" altLang="en-US" dirty="0" smtClean="0"/>
            <a:t>の</a:t>
          </a:r>
          <a:r>
            <a:rPr kumimoji="1" lang="ja-JP" altLang="en-US" dirty="0" smtClean="0"/>
            <a:t>工賃が経済基盤です！」と胸を張って言える日は、くるだろうか？</a:t>
          </a:r>
          <a:endParaRPr kumimoji="1" lang="ja-JP" alt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E345A1-1486-4016-9C42-26BAB8110F72}" type="datetimeFigureOut">
              <a:rPr kumimoji="1" lang="ja-JP" altLang="en-US" smtClean="0"/>
              <a:pPr/>
              <a:t>2014/2/12</a:t>
            </a:fld>
            <a:endParaRPr kumimoji="1"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406D71-B7A9-4F8C-AEA9-E2909E170753}"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30E8C6-EF96-496A-A929-91D2D3B9C308}" type="datetimeFigureOut">
              <a:rPr kumimoji="1" lang="ja-JP" altLang="en-US" smtClean="0"/>
              <a:pPr/>
              <a:t>2014/2/12</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7233A9-2C15-487D-975F-CD7D108AC30F}"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１９７９年４月、千葉県初の民間福祉作業所「</a:t>
            </a:r>
            <a:r>
              <a:rPr kumimoji="1" lang="zh-TW" altLang="en-US" dirty="0" smtClean="0"/>
              <a:t>茗荷舎福祉作業所</a:t>
            </a:r>
            <a:r>
              <a:rPr kumimoji="1" lang="ja-JP" altLang="en-US" dirty="0" smtClean="0"/>
              <a:t>」が、１０年の開設準備期間を経て、養護学校の教諭らによって開所。</a:t>
            </a:r>
            <a:endParaRPr kumimoji="1" lang="en-US" altLang="ja-JP" dirty="0" smtClean="0"/>
          </a:p>
          <a:p>
            <a:r>
              <a:rPr kumimoji="1" lang="ja-JP" altLang="en-US" dirty="0" smtClean="0"/>
              <a:t>その１年後には、「障害者の働く場とまり</a:t>
            </a:r>
            <a:r>
              <a:rPr kumimoji="1" lang="ja-JP" altLang="en-US" dirty="0" err="1" smtClean="0"/>
              <a:t>ぎ</a:t>
            </a:r>
            <a:r>
              <a:rPr kumimoji="1" lang="ja-JP" altLang="en-US" dirty="0" smtClean="0"/>
              <a:t>」が開所している。</a:t>
            </a:r>
            <a:endParaRPr kumimoji="1" lang="en-US" altLang="ja-JP" dirty="0" smtClean="0"/>
          </a:p>
          <a:p>
            <a:endParaRPr kumimoji="1" lang="en-US" altLang="ja-JP" dirty="0" smtClean="0"/>
          </a:p>
          <a:p>
            <a:r>
              <a:rPr kumimoji="1" lang="ja-JP" altLang="en-US" dirty="0" smtClean="0"/>
              <a:t>また、１９７７年には、千葉病院内に（？）</a:t>
            </a:r>
            <a:r>
              <a:rPr kumimoji="1" lang="ja-JP" altLang="en-US" dirty="0" err="1" smtClean="0"/>
              <a:t>、</a:t>
            </a:r>
            <a:r>
              <a:rPr kumimoji="1" lang="ja-JP" altLang="en-US" dirty="0" smtClean="0"/>
              <a:t>「みなと会福祉共同作業所」が開所している。</a:t>
            </a:r>
            <a:endParaRPr kumimoji="1" lang="ja-JP" altLang="en-US" dirty="0"/>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24</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25</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pPr>
              <a:buNone/>
            </a:pPr>
            <a:r>
              <a:rPr lang="ja-JP" altLang="en-US" dirty="0" smtClean="0"/>
              <a:t>昭和２６年の</a:t>
            </a:r>
            <a:r>
              <a:rPr lang="ja-JP" altLang="en-US" b="1" dirty="0" smtClean="0"/>
              <a:t>「社会福祉事業法」</a:t>
            </a:r>
            <a:r>
              <a:rPr lang="ja-JP" altLang="en-US" dirty="0" smtClean="0"/>
              <a:t>制定以来大きな改正の行われていない</a:t>
            </a:r>
            <a:endParaRPr lang="en-US" altLang="ja-JP" dirty="0" smtClean="0"/>
          </a:p>
          <a:p>
            <a:pPr>
              <a:buNone/>
            </a:pPr>
            <a:r>
              <a:rPr lang="ja-JP" altLang="en-US" dirty="0" smtClean="0"/>
              <a:t>社会福祉事業、社会福祉法人、措置制度など社会福祉の共通基盤制度。</a:t>
            </a:r>
            <a:endParaRPr lang="en-US" altLang="ja-JP" dirty="0" smtClean="0"/>
          </a:p>
          <a:p>
            <a:pPr>
              <a:buNone/>
            </a:pPr>
            <a:endParaRPr lang="en-US" altLang="ja-JP" dirty="0" smtClean="0">
              <a:solidFill>
                <a:srgbClr val="FF0000"/>
              </a:solidFill>
            </a:endParaRPr>
          </a:p>
          <a:p>
            <a:pPr>
              <a:buNone/>
            </a:pPr>
            <a:endParaRPr lang="en-US" altLang="ja-JP" dirty="0" smtClean="0">
              <a:solidFill>
                <a:srgbClr val="FF0000"/>
              </a:solidFill>
            </a:endParaRPr>
          </a:p>
          <a:p>
            <a:pPr>
              <a:buNone/>
            </a:pPr>
            <a:r>
              <a:rPr lang="ja-JP" altLang="en-US" dirty="0" smtClean="0">
                <a:solidFill>
                  <a:srgbClr val="FF0000"/>
                </a:solidFill>
              </a:rPr>
              <a:t>↓</a:t>
            </a:r>
            <a:endParaRPr lang="en-US" altLang="ja-JP"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b="1" dirty="0" smtClean="0">
                <a:solidFill>
                  <a:srgbClr val="FF0000"/>
                </a:solidFill>
              </a:rPr>
              <a:t>２０００年代の「社会福祉基礎構造改革」</a:t>
            </a:r>
            <a:endParaRPr lang="en-US" altLang="ja-JP"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solidFill>
                <a:srgbClr val="FF0000"/>
              </a:solidFill>
            </a:endParaRPr>
          </a:p>
          <a:p>
            <a:pPr>
              <a:buNone/>
            </a:pPr>
            <a:r>
              <a:rPr lang="ja-JP" altLang="en-US" dirty="0" smtClean="0"/>
              <a:t>・介護保険制度（平成１２年４月１日施行）</a:t>
            </a:r>
            <a:endParaRPr lang="en-US" altLang="ja-JP" dirty="0" smtClean="0"/>
          </a:p>
          <a:p>
            <a:pPr>
              <a:buNone/>
            </a:pPr>
            <a:r>
              <a:rPr lang="ja-JP" altLang="en-US" dirty="0" smtClean="0"/>
              <a:t>・成年後見制度の導入（平成１２年４月１日施行予定）</a:t>
            </a:r>
            <a:endParaRPr lang="en-US" altLang="ja-JP" dirty="0" smtClean="0"/>
          </a:p>
          <a:p>
            <a:pPr>
              <a:buNone/>
            </a:pPr>
            <a:r>
              <a:rPr lang="ja-JP" altLang="en-US" dirty="0" smtClean="0"/>
              <a:t>・規制緩和推進計画の実施（平成１１年度以降）</a:t>
            </a:r>
            <a:endParaRPr lang="en-US" altLang="ja-JP" dirty="0" smtClean="0"/>
          </a:p>
          <a:p>
            <a:pPr>
              <a:buNone/>
            </a:pPr>
            <a:r>
              <a:rPr lang="ja-JP" altLang="en-US" dirty="0" smtClean="0"/>
              <a:t>・社会福祉法人による不祥事の防止</a:t>
            </a:r>
            <a:endParaRPr lang="en-US" altLang="ja-JP" dirty="0" smtClean="0"/>
          </a:p>
          <a:p>
            <a:pPr>
              <a:buNone/>
            </a:pPr>
            <a:r>
              <a:rPr lang="ja-JP" altLang="en-US" dirty="0" smtClean="0"/>
              <a:t>・地方分権の推進などに</a:t>
            </a:r>
            <a:endParaRPr lang="en-US" altLang="ja-JP" dirty="0" smtClean="0">
              <a:solidFill>
                <a:srgbClr val="FF0000"/>
              </a:solidFill>
            </a:endParaRPr>
          </a:p>
          <a:p>
            <a:pPr>
              <a:buNone/>
            </a:pPr>
            <a:r>
              <a:rPr lang="ja-JP" altLang="en-US" dirty="0" smtClean="0">
                <a:solidFill>
                  <a:srgbClr val="FF0000"/>
                </a:solidFill>
              </a:rPr>
              <a:t>↓</a:t>
            </a:r>
            <a:endParaRPr lang="en-US" altLang="ja-JP" dirty="0" smtClean="0">
              <a:solidFill>
                <a:srgbClr val="FF0000"/>
              </a:solidFill>
            </a:endParaRPr>
          </a:p>
          <a:p>
            <a:pPr>
              <a:buNone/>
            </a:pPr>
            <a:r>
              <a:rPr lang="ja-JP" altLang="en-US" dirty="0" smtClean="0"/>
              <a:t>「支援費制度」（平成</a:t>
            </a:r>
            <a:r>
              <a:rPr lang="en-US" altLang="ja-JP" dirty="0" smtClean="0"/>
              <a:t>15</a:t>
            </a:r>
            <a:r>
              <a:rPr lang="ja-JP" altLang="en-US" dirty="0" smtClean="0"/>
              <a:t>年</a:t>
            </a:r>
            <a:r>
              <a:rPr lang="en-US" altLang="ja-JP" dirty="0" smtClean="0"/>
              <a:t>4</a:t>
            </a:r>
            <a:r>
              <a:rPr lang="ja-JP" altLang="en-US" dirty="0" smtClean="0"/>
              <a:t>月～）　　</a:t>
            </a:r>
            <a:r>
              <a:rPr lang="en-US" altLang="ja-JP" dirty="0" smtClean="0"/>
              <a:t>※</a:t>
            </a:r>
            <a:r>
              <a:rPr lang="ja-JP" altLang="en-US" dirty="0" smtClean="0">
                <a:solidFill>
                  <a:srgbClr val="FF0000"/>
                </a:solidFill>
              </a:rPr>
              <a:t>措置から契約へ</a:t>
            </a:r>
            <a:endParaRPr lang="en-US" altLang="ja-JP" dirty="0" smtClean="0"/>
          </a:p>
          <a:p>
            <a:pPr>
              <a:buNone/>
            </a:pPr>
            <a:r>
              <a:rPr lang="ja-JP" altLang="en-US" dirty="0" smtClean="0">
                <a:solidFill>
                  <a:srgbClr val="FF0000"/>
                </a:solidFill>
              </a:rPr>
              <a:t>↓</a:t>
            </a:r>
            <a:endParaRPr lang="en-US" altLang="ja-JP" dirty="0" smtClean="0">
              <a:solidFill>
                <a:srgbClr val="FF0000"/>
              </a:solidFill>
            </a:endParaRPr>
          </a:p>
          <a:p>
            <a:pPr>
              <a:buNone/>
            </a:pPr>
            <a:r>
              <a:rPr lang="ja-JP" altLang="en-US" dirty="0" smtClean="0">
                <a:solidFill>
                  <a:srgbClr val="FF0000"/>
                </a:solidFill>
              </a:rPr>
              <a:t>予算算不足の深刻化。介護保険制度との統合？</a:t>
            </a:r>
            <a:endParaRPr lang="en-US" altLang="ja-JP" dirty="0" smtClean="0">
              <a:solidFill>
                <a:srgbClr val="FF0000"/>
              </a:solidFill>
            </a:endParaRPr>
          </a:p>
          <a:p>
            <a:pPr>
              <a:buNone/>
            </a:pPr>
            <a:r>
              <a:rPr lang="ja-JP" altLang="en-US" dirty="0" smtClean="0">
                <a:solidFill>
                  <a:srgbClr val="FF0000"/>
                </a:solidFill>
              </a:rPr>
              <a:t>↓</a:t>
            </a:r>
            <a:endParaRPr lang="en-US" altLang="ja-JP" dirty="0" smtClean="0">
              <a:solidFill>
                <a:srgbClr val="FF0000"/>
              </a:solidFill>
            </a:endParaRPr>
          </a:p>
          <a:p>
            <a:r>
              <a:rPr lang="ja-JP" altLang="en-US" dirty="0" smtClean="0"/>
              <a:t>「障害者自立支援法」（平成</a:t>
            </a:r>
            <a:r>
              <a:rPr lang="en-US" altLang="ja-JP" dirty="0" smtClean="0"/>
              <a:t>18</a:t>
            </a:r>
            <a:r>
              <a:rPr lang="ja-JP" altLang="en-US" dirty="0" smtClean="0"/>
              <a:t>年</a:t>
            </a:r>
            <a:r>
              <a:rPr lang="en-US" altLang="ja-JP" dirty="0" smtClean="0"/>
              <a:t>4</a:t>
            </a:r>
            <a:r>
              <a:rPr lang="ja-JP" altLang="en-US" dirty="0" smtClean="0"/>
              <a:t>月～）</a:t>
            </a:r>
          </a:p>
          <a:p>
            <a:pPr>
              <a:buNone/>
            </a:pPr>
            <a:r>
              <a:rPr lang="ja-JP" altLang="en-US" dirty="0" smtClean="0"/>
              <a:t>　</a:t>
            </a:r>
            <a:r>
              <a:rPr lang="ja-JP" altLang="en-US" dirty="0" smtClean="0">
                <a:solidFill>
                  <a:srgbClr val="FF0000"/>
                </a:solidFill>
              </a:rPr>
              <a:t>↓改正　</a:t>
            </a:r>
            <a:r>
              <a:rPr lang="en-US" altLang="ja-JP" dirty="0" smtClean="0">
                <a:solidFill>
                  <a:srgbClr val="FF0000"/>
                </a:solidFill>
              </a:rPr>
              <a:t>※</a:t>
            </a:r>
            <a:r>
              <a:rPr lang="ja-JP" altLang="en-US" dirty="0" smtClean="0">
                <a:solidFill>
                  <a:srgbClr val="FF0000"/>
                </a:solidFill>
              </a:rPr>
              <a:t>廃案になった訳ではない。</a:t>
            </a:r>
            <a:endParaRPr lang="en-US" altLang="ja-JP" dirty="0" smtClean="0">
              <a:solidFill>
                <a:srgbClr val="FF0000"/>
              </a:solidFill>
            </a:endParaRPr>
          </a:p>
          <a:p>
            <a:r>
              <a:rPr lang="ja-JP" altLang="en-US" dirty="0" smtClean="0"/>
              <a:t>「障害者の日常生活及び社会生活を総合的に支援するための法律」（平成</a:t>
            </a:r>
            <a:r>
              <a:rPr lang="en-US" altLang="ja-JP" dirty="0" smtClean="0"/>
              <a:t>25</a:t>
            </a:r>
            <a:r>
              <a:rPr lang="ja-JP" altLang="en-US" dirty="0" smtClean="0"/>
              <a:t>年</a:t>
            </a:r>
            <a:r>
              <a:rPr lang="en-US" altLang="ja-JP" dirty="0" smtClean="0"/>
              <a:t>4</a:t>
            </a:r>
            <a:r>
              <a:rPr lang="ja-JP" altLang="en-US" dirty="0" smtClean="0"/>
              <a:t>月～）</a:t>
            </a:r>
            <a:endParaRPr lang="en-US" altLang="ja-JP" dirty="0" smtClean="0"/>
          </a:p>
          <a:p>
            <a:pPr>
              <a:buNone/>
            </a:pPr>
            <a:r>
              <a:rPr lang="ja-JP" altLang="en-US" dirty="0" smtClean="0"/>
              <a:t>そして、</a:t>
            </a:r>
            <a:endParaRPr lang="en-US" altLang="ja-JP" dirty="0" smtClean="0"/>
          </a:p>
          <a:p>
            <a:pPr>
              <a:buNone/>
            </a:pPr>
            <a:r>
              <a:rPr lang="ja-JP" altLang="en-US" dirty="0" smtClean="0"/>
              <a:t>「障害者の日常生活及び社会生活を総合的に支援するための法律」（平成</a:t>
            </a:r>
            <a:r>
              <a:rPr lang="en-US" altLang="ja-JP" dirty="0" smtClean="0"/>
              <a:t>25</a:t>
            </a:r>
            <a:r>
              <a:rPr lang="ja-JP" altLang="en-US" dirty="0" smtClean="0"/>
              <a:t>年</a:t>
            </a:r>
            <a:r>
              <a:rPr lang="en-US" altLang="ja-JP" dirty="0" smtClean="0"/>
              <a:t>4</a:t>
            </a:r>
            <a:r>
              <a:rPr lang="ja-JP" altLang="en-US" dirty="0" smtClean="0"/>
              <a:t>月～）</a:t>
            </a:r>
            <a:endParaRPr lang="en-US" altLang="ja-JP" dirty="0" smtClean="0"/>
          </a:p>
          <a:p>
            <a:endParaRPr lang="en-US" altLang="ja-JP" dirty="0" smtClean="0"/>
          </a:p>
          <a:p>
            <a:pPr>
              <a:buNone/>
            </a:pPr>
            <a:endParaRPr lang="en-US" altLang="ja-JP" dirty="0" smtClean="0">
              <a:solidFill>
                <a:srgbClr val="FF0000"/>
              </a:solidFill>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26</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「害」という字は、</a:t>
            </a:r>
            <a:r>
              <a:rPr kumimoji="1" lang="ja-JP" altLang="ja-JP" sz="1200" kern="1200" dirty="0" smtClean="0">
                <a:solidFill>
                  <a:schemeClr val="tx1"/>
                </a:solidFill>
                <a:latin typeface="+mn-lt"/>
                <a:ea typeface="+mn-ea"/>
                <a:cs typeface="+mn-cs"/>
              </a:rPr>
              <a:t>昭和</a:t>
            </a:r>
            <a:r>
              <a:rPr kumimoji="1" lang="en-US" altLang="ja-JP" sz="1200" kern="1200" dirty="0" smtClean="0">
                <a:solidFill>
                  <a:schemeClr val="tx1"/>
                </a:solidFill>
                <a:latin typeface="+mn-lt"/>
                <a:ea typeface="+mn-ea"/>
                <a:cs typeface="+mn-cs"/>
              </a:rPr>
              <a:t>22</a:t>
            </a:r>
            <a:r>
              <a:rPr kumimoji="1" lang="ja-JP" altLang="ja-JP" sz="1200" kern="1200" dirty="0" smtClean="0">
                <a:solidFill>
                  <a:schemeClr val="tx1"/>
                </a:solidFill>
                <a:latin typeface="+mn-lt"/>
                <a:ea typeface="+mn-ea"/>
                <a:cs typeface="+mn-cs"/>
              </a:rPr>
              <a:t>年</a:t>
            </a:r>
            <a:r>
              <a:rPr kumimoji="1" lang="en-US" altLang="ja-JP" sz="1200" kern="1200" dirty="0" smtClean="0">
                <a:solidFill>
                  <a:schemeClr val="tx1"/>
                </a:solidFill>
                <a:latin typeface="+mn-lt"/>
                <a:ea typeface="+mn-ea"/>
                <a:cs typeface="+mn-cs"/>
              </a:rPr>
              <a:t>11</a:t>
            </a:r>
            <a:r>
              <a:rPr kumimoji="1" lang="ja-JP" altLang="ja-JP" sz="1200" kern="1200" dirty="0" smtClean="0">
                <a:solidFill>
                  <a:schemeClr val="tx1"/>
                </a:solidFill>
                <a:latin typeface="+mn-lt"/>
                <a:ea typeface="+mn-ea"/>
                <a:cs typeface="+mn-cs"/>
              </a:rPr>
              <a:t>月</a:t>
            </a:r>
            <a:r>
              <a:rPr kumimoji="1" lang="en-US" altLang="ja-JP" sz="1200" kern="1200" dirty="0" smtClean="0">
                <a:solidFill>
                  <a:schemeClr val="tx1"/>
                </a:solidFill>
                <a:latin typeface="+mn-lt"/>
                <a:ea typeface="+mn-ea"/>
                <a:cs typeface="+mn-cs"/>
              </a:rPr>
              <a:t>16</a:t>
            </a:r>
            <a:r>
              <a:rPr kumimoji="1" lang="ja-JP" altLang="ja-JP" sz="1200" kern="1200" dirty="0" smtClean="0">
                <a:solidFill>
                  <a:schemeClr val="tx1"/>
                </a:solidFill>
                <a:latin typeface="+mn-lt"/>
                <a:ea typeface="+mn-ea"/>
                <a:cs typeface="+mn-cs"/>
              </a:rPr>
              <a:t>日、敗戦後のどたばた</a:t>
            </a:r>
            <a:r>
              <a:rPr kumimoji="1" lang="ja-JP" altLang="ja-JP" sz="1200" kern="1200" dirty="0" err="1" smtClean="0">
                <a:solidFill>
                  <a:schemeClr val="tx1"/>
                </a:solidFill>
                <a:latin typeface="+mn-lt"/>
                <a:ea typeface="+mn-ea"/>
                <a:cs typeface="+mn-cs"/>
              </a:rPr>
              <a:t>に</a:t>
            </a:r>
            <a:r>
              <a:rPr kumimoji="1" lang="ja-JP" altLang="ja-JP" sz="1200" kern="1200" dirty="0" smtClean="0">
                <a:solidFill>
                  <a:schemeClr val="tx1"/>
                </a:solidFill>
                <a:latin typeface="+mn-lt"/>
                <a:ea typeface="+mn-ea"/>
                <a:cs typeface="+mn-cs"/>
              </a:rPr>
              <a:t>乗じて公布された「当用漢字表」</a:t>
            </a:r>
            <a:r>
              <a:rPr kumimoji="1" lang="ja-JP" altLang="en-US" sz="1200" kern="1200" dirty="0" smtClean="0">
                <a:solidFill>
                  <a:schemeClr val="tx1"/>
                </a:solidFill>
                <a:latin typeface="+mn-lt"/>
                <a:ea typeface="+mn-ea"/>
                <a:cs typeface="+mn-cs"/>
              </a:rPr>
              <a:t>（</a:t>
            </a:r>
            <a:r>
              <a:rPr kumimoji="1" lang="ja-JP" altLang="ja-JP" sz="1200" b="0" kern="1200" dirty="0" smtClean="0">
                <a:solidFill>
                  <a:schemeClr val="tx1"/>
                </a:solidFill>
                <a:latin typeface="+mn-lt"/>
                <a:ea typeface="+mn-ea"/>
                <a:cs typeface="+mn-cs"/>
              </a:rPr>
              <a:t>将来的</a:t>
            </a:r>
            <a:r>
              <a:rPr kumimoji="1" lang="ja-JP" altLang="en-US" sz="1200" b="0" kern="1200" dirty="0" smtClean="0">
                <a:solidFill>
                  <a:schemeClr val="tx1"/>
                </a:solidFill>
                <a:latin typeface="+mn-lt"/>
                <a:ea typeface="+mn-ea"/>
                <a:cs typeface="+mn-cs"/>
              </a:rPr>
              <a:t>な</a:t>
            </a:r>
            <a:r>
              <a:rPr kumimoji="1" lang="ja-JP" altLang="ja-JP" sz="1200" b="0" kern="1200" dirty="0" smtClean="0">
                <a:solidFill>
                  <a:schemeClr val="tx1"/>
                </a:solidFill>
                <a:latin typeface="+mn-lt"/>
                <a:ea typeface="+mn-ea"/>
                <a:cs typeface="+mn-cs"/>
              </a:rPr>
              <a:t>漢字全廃を目指</a:t>
            </a:r>
            <a:r>
              <a:rPr kumimoji="1" lang="ja-JP" altLang="en-US" sz="1200" b="0" kern="1200" dirty="0" smtClean="0">
                <a:solidFill>
                  <a:schemeClr val="tx1"/>
                </a:solidFill>
                <a:latin typeface="+mn-lt"/>
                <a:ea typeface="+mn-ea"/>
                <a:cs typeface="+mn-cs"/>
              </a:rPr>
              <a:t>し、</a:t>
            </a:r>
            <a:r>
              <a:rPr kumimoji="1" lang="ja-JP" altLang="ja-JP" sz="1200" kern="1200" dirty="0" smtClean="0">
                <a:solidFill>
                  <a:schemeClr val="tx1"/>
                </a:solidFill>
                <a:latin typeface="+mn-lt"/>
                <a:ea typeface="+mn-ea"/>
                <a:cs typeface="+mn-cs"/>
              </a:rPr>
              <a:t>漢字の使用を僅か</a:t>
            </a:r>
            <a:r>
              <a:rPr kumimoji="1" lang="en-US" altLang="ja-JP" sz="1200" kern="1200" dirty="0" smtClean="0">
                <a:solidFill>
                  <a:schemeClr val="tx1"/>
                </a:solidFill>
                <a:latin typeface="+mn-lt"/>
                <a:ea typeface="+mn-ea"/>
                <a:cs typeface="+mn-cs"/>
              </a:rPr>
              <a:t>1850</a:t>
            </a:r>
            <a:r>
              <a:rPr kumimoji="1" lang="ja-JP" altLang="ja-JP" sz="1200" kern="1200" dirty="0" smtClean="0">
                <a:solidFill>
                  <a:schemeClr val="tx1"/>
                </a:solidFill>
                <a:latin typeface="+mn-lt"/>
                <a:ea typeface="+mn-ea"/>
                <a:cs typeface="+mn-cs"/>
              </a:rPr>
              <a:t>字に制限</a:t>
            </a:r>
            <a:r>
              <a:rPr kumimoji="1" lang="ja-JP" altLang="en-US" sz="1200" kern="1200" dirty="0" smtClean="0">
                <a:solidFill>
                  <a:schemeClr val="tx1"/>
                </a:solidFill>
                <a:latin typeface="+mn-lt"/>
                <a:ea typeface="+mn-ea"/>
                <a:cs typeface="+mn-cs"/>
              </a:rPr>
              <a:t>したもの）に、</a:t>
            </a:r>
            <a:r>
              <a:rPr lang="ja-JP" altLang="en-US" sz="1200" dirty="0" smtClean="0"/>
              <a:t>礙という字が含まれなかったため</a:t>
            </a:r>
            <a:r>
              <a:rPr kumimoji="1" lang="ja-JP" altLang="ja-JP" sz="1200" kern="1200" dirty="0" smtClean="0">
                <a:solidFill>
                  <a:schemeClr val="tx1"/>
                </a:solidFill>
                <a:latin typeface="+mn-lt"/>
                <a:ea typeface="+mn-ea"/>
                <a:cs typeface="+mn-cs"/>
              </a:rPr>
              <a:t>「書き換え」</a:t>
            </a:r>
            <a:r>
              <a:rPr kumimoji="1" lang="ja-JP" altLang="en-US" sz="1200" kern="1200" dirty="0" smtClean="0">
                <a:solidFill>
                  <a:schemeClr val="tx1"/>
                </a:solidFill>
                <a:latin typeface="+mn-lt"/>
                <a:ea typeface="+mn-ea"/>
                <a:cs typeface="+mn-cs"/>
              </a:rPr>
              <a:t>のために用いられるようになったもの。</a:t>
            </a:r>
            <a:endParaRPr lang="en-US" altLang="ja-JP" sz="1200"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3</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「環境因子」に着目するのが、社会モデル</a:t>
            </a:r>
            <a:endParaRPr kumimoji="1" lang="en-US" altLang="ja-JP" dirty="0" smtClean="0"/>
          </a:p>
          <a:p>
            <a:r>
              <a:rPr kumimoji="1" lang="ja-JP" altLang="en-US" smtClean="0"/>
              <a:t>個人因子に着目するのが、医学モデル</a:t>
            </a:r>
            <a:endParaRPr kumimoji="1" lang="ja-JP" altLang="en-US" dirty="0"/>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6</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例えば健常者と言われる人間であっても、もしも公共の交通機関や自動車などの開発がなければ、日常生活、あるいは就労において、大きな「</a:t>
            </a:r>
            <a:r>
              <a:rPr kumimoji="1" lang="ja-JP" altLang="en-US" dirty="0" err="1" smtClean="0"/>
              <a:t>障がい</a:t>
            </a:r>
            <a:r>
              <a:rPr kumimoji="1" lang="ja-JP" altLang="en-US" dirty="0" smtClean="0"/>
              <a:t>」を負うことは、想像に難くない。</a:t>
            </a:r>
            <a:endParaRPr kumimoji="1" lang="en-US" altLang="ja-JP" dirty="0" smtClean="0"/>
          </a:p>
          <a:p>
            <a:r>
              <a:rPr kumimoji="1" lang="ja-JP" altLang="en-US" dirty="0" smtClean="0"/>
              <a:t>つまり、今の社会は、いわゆる「健常者」に合わせて作られてきただけであって、そのような社会環境こそが、「</a:t>
            </a:r>
            <a:r>
              <a:rPr kumimoji="1" lang="ja-JP" altLang="en-US" dirty="0" err="1" smtClean="0"/>
              <a:t>障がい</a:t>
            </a:r>
            <a:r>
              <a:rPr kumimoji="1" lang="ja-JP" altLang="en-US" dirty="0" smtClean="0"/>
              <a:t>」を決定づけているということである。</a:t>
            </a:r>
            <a:endParaRPr kumimoji="1" lang="en-US" altLang="ja-JP" dirty="0" smtClean="0"/>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7</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9</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sz="1200" dirty="0" smtClean="0"/>
          </a:p>
          <a:p>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16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lang="en-US" altLang="ja-JP" b="1" dirty="0" smtClean="0"/>
              <a:t>1.</a:t>
            </a:r>
            <a:r>
              <a:rPr lang="ja-JP" altLang="en-US" b="1" dirty="0" smtClean="0"/>
              <a:t>生理的欲求</a:t>
            </a:r>
            <a:r>
              <a:rPr lang="ja-JP" altLang="en-US" dirty="0" smtClean="0"/>
              <a:t/>
            </a:r>
            <a:br>
              <a:rPr lang="ja-JP" altLang="en-US" dirty="0" smtClean="0"/>
            </a:br>
            <a:r>
              <a:rPr lang="ja-JP" altLang="en-US" dirty="0" smtClean="0"/>
              <a:t>　人間が生きていくために最低限必要な、生理現象を満たすための欲求。食物、排泄、睡眠など、個体として生命を維持するために必要な基本的な欲求。</a:t>
            </a:r>
            <a:endParaRPr lang="en-US" altLang="ja-JP" dirty="0" smtClean="0"/>
          </a:p>
          <a:p>
            <a:endParaRPr lang="ja-JP" altLang="en-US" dirty="0" smtClean="0"/>
          </a:p>
          <a:p>
            <a:r>
              <a:rPr lang="en-US" altLang="ja-JP" b="1" dirty="0" smtClean="0"/>
              <a:t>2.</a:t>
            </a:r>
            <a:r>
              <a:rPr lang="ja-JP" altLang="en-US" b="1" dirty="0" smtClean="0"/>
              <a:t>安全欲求（安定性欲求）</a:t>
            </a:r>
            <a:r>
              <a:rPr lang="ja-JP" altLang="en-US" dirty="0" smtClean="0"/>
              <a:t/>
            </a:r>
            <a:br>
              <a:rPr lang="ja-JP" altLang="en-US" dirty="0" smtClean="0"/>
            </a:br>
            <a:r>
              <a:rPr lang="ja-JP" altLang="en-US" dirty="0" smtClean="0"/>
              <a:t>　誰にも脅かされることなく、安全に安心して生活をしていきたいという欲求。</a:t>
            </a:r>
            <a:endParaRPr lang="en-US" altLang="ja-JP" dirty="0" smtClean="0"/>
          </a:p>
          <a:p>
            <a:r>
              <a:rPr lang="ja-JP" altLang="en-US" dirty="0" smtClean="0"/>
              <a:t>　雨・風をしのぐための住居を欲するというものから、戦争などの争いごとの ない環境で過ごしたいという欲求まで。</a:t>
            </a:r>
            <a:endParaRPr lang="en-US" altLang="ja-JP" dirty="0" smtClean="0"/>
          </a:p>
          <a:p>
            <a:r>
              <a:rPr lang="ja-JP" altLang="en-US" dirty="0" smtClean="0"/>
              <a:t>　食べるものに不自由しなくなると、次は安心して食事や睡眠を取れる場所が欲しくなるということです。</a:t>
            </a:r>
            <a:endParaRPr lang="en-US" altLang="ja-JP" dirty="0" smtClean="0"/>
          </a:p>
          <a:p>
            <a:endParaRPr lang="ja-JP" altLang="en-US" dirty="0" smtClean="0"/>
          </a:p>
          <a:p>
            <a:r>
              <a:rPr lang="en-US" altLang="ja-JP" b="1" dirty="0" smtClean="0"/>
              <a:t>3.</a:t>
            </a:r>
            <a:r>
              <a:rPr lang="ja-JP" altLang="en-US" b="1" dirty="0" smtClean="0"/>
              <a:t>愛情欲求（所属欲求・社会的欲求）</a:t>
            </a:r>
            <a:r>
              <a:rPr lang="ja-JP" altLang="en-US" dirty="0" smtClean="0"/>
              <a:t/>
            </a:r>
            <a:br>
              <a:rPr lang="ja-JP" altLang="en-US" dirty="0" smtClean="0"/>
            </a:br>
            <a:r>
              <a:rPr lang="ja-JP" altLang="en-US" dirty="0" smtClean="0"/>
              <a:t>　集団に属したり、仲間から愛情を得たいという欲求。寝食が満たされると、誰かにかまってほしくなるもの。</a:t>
            </a:r>
            <a:endParaRPr lang="en-US" altLang="ja-JP" dirty="0" smtClean="0"/>
          </a:p>
          <a:p>
            <a:endParaRPr lang="ja-JP" altLang="en-US" dirty="0" smtClean="0"/>
          </a:p>
          <a:p>
            <a:r>
              <a:rPr lang="en-US" altLang="ja-JP" b="1" dirty="0" smtClean="0"/>
              <a:t>4.</a:t>
            </a:r>
            <a:r>
              <a:rPr lang="ja-JP" altLang="en-US" b="1" dirty="0" smtClean="0"/>
              <a:t>尊敬欲求（承認欲求）</a:t>
            </a:r>
            <a:r>
              <a:rPr lang="ja-JP" altLang="en-US" dirty="0" smtClean="0"/>
              <a:t/>
            </a:r>
            <a:br>
              <a:rPr lang="ja-JP" altLang="en-US" dirty="0" smtClean="0"/>
            </a:br>
            <a:r>
              <a:rPr lang="ja-JP" altLang="en-US" dirty="0" smtClean="0"/>
              <a:t>　他者から、独立した個人として認められ、尊敬されたいという欲求。</a:t>
            </a:r>
            <a:endParaRPr lang="en-US" altLang="ja-JP" dirty="0" smtClean="0"/>
          </a:p>
          <a:p>
            <a:r>
              <a:rPr lang="ja-JP" altLang="en-US" dirty="0" smtClean="0"/>
              <a:t>　今度は、かまってもらうだけでなく、自立した個人として尊重されたくなるわけです。</a:t>
            </a:r>
            <a:endParaRPr lang="en-US" altLang="ja-JP" dirty="0" smtClean="0"/>
          </a:p>
          <a:p>
            <a:endParaRPr lang="ja-JP" altLang="en-US" dirty="0" smtClean="0"/>
          </a:p>
          <a:p>
            <a:r>
              <a:rPr lang="en-US" altLang="ja-JP" b="1" dirty="0" smtClean="0"/>
              <a:t>5.</a:t>
            </a:r>
            <a:r>
              <a:rPr lang="ja-JP" altLang="en-US" b="1" dirty="0" smtClean="0"/>
              <a:t>自己実現欲求</a:t>
            </a:r>
            <a:r>
              <a:rPr lang="ja-JP" altLang="en-US" dirty="0" smtClean="0"/>
              <a:t/>
            </a:r>
            <a:br>
              <a:rPr lang="ja-JP" altLang="en-US" dirty="0" smtClean="0"/>
            </a:br>
            <a:r>
              <a:rPr lang="ja-JP" altLang="en-US" dirty="0" smtClean="0"/>
              <a:t>　自分自身の持っている能力・可能性を最大限に引き出し、創造的活動をしたい、目標を達成したい、自己成長したいという欲求。</a:t>
            </a:r>
            <a:endParaRPr lang="en-US" altLang="ja-JP" dirty="0" smtClean="0"/>
          </a:p>
          <a:p>
            <a:r>
              <a:rPr lang="ja-JP" altLang="en-US" dirty="0" smtClean="0"/>
              <a:t>　社会的に成功を収めた人 が、社会貢献活動をするのはここに入るかもしれません。（一部あるいは多くの人の場合、尊敬欲求として動いているでしょうが・・・）。</a:t>
            </a:r>
          </a:p>
          <a:p>
            <a:endParaRPr kumimoji="1" lang="ja-JP" altLang="en-US" dirty="0"/>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17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buNone/>
            </a:pPr>
            <a:r>
              <a:rPr lang="ja-JP" altLang="en-US" dirty="0" smtClean="0"/>
              <a:t>　　　　　</a:t>
            </a:r>
            <a:endParaRPr kumimoji="1" lang="ja-JP" altLang="en-US" dirty="0"/>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21</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22</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C1ED6F0-B773-4660-AC94-AE2D56120794}" type="datetime1">
              <a:rPr kumimoji="1" lang="ja-JP" altLang="en-US" smtClean="0"/>
              <a:pPr/>
              <a:t>2014/2/12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87B002D-EE37-4815-BE6C-61BC093A4C04}" type="datetime1">
              <a:rPr kumimoji="1" lang="ja-JP" altLang="en-US" smtClean="0"/>
              <a:pPr/>
              <a:t>2014/2/12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47DACB-31B3-4985-87FB-FC1C436EB7CB}" type="datetime1">
              <a:rPr kumimoji="1" lang="ja-JP" altLang="en-US" smtClean="0"/>
              <a:pPr/>
              <a:t>2014/2/12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A142922-D233-4429-96A6-E331009DF179}" type="datetime1">
              <a:rPr kumimoji="1" lang="ja-JP" altLang="en-US" smtClean="0"/>
              <a:pPr/>
              <a:t>2014/2/12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4A72710-0817-409E-9FE6-B531A29B95AE}" type="datetime1">
              <a:rPr kumimoji="1" lang="ja-JP" altLang="en-US" smtClean="0"/>
              <a:pPr/>
              <a:t>2014/2/12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4D97A83-6788-4DC3-AB5E-D363448BE791}" type="datetime1">
              <a:rPr kumimoji="1" lang="ja-JP" altLang="en-US" smtClean="0"/>
              <a:pPr/>
              <a:t>2014/2/12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D5A95FD-4961-4E03-949A-BB12D5004998}" type="datetime1">
              <a:rPr kumimoji="1" lang="ja-JP" altLang="en-US" smtClean="0"/>
              <a:pPr/>
              <a:t>2014/2/12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AFC21D5-3CC9-4C58-B9AF-F866BBB4A0B5}" type="datetime1">
              <a:rPr kumimoji="1" lang="ja-JP" altLang="en-US" smtClean="0"/>
              <a:pPr/>
              <a:t>2014/2/12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D27D8D9-0F0E-45FC-B8AC-BEDD4A3BEF67}" type="datetime1">
              <a:rPr kumimoji="1" lang="ja-JP" altLang="en-US" smtClean="0"/>
              <a:pPr/>
              <a:t>2014/2/12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F23B0E4-FD1D-414E-AABA-A87A9E2B7A82}" type="datetime1">
              <a:rPr kumimoji="1" lang="ja-JP" altLang="en-US" smtClean="0"/>
              <a:pPr/>
              <a:t>2014/2/12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1022F88-C167-402B-B008-39F33705A958}" type="datetime1">
              <a:rPr kumimoji="1" lang="ja-JP" altLang="en-US" smtClean="0"/>
              <a:pPr/>
              <a:t>2014/2/12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671AC5-B0B1-4718-AC60-C74F667EA7AA}" type="datetime1">
              <a:rPr kumimoji="1" lang="ja-JP" altLang="en-US" smtClean="0"/>
              <a:pPr/>
              <a:t>2014/2/12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2132856"/>
            <a:ext cx="8424936" cy="1872208"/>
          </a:xfrm>
        </p:spPr>
        <p:txBody>
          <a:bodyPr>
            <a:noAutofit/>
          </a:bodyPr>
          <a:lstStyle/>
          <a:p>
            <a:pPr lvl="0">
              <a:spcBef>
                <a:spcPct val="20000"/>
              </a:spcBef>
              <a:defRPr/>
            </a:pPr>
            <a:r>
              <a:rPr lang="ja-JP" altLang="en-US" sz="5200" dirty="0" smtClean="0">
                <a:solidFill>
                  <a:srgbClr val="FF00FF"/>
                </a:solidFill>
              </a:rPr>
              <a:t>はたらくと作業所</a:t>
            </a:r>
            <a:r>
              <a:rPr lang="ja-JP" altLang="en-US" sz="5200" dirty="0" smtClean="0">
                <a:solidFill>
                  <a:srgbClr val="FF00FF"/>
                </a:solidFill>
              </a:rPr>
              <a:t>と私</a:t>
            </a:r>
            <a:endParaRPr lang="en-US" altLang="ja-JP" sz="5200" dirty="0" smtClean="0">
              <a:solidFill>
                <a:srgbClr val="FF00FF"/>
              </a:solidFill>
            </a:endParaRPr>
          </a:p>
        </p:txBody>
      </p:sp>
      <p:sp>
        <p:nvSpPr>
          <p:cNvPr id="3" name="サブタイトル 2"/>
          <p:cNvSpPr>
            <a:spLocks noGrp="1"/>
          </p:cNvSpPr>
          <p:nvPr>
            <p:ph type="subTitle" idx="1"/>
          </p:nvPr>
        </p:nvSpPr>
        <p:spPr>
          <a:xfrm>
            <a:off x="1331640" y="4941168"/>
            <a:ext cx="6400800" cy="576064"/>
          </a:xfrm>
        </p:spPr>
        <p:txBody>
          <a:bodyPr>
            <a:normAutofit lnSpcReduction="10000"/>
          </a:bodyPr>
          <a:lstStyle/>
          <a:p>
            <a:r>
              <a:rPr kumimoji="1" lang="ja-JP" altLang="en-US" dirty="0" smtClean="0">
                <a:solidFill>
                  <a:srgbClr val="00B0F0"/>
                </a:solidFill>
              </a:rPr>
              <a:t>ＮＰＯ法人</a:t>
            </a:r>
            <a:r>
              <a:rPr kumimoji="1" lang="en-US" altLang="ja-JP" dirty="0" smtClean="0">
                <a:solidFill>
                  <a:srgbClr val="00B0F0"/>
                </a:solidFill>
              </a:rPr>
              <a:t>1to1</a:t>
            </a:r>
          </a:p>
        </p:txBody>
      </p:sp>
      <p:sp>
        <p:nvSpPr>
          <p:cNvPr id="5" name="テキスト ボックス 4"/>
          <p:cNvSpPr txBox="1"/>
          <p:nvPr/>
        </p:nvSpPr>
        <p:spPr>
          <a:xfrm>
            <a:off x="3635896" y="5589240"/>
            <a:ext cx="1944216" cy="584775"/>
          </a:xfrm>
          <a:prstGeom prst="rect">
            <a:avLst/>
          </a:prstGeom>
          <a:noFill/>
        </p:spPr>
        <p:txBody>
          <a:bodyPr wrap="square" rtlCol="0">
            <a:spAutoFit/>
          </a:bodyPr>
          <a:lstStyle/>
          <a:p>
            <a:r>
              <a:rPr lang="ja-JP" altLang="en-US" sz="3200" dirty="0" smtClean="0"/>
              <a:t>武井　剛</a:t>
            </a:r>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1</a:t>
            </a:fld>
            <a:endParaRPr kumimoji="1"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障がいのある方の</a:t>
            </a:r>
            <a:r>
              <a:rPr kumimoji="1" lang="en-US" altLang="ja-JP" dirty="0" smtClean="0"/>
              <a:t/>
            </a:r>
            <a:br>
              <a:rPr kumimoji="1" lang="en-US" altLang="ja-JP" dirty="0" smtClean="0"/>
            </a:br>
            <a:r>
              <a:rPr kumimoji="1" lang="ja-JP" altLang="en-US" dirty="0" smtClean="0"/>
              <a:t>「自立」について考える</a:t>
            </a:r>
            <a:endParaRPr kumimoji="1" lang="ja-JP" altLang="en-US" dirty="0"/>
          </a:p>
        </p:txBody>
      </p:sp>
      <p:graphicFrame>
        <p:nvGraphicFramePr>
          <p:cNvPr id="5" name="コンテンツ プレースホルダ 4"/>
          <p:cNvGraphicFramePr>
            <a:graphicFrameLocks noGrp="1"/>
          </p:cNvGraphicFramePr>
          <p:nvPr>
            <p:ph idx="1"/>
          </p:nvPr>
        </p:nvGraphicFramePr>
        <p:xfrm>
          <a:off x="395288" y="1772815"/>
          <a:ext cx="8353426" cy="4648219"/>
        </p:xfrm>
        <a:graphic>
          <a:graphicData uri="http://schemas.openxmlformats.org/drawingml/2006/table">
            <a:tbl>
              <a:tblPr firstRow="1" bandRow="1">
                <a:tableStyleId>{5940675A-B579-460E-94D1-54222C63F5DA}</a:tableStyleId>
              </a:tblPr>
              <a:tblGrid>
                <a:gridCol w="2784475"/>
                <a:gridCol w="2784475"/>
                <a:gridCol w="2784476"/>
              </a:tblGrid>
              <a:tr h="442461">
                <a:tc gridSpan="3">
                  <a:txBody>
                    <a:bodyPr/>
                    <a:lstStyle/>
                    <a:p>
                      <a:pPr algn="ctr"/>
                      <a:r>
                        <a:rPr kumimoji="1" lang="ja-JP" altLang="en-US" sz="2400" dirty="0" smtClean="0">
                          <a:solidFill>
                            <a:srgbClr val="FF0000"/>
                          </a:solidFill>
                        </a:rPr>
                        <a:t>社会的自立</a:t>
                      </a:r>
                      <a:endParaRPr kumimoji="1" lang="ja-JP" altLang="en-US" sz="2400" dirty="0">
                        <a:solidFill>
                          <a:srgbClr val="FF0000"/>
                        </a:solidFill>
                      </a:endParaRPr>
                    </a:p>
                  </a:txBody>
                  <a:tcPr>
                    <a:solidFill>
                      <a:srgbClr val="F8BAF4"/>
                    </a:solidFill>
                  </a:tcPr>
                </a:tc>
                <a:tc hMerge="1">
                  <a:txBody>
                    <a:bodyPr/>
                    <a:lstStyle/>
                    <a:p>
                      <a:endParaRPr kumimoji="1" lang="ja-JP" altLang="en-US" dirty="0"/>
                    </a:p>
                  </a:txBody>
                  <a:tcPr/>
                </a:tc>
                <a:tc hMerge="1">
                  <a:txBody>
                    <a:bodyPr/>
                    <a:lstStyle/>
                    <a:p>
                      <a:endParaRPr kumimoji="1" lang="ja-JP" altLang="en-US"/>
                    </a:p>
                  </a:txBody>
                  <a:tcPr/>
                </a:tc>
              </a:tr>
              <a:tr h="442461">
                <a:tc gridSpan="3">
                  <a:txBody>
                    <a:bodyPr/>
                    <a:lstStyle/>
                    <a:p>
                      <a:pPr algn="l"/>
                      <a:r>
                        <a:rPr kumimoji="1" lang="ja-JP" altLang="en-US" sz="1800" dirty="0" smtClean="0">
                          <a:solidFill>
                            <a:schemeClr val="tx1"/>
                          </a:solidFill>
                        </a:rPr>
                        <a:t>①一人の「個人」「社会人」として尊重されること</a:t>
                      </a:r>
                      <a:endParaRPr kumimoji="1" lang="en-US" altLang="ja-JP" sz="1800" dirty="0" smtClean="0">
                        <a:solidFill>
                          <a:schemeClr val="tx1"/>
                        </a:solidFill>
                      </a:endParaRPr>
                    </a:p>
                    <a:p>
                      <a:pPr algn="l"/>
                      <a:r>
                        <a:rPr kumimoji="1" lang="ja-JP" altLang="en-US" sz="1800" dirty="0" smtClean="0">
                          <a:solidFill>
                            <a:schemeClr val="tx1"/>
                          </a:solidFill>
                        </a:rPr>
                        <a:t>②社会活動への自由な参加</a:t>
                      </a:r>
                      <a:endParaRPr kumimoji="1" lang="ja-JP" altLang="en-US" sz="1800" dirty="0">
                        <a:solidFill>
                          <a:schemeClr val="tx1"/>
                        </a:solidFill>
                      </a:endParaRPr>
                    </a:p>
                  </a:txBody>
                  <a:tcPr>
                    <a:solidFill>
                      <a:srgbClr val="F8BAF4"/>
                    </a:solidFill>
                  </a:tcPr>
                </a:tc>
                <a:tc hMerge="1">
                  <a:txBody>
                    <a:bodyPr/>
                    <a:lstStyle/>
                    <a:p>
                      <a:endParaRPr kumimoji="1" lang="ja-JP" altLang="en-US"/>
                    </a:p>
                  </a:txBody>
                  <a:tcPr/>
                </a:tc>
                <a:tc hMerge="1">
                  <a:txBody>
                    <a:bodyPr/>
                    <a:lstStyle/>
                    <a:p>
                      <a:endParaRPr kumimoji="1" lang="ja-JP" altLang="en-US"/>
                    </a:p>
                  </a:txBody>
                  <a:tcPr/>
                </a:tc>
              </a:tr>
              <a:tr h="442461">
                <a:tc rowSpan="2">
                  <a:txBody>
                    <a:bodyPr/>
                    <a:lstStyle/>
                    <a:p>
                      <a:pPr algn="ctr"/>
                      <a:r>
                        <a:rPr kumimoji="1" lang="ja-JP" altLang="en-US" sz="2400" dirty="0" smtClean="0">
                          <a:solidFill>
                            <a:srgbClr val="FF0000"/>
                          </a:solidFill>
                        </a:rPr>
                        <a:t>身辺自立</a:t>
                      </a:r>
                      <a:endParaRPr kumimoji="1" lang="en-US" altLang="ja-JP" sz="2400" dirty="0" smtClean="0">
                        <a:solidFill>
                          <a:srgbClr val="FF0000"/>
                        </a:solidFill>
                      </a:endParaRPr>
                    </a:p>
                    <a:p>
                      <a:pPr algn="ctr"/>
                      <a:r>
                        <a:rPr kumimoji="1" lang="ja-JP" altLang="en-US" dirty="0" smtClean="0"/>
                        <a:t>（</a:t>
                      </a:r>
                      <a:r>
                        <a:rPr kumimoji="1" lang="en-US" altLang="ja-JP" dirty="0" smtClean="0"/>
                        <a:t>ADL</a:t>
                      </a:r>
                      <a:r>
                        <a:rPr kumimoji="1" lang="ja-JP" altLang="en-US" dirty="0" smtClean="0"/>
                        <a:t>）</a:t>
                      </a:r>
                      <a:endParaRPr kumimoji="1" lang="ja-JP" altLang="en-US" dirty="0"/>
                    </a:p>
                  </a:txBody>
                  <a:tcPr>
                    <a:solidFill>
                      <a:srgbClr val="FFFF00"/>
                    </a:solidFill>
                  </a:tcPr>
                </a:tc>
                <a:tc gridSpan="2">
                  <a:txBody>
                    <a:bodyPr/>
                    <a:lstStyle/>
                    <a:p>
                      <a:pPr algn="ctr"/>
                      <a:r>
                        <a:rPr kumimoji="1" lang="ja-JP" altLang="en-US" sz="2400" dirty="0" smtClean="0">
                          <a:solidFill>
                            <a:srgbClr val="FF0000"/>
                          </a:solidFill>
                        </a:rPr>
                        <a:t>自立生活（生活の自立）</a:t>
                      </a:r>
                      <a:endParaRPr kumimoji="1" lang="ja-JP" altLang="en-US" sz="2400" dirty="0">
                        <a:solidFill>
                          <a:srgbClr val="FF0000"/>
                        </a:solidFill>
                      </a:endParaRPr>
                    </a:p>
                  </a:txBody>
                  <a:tcPr>
                    <a:solidFill>
                      <a:srgbClr val="71FB25"/>
                    </a:solidFill>
                  </a:tcPr>
                </a:tc>
                <a:tc hMerge="1">
                  <a:txBody>
                    <a:bodyPr/>
                    <a:lstStyle/>
                    <a:p>
                      <a:endParaRPr kumimoji="1" lang="ja-JP" altLang="en-US" dirty="0"/>
                    </a:p>
                  </a:txBody>
                  <a:tcPr/>
                </a:tc>
              </a:tr>
              <a:tr h="884922">
                <a:tc vMerge="1">
                  <a:txBody>
                    <a:bodyPr/>
                    <a:lstStyle/>
                    <a:p>
                      <a:endParaRPr kumimoji="1" lang="ja-JP" altLang="en-US"/>
                    </a:p>
                  </a:txBody>
                  <a:tcPr/>
                </a:tc>
                <a:tc gridSpan="2">
                  <a:txBody>
                    <a:bodyPr/>
                    <a:lstStyle/>
                    <a:p>
                      <a:pPr algn="l"/>
                      <a:r>
                        <a:rPr kumimoji="1" lang="ja-JP" altLang="en-US" sz="1800" dirty="0" smtClean="0">
                          <a:solidFill>
                            <a:schemeClr val="tx1"/>
                          </a:solidFill>
                        </a:rPr>
                        <a:t>①家族等の扶養からの独立</a:t>
                      </a:r>
                      <a:endParaRPr kumimoji="1" lang="en-US" altLang="ja-JP" sz="1800" dirty="0" smtClean="0">
                        <a:solidFill>
                          <a:schemeClr val="tx1"/>
                        </a:solidFill>
                      </a:endParaRPr>
                    </a:p>
                    <a:p>
                      <a:pPr algn="l"/>
                      <a:r>
                        <a:rPr kumimoji="1" lang="ja-JP" altLang="en-US" sz="1800" dirty="0" smtClean="0">
                          <a:solidFill>
                            <a:schemeClr val="tx1"/>
                          </a:solidFill>
                        </a:rPr>
                        <a:t>②家族等の介護からの自立</a:t>
                      </a:r>
                      <a:endParaRPr kumimoji="1" lang="en-US" altLang="ja-JP" sz="1800" dirty="0" smtClean="0">
                        <a:solidFill>
                          <a:schemeClr val="tx1"/>
                        </a:solidFill>
                      </a:endParaRPr>
                    </a:p>
                    <a:p>
                      <a:pPr algn="l"/>
                      <a:r>
                        <a:rPr kumimoji="1" lang="ja-JP" altLang="en-US" sz="1800" dirty="0" smtClean="0">
                          <a:solidFill>
                            <a:schemeClr val="tx1"/>
                          </a:solidFill>
                        </a:rPr>
                        <a:t>③生活する場・生活を共にする相手の自己決定</a:t>
                      </a:r>
                      <a:endParaRPr kumimoji="1" lang="ja-JP" altLang="en-US" sz="1800" dirty="0">
                        <a:solidFill>
                          <a:schemeClr val="tx1"/>
                        </a:solidFill>
                      </a:endParaRPr>
                    </a:p>
                  </a:txBody>
                  <a:tcPr>
                    <a:solidFill>
                      <a:srgbClr val="71FB25"/>
                    </a:solidFill>
                  </a:tcPr>
                </a:tc>
                <a:tc hMerge="1">
                  <a:txBody>
                    <a:bodyPr/>
                    <a:lstStyle/>
                    <a:p>
                      <a:endParaRPr kumimoji="1" lang="ja-JP" altLang="en-US"/>
                    </a:p>
                  </a:txBody>
                  <a:tcPr/>
                </a:tc>
              </a:tr>
              <a:tr h="442461">
                <a:tc rowSpan="2">
                  <a:txBody>
                    <a:bodyPr/>
                    <a:lstStyle/>
                    <a:p>
                      <a:pPr algn="ctr"/>
                      <a:r>
                        <a:rPr kumimoji="1" lang="ja-JP" altLang="en-US" sz="2400" dirty="0" smtClean="0">
                          <a:solidFill>
                            <a:srgbClr val="FF0000"/>
                          </a:solidFill>
                        </a:rPr>
                        <a:t>身辺自立</a:t>
                      </a:r>
                      <a:endParaRPr kumimoji="1" lang="en-US" altLang="ja-JP" sz="2400" dirty="0" smtClean="0">
                        <a:solidFill>
                          <a:srgbClr val="FF0000"/>
                        </a:solidFill>
                      </a:endParaRPr>
                    </a:p>
                    <a:p>
                      <a:pPr algn="ctr"/>
                      <a:r>
                        <a:rPr kumimoji="1" lang="ja-JP" altLang="en-US" dirty="0" smtClean="0"/>
                        <a:t>（</a:t>
                      </a:r>
                      <a:r>
                        <a:rPr kumimoji="1" lang="en-US" altLang="ja-JP" dirty="0" smtClean="0"/>
                        <a:t>IDL</a:t>
                      </a:r>
                      <a:r>
                        <a:rPr kumimoji="1" lang="ja-JP" altLang="en-US" dirty="0" smtClean="0"/>
                        <a:t>）</a:t>
                      </a:r>
                      <a:endParaRPr kumimoji="1" lang="ja-JP" altLang="en-U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smtClean="0">
                          <a:solidFill>
                            <a:srgbClr val="FF0000"/>
                          </a:solidFill>
                        </a:rPr>
                        <a:t>経済的自立</a:t>
                      </a:r>
                    </a:p>
                  </a:txBody>
                  <a:tcPr>
                    <a:solidFill>
                      <a:srgbClr val="71FB2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smtClean="0">
                          <a:solidFill>
                            <a:srgbClr val="FF0000"/>
                          </a:solidFill>
                        </a:rPr>
                        <a:t>職業的自立</a:t>
                      </a:r>
                    </a:p>
                  </a:txBody>
                  <a:tcPr>
                    <a:solidFill>
                      <a:schemeClr val="accent3">
                        <a:lumMod val="75000"/>
                      </a:schemeClr>
                    </a:solidFill>
                  </a:tcPr>
                </a:tc>
              </a:tr>
              <a:tr h="619445">
                <a:tc vMerge="1">
                  <a:txBody>
                    <a:bodyPr/>
                    <a:lstStyle/>
                    <a:p>
                      <a:endParaRPr kumimoji="1" lang="ja-JP" altLang="en-US" dirty="0"/>
                    </a:p>
                  </a:txBody>
                  <a:tcPr/>
                </a:tc>
                <a:tc>
                  <a:txBody>
                    <a:bodyPr/>
                    <a:lstStyle/>
                    <a:p>
                      <a:pPr algn="l"/>
                      <a:r>
                        <a:rPr kumimoji="1" lang="ja-JP" altLang="en-US" dirty="0" smtClean="0"/>
                        <a:t>①必要十分な収入</a:t>
                      </a:r>
                      <a:endParaRPr kumimoji="1" lang="en-US" altLang="ja-JP" dirty="0" smtClean="0"/>
                    </a:p>
                    <a:p>
                      <a:pPr algn="l"/>
                      <a:r>
                        <a:rPr kumimoji="1" lang="ja-JP" altLang="en-US" dirty="0" smtClean="0"/>
                        <a:t>②独立した金銭管理</a:t>
                      </a:r>
                      <a:endParaRPr kumimoji="1" lang="ja-JP" altLang="en-US" dirty="0"/>
                    </a:p>
                  </a:txBody>
                  <a:tcPr>
                    <a:solidFill>
                      <a:srgbClr val="71FB25"/>
                    </a:solidFill>
                  </a:tcPr>
                </a:tc>
                <a:tc>
                  <a:txBody>
                    <a:bodyPr/>
                    <a:lstStyle/>
                    <a:p>
                      <a:pPr algn="l"/>
                      <a:r>
                        <a:rPr kumimoji="1" lang="ja-JP" altLang="en-US" dirty="0" smtClean="0"/>
                        <a:t>①就労意欲・スキル</a:t>
                      </a:r>
                      <a:endParaRPr kumimoji="1" lang="en-US" altLang="ja-JP" dirty="0" smtClean="0"/>
                    </a:p>
                    <a:p>
                      <a:pPr algn="l"/>
                      <a:r>
                        <a:rPr kumimoji="1" lang="ja-JP" altLang="en-US" dirty="0" smtClean="0"/>
                        <a:t>②報酬としての賃金</a:t>
                      </a:r>
                      <a:endParaRPr kumimoji="1" lang="ja-JP" altLang="en-US" dirty="0"/>
                    </a:p>
                  </a:txBody>
                  <a:tcPr>
                    <a:solidFill>
                      <a:schemeClr val="accent3">
                        <a:lumMod val="75000"/>
                      </a:schemeClr>
                    </a:solidFill>
                  </a:tcPr>
                </a:tc>
              </a:tr>
              <a:tr h="505153">
                <a:tc gridSpan="3">
                  <a:txBody>
                    <a:bodyPr/>
                    <a:lstStyle/>
                    <a:p>
                      <a:pPr algn="ctr"/>
                      <a:r>
                        <a:rPr kumimoji="1" lang="ja-JP" altLang="en-US" sz="2800" dirty="0" smtClean="0">
                          <a:solidFill>
                            <a:srgbClr val="FF3300"/>
                          </a:solidFill>
                        </a:rPr>
                        <a:t>自己決定＝自律（意思決定の自立）</a:t>
                      </a:r>
                      <a:endParaRPr kumimoji="1" lang="ja-JP" altLang="en-US" sz="2800" dirty="0">
                        <a:solidFill>
                          <a:srgbClr val="FF3300"/>
                        </a:solidFill>
                      </a:endParaRPr>
                    </a:p>
                  </a:txBody>
                  <a:tcPr>
                    <a:solidFill>
                      <a:srgbClr val="00B0F0"/>
                    </a:solidFill>
                  </a:tcPr>
                </a:tc>
                <a:tc hMerge="1">
                  <a:txBody>
                    <a:bodyPr/>
                    <a:lstStyle/>
                    <a:p>
                      <a:endParaRPr kumimoji="1" lang="ja-JP" altLang="en-US"/>
                    </a:p>
                  </a:txBody>
                  <a:tcPr/>
                </a:tc>
                <a:tc hMerge="1">
                  <a:txBody>
                    <a:bodyPr/>
                    <a:lstStyle/>
                    <a:p>
                      <a:endParaRPr kumimoji="1" lang="ja-JP" altLang="en-US"/>
                    </a:p>
                  </a:txBody>
                  <a:tcPr/>
                </a:tc>
              </a:tr>
              <a:tr h="563899">
                <a:tc>
                  <a:txBody>
                    <a:bodyPr/>
                    <a:lstStyle/>
                    <a:p>
                      <a:pPr algn="ctr"/>
                      <a:r>
                        <a:rPr kumimoji="1" lang="ja-JP" altLang="en-US" dirty="0" smtClean="0"/>
                        <a:t>判断する力</a:t>
                      </a:r>
                      <a:endParaRPr kumimoji="1" lang="ja-JP" altLang="en-US" dirty="0"/>
                    </a:p>
                  </a:txBody>
                  <a:tcPr>
                    <a:solidFill>
                      <a:srgbClr val="00B0F0"/>
                    </a:solidFill>
                  </a:tcPr>
                </a:tc>
                <a:tc>
                  <a:txBody>
                    <a:bodyPr/>
                    <a:lstStyle/>
                    <a:p>
                      <a:pPr algn="ctr"/>
                      <a:r>
                        <a:rPr kumimoji="1" lang="ja-JP" altLang="en-US" dirty="0" smtClean="0"/>
                        <a:t>決断する力</a:t>
                      </a:r>
                      <a:endParaRPr kumimoji="1" lang="ja-JP" altLang="en-US" dirty="0"/>
                    </a:p>
                  </a:txBody>
                  <a:tcPr>
                    <a:solidFill>
                      <a:srgbClr val="00B0F0"/>
                    </a:solidFill>
                  </a:tcPr>
                </a:tc>
                <a:tc>
                  <a:txBody>
                    <a:bodyPr/>
                    <a:lstStyle/>
                    <a:p>
                      <a:pPr algn="ctr"/>
                      <a:r>
                        <a:rPr kumimoji="1" lang="ja-JP" altLang="en-US" dirty="0" smtClean="0"/>
                        <a:t>表現する力</a:t>
                      </a:r>
                      <a:endParaRPr kumimoji="1" lang="ja-JP" altLang="en-US" dirty="0"/>
                    </a:p>
                  </a:txBody>
                  <a:tcPr>
                    <a:solidFill>
                      <a:srgbClr val="00B0F0"/>
                    </a:solidFill>
                  </a:tcPr>
                </a:tc>
              </a:tr>
            </a:tbl>
          </a:graphicData>
        </a:graphic>
      </p:graphicFrame>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10</a:t>
            </a:fld>
            <a:endParaRPr kumimoji="1" lang="ja-JP" altLang="en-US"/>
          </a:p>
        </p:txBody>
      </p:sp>
      <p:sp>
        <p:nvSpPr>
          <p:cNvPr id="6" name="角丸四角形 5"/>
          <p:cNvSpPr/>
          <p:nvPr/>
        </p:nvSpPr>
        <p:spPr>
          <a:xfrm>
            <a:off x="323528" y="1700808"/>
            <a:ext cx="8496944" cy="1152128"/>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権利擁護・虐待防止・差別解消・・・</a:t>
            </a:r>
            <a:endParaRPr kumimoji="1" lang="ja-JP" altLang="en-US" dirty="0"/>
          </a:p>
        </p:txBody>
      </p:sp>
      <p:sp>
        <p:nvSpPr>
          <p:cNvPr id="3" name="コンテンツ プレースホルダ 2"/>
          <p:cNvSpPr>
            <a:spLocks noGrp="1"/>
          </p:cNvSpPr>
          <p:nvPr>
            <p:ph idx="1"/>
          </p:nvPr>
        </p:nvSpPr>
        <p:spPr>
          <a:xfrm>
            <a:off x="395536" y="1412776"/>
            <a:ext cx="8424936" cy="4713387"/>
          </a:xfrm>
        </p:spPr>
        <p:txBody>
          <a:bodyPr>
            <a:noAutofit/>
          </a:bodyPr>
          <a:lstStyle/>
          <a:p>
            <a:r>
              <a:rPr lang="ja-JP" altLang="en-US" sz="2600" dirty="0" smtClean="0"/>
              <a:t>基本は、</a:t>
            </a:r>
            <a:r>
              <a:rPr lang="ja-JP" altLang="en-US" sz="2600" dirty="0" smtClean="0">
                <a:solidFill>
                  <a:srgbClr val="FF0000"/>
                </a:solidFill>
              </a:rPr>
              <a:t>「あたりまえのくらし」を＜保障する＞こと。</a:t>
            </a:r>
            <a:r>
              <a:rPr lang="ja-JP" altLang="en-US" sz="2600" dirty="0" smtClean="0"/>
              <a:t>そのような意識を、まずは支援者の側がしっかりと持つことです。</a:t>
            </a:r>
            <a:endParaRPr lang="en-US" altLang="ja-JP" sz="2600" dirty="0" smtClean="0"/>
          </a:p>
          <a:p>
            <a:pPr>
              <a:lnSpc>
                <a:spcPts val="1500"/>
              </a:lnSpc>
              <a:buNone/>
            </a:pPr>
            <a:endParaRPr lang="en-US" altLang="ja-JP" sz="2600" dirty="0" smtClean="0"/>
          </a:p>
          <a:p>
            <a:r>
              <a:rPr lang="ja-JP" altLang="en-US" sz="2600" dirty="0" smtClean="0"/>
              <a:t>人権とは、</a:t>
            </a:r>
            <a:r>
              <a:rPr lang="ja-JP" altLang="en-US" sz="2600" dirty="0" smtClean="0">
                <a:solidFill>
                  <a:srgbClr val="FF0000"/>
                </a:solidFill>
              </a:rPr>
              <a:t>「全ての人々が生命と自由を確保し、それぞれの幸福を追求する権利」</a:t>
            </a:r>
            <a:r>
              <a:rPr lang="ja-JP" altLang="en-US" sz="2600" dirty="0" smtClean="0"/>
              <a:t>あるいは</a:t>
            </a:r>
            <a:r>
              <a:rPr lang="ja-JP" altLang="en-US" sz="2600" dirty="0" smtClean="0">
                <a:solidFill>
                  <a:srgbClr val="FF0000"/>
                </a:solidFill>
              </a:rPr>
              <a:t>「人間が人間らしく生きる権利で、生まれながらに持つ権利」</a:t>
            </a:r>
            <a:r>
              <a:rPr lang="ja-JP" altLang="en-US" sz="2600" dirty="0" smtClean="0"/>
              <a:t>であり、誰にとっても身近で大切なもの、日常の思いやりの心によって守られるものです。</a:t>
            </a:r>
            <a:endParaRPr lang="en-US" altLang="ja-JP" sz="2600" dirty="0" smtClean="0"/>
          </a:p>
          <a:p>
            <a:pPr>
              <a:lnSpc>
                <a:spcPts val="1500"/>
              </a:lnSpc>
              <a:buNone/>
            </a:pPr>
            <a:endParaRPr lang="en-US" altLang="ja-JP" sz="2600" dirty="0" smtClean="0"/>
          </a:p>
          <a:p>
            <a:r>
              <a:rPr lang="ja-JP" altLang="en-US" sz="2600" dirty="0" smtClean="0"/>
              <a:t>ちなみに・・・私は、障がいがあるがゆえに「働きづらさを抱えた人たち」への</a:t>
            </a:r>
            <a:r>
              <a:rPr lang="ja-JP" altLang="en-US" sz="2600" dirty="0" smtClean="0">
                <a:solidFill>
                  <a:srgbClr val="FF0000"/>
                </a:solidFill>
              </a:rPr>
              <a:t>十分な所得保障</a:t>
            </a:r>
            <a:r>
              <a:rPr lang="ja-JP" altLang="en-US" sz="2600" dirty="0" smtClean="0"/>
              <a:t>がないのは国家的な＜差別＞であると考えています。 （現在の年金額では、最低限度の生活を送るのに不十分であるため。）</a:t>
            </a:r>
            <a:endParaRPr lang="en-US" altLang="ja-JP" sz="2600" dirty="0" smtClean="0"/>
          </a:p>
          <a:p>
            <a:endParaRPr lang="en-US" altLang="ja-JP" sz="2800" dirty="0" smtClean="0"/>
          </a:p>
          <a:p>
            <a:endParaRPr lang="en-US" altLang="ja-JP" sz="2800" dirty="0" smtClean="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11</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整理すると・・・</a:t>
            </a:r>
            <a:endParaRPr lang="en-US" altLang="ja-JP" dirty="0" smtClean="0"/>
          </a:p>
        </p:txBody>
      </p:sp>
      <p:sp>
        <p:nvSpPr>
          <p:cNvPr id="3" name="コンテンツ プレースホルダ 2"/>
          <p:cNvSpPr>
            <a:spLocks noGrp="1"/>
          </p:cNvSpPr>
          <p:nvPr>
            <p:ph idx="1"/>
          </p:nvPr>
        </p:nvSpPr>
        <p:spPr>
          <a:xfrm>
            <a:off x="395536" y="1340768"/>
            <a:ext cx="8496944" cy="4608511"/>
          </a:xfrm>
          <a:ln>
            <a:solidFill>
              <a:srgbClr val="0070C0"/>
            </a:solidFill>
          </a:ln>
        </p:spPr>
        <p:txBody>
          <a:bodyPr>
            <a:noAutofit/>
          </a:bodyPr>
          <a:lstStyle/>
          <a:p>
            <a:r>
              <a:rPr lang="ja-JP" altLang="en-US" sz="2600" dirty="0" smtClean="0"/>
              <a:t>権利侵害（人権侵害）</a:t>
            </a:r>
            <a:endParaRPr lang="en-US" altLang="ja-JP" sz="2600" dirty="0" smtClean="0"/>
          </a:p>
          <a:p>
            <a:pPr>
              <a:buNone/>
            </a:pPr>
            <a:r>
              <a:rPr lang="ja-JP" altLang="en-US" sz="2600" dirty="0" smtClean="0"/>
              <a:t>　 </a:t>
            </a:r>
            <a:r>
              <a:rPr lang="ja-JP" altLang="en-US" sz="2600" dirty="0" smtClean="0">
                <a:solidFill>
                  <a:srgbClr val="FF0000"/>
                </a:solidFill>
              </a:rPr>
              <a:t>人間として本来当然に有しているべき権利</a:t>
            </a:r>
            <a:r>
              <a:rPr lang="ja-JP" altLang="en-US" sz="2600" dirty="0" smtClean="0"/>
              <a:t>を奪われて　　　　しまう・守って貰えていない状態。（虐待・差別を含む。）</a:t>
            </a:r>
            <a:endParaRPr lang="en-US" altLang="ja-JP" sz="2600" dirty="0" smtClean="0"/>
          </a:p>
          <a:p>
            <a:r>
              <a:rPr lang="ja-JP" altLang="en-US" sz="2600" dirty="0" smtClean="0"/>
              <a:t>虐待　</a:t>
            </a:r>
            <a:endParaRPr lang="en-US" altLang="ja-JP" sz="2600" dirty="0" smtClean="0"/>
          </a:p>
          <a:p>
            <a:pPr>
              <a:buNone/>
            </a:pPr>
            <a:r>
              <a:rPr lang="ja-JP" altLang="en-US" sz="2600" dirty="0" smtClean="0"/>
              <a:t>   </a:t>
            </a:r>
            <a:r>
              <a:rPr lang="ja-JP" altLang="ja-JP" sz="2600" dirty="0" smtClean="0"/>
              <a:t>援助する／援助されるという</a:t>
            </a:r>
            <a:r>
              <a:rPr lang="ja-JP" altLang="ja-JP" sz="2600" dirty="0" smtClean="0">
                <a:solidFill>
                  <a:srgbClr val="FF0000"/>
                </a:solidFill>
              </a:rPr>
              <a:t>＜上下関係＞</a:t>
            </a:r>
            <a:r>
              <a:rPr lang="ja-JP" altLang="ja-JP" sz="2600" dirty="0" smtClean="0"/>
              <a:t>の中で</a:t>
            </a:r>
            <a:r>
              <a:rPr lang="ja-JP" altLang="en-US" sz="2600" dirty="0" smtClean="0"/>
              <a:t>起こる</a:t>
            </a:r>
            <a:r>
              <a:rPr lang="ja-JP" altLang="en-US" sz="2600" u="sng" dirty="0" smtClean="0"/>
              <a:t> （保護者・援助者等による）</a:t>
            </a:r>
            <a:r>
              <a:rPr lang="ja-JP" altLang="ja-JP" sz="2600" u="sng" dirty="0" smtClean="0"/>
              <a:t>権限・</a:t>
            </a:r>
            <a:r>
              <a:rPr lang="en-US" altLang="ja-JP" sz="2600" u="sng" dirty="0" smtClean="0"/>
              <a:t> </a:t>
            </a:r>
            <a:r>
              <a:rPr lang="ja-JP" altLang="ja-JP" sz="2600" u="sng" dirty="0" smtClean="0"/>
              <a:t>責務の不当な行使。</a:t>
            </a:r>
            <a:endParaRPr lang="ja-JP" altLang="ja-JP" sz="2600" dirty="0" smtClean="0"/>
          </a:p>
          <a:p>
            <a:r>
              <a:rPr lang="ja-JP" altLang="en-US" sz="2600" dirty="0" smtClean="0"/>
              <a:t>差別</a:t>
            </a:r>
            <a:r>
              <a:rPr lang="ja-JP" altLang="ja-JP" sz="2600" dirty="0" smtClean="0"/>
              <a:t>　　</a:t>
            </a:r>
            <a:r>
              <a:rPr lang="ja-JP" altLang="en-US" sz="2600" dirty="0" smtClean="0"/>
              <a:t>　　　　　　　　　　　　　　　　　　　　　　　　　　　　　</a:t>
            </a:r>
            <a:r>
              <a:rPr lang="en-US" altLang="ja-JP" sz="2600" dirty="0" smtClean="0"/>
              <a:t>      </a:t>
            </a:r>
          </a:p>
          <a:p>
            <a:pPr>
              <a:buNone/>
            </a:pPr>
            <a:r>
              <a:rPr lang="en-US" altLang="ja-JP" sz="2600" dirty="0" smtClean="0"/>
              <a:t>   </a:t>
            </a:r>
            <a:r>
              <a:rPr lang="ja-JP" altLang="en-US" sz="2600" dirty="0" smtClean="0"/>
              <a:t>本来は</a:t>
            </a:r>
            <a:r>
              <a:rPr lang="ja-JP" altLang="ja-JP" sz="2600" dirty="0" smtClean="0">
                <a:solidFill>
                  <a:srgbClr val="FF0000"/>
                </a:solidFill>
              </a:rPr>
              <a:t>＜対等な関係＞</a:t>
            </a:r>
            <a:r>
              <a:rPr lang="ja-JP" altLang="ja-JP" sz="2600" dirty="0" smtClean="0"/>
              <a:t>であるべき</a:t>
            </a:r>
            <a:r>
              <a:rPr lang="ja-JP" altLang="en-US" sz="2600" dirty="0" smtClean="0"/>
              <a:t>なの</a:t>
            </a:r>
            <a:r>
              <a:rPr lang="ja-JP" altLang="ja-JP" sz="2600" dirty="0" smtClean="0"/>
              <a:t>に、障がい</a:t>
            </a:r>
            <a:r>
              <a:rPr lang="ja-JP" altLang="en-US" sz="2600" dirty="0" smtClean="0"/>
              <a:t>を　　　　　　</a:t>
            </a:r>
            <a:r>
              <a:rPr lang="ja-JP" altLang="ja-JP" sz="2600" dirty="0" smtClean="0"/>
              <a:t>理由に</a:t>
            </a:r>
            <a:r>
              <a:rPr lang="ja-JP" altLang="en-US" sz="2600" dirty="0" smtClean="0"/>
              <a:t>、</a:t>
            </a:r>
            <a:r>
              <a:rPr lang="ja-JP" altLang="ja-JP" sz="2600" dirty="0" smtClean="0"/>
              <a:t>不合理・不適切な扱いを受けること。</a:t>
            </a:r>
            <a:r>
              <a:rPr lang="en-US" altLang="ja-JP" sz="2600" dirty="0" smtClean="0"/>
              <a:t> </a:t>
            </a:r>
            <a:r>
              <a:rPr lang="ja-JP" altLang="ja-JP" sz="2600" dirty="0" smtClean="0"/>
              <a:t>（</a:t>
            </a:r>
            <a:r>
              <a:rPr lang="ja-JP" altLang="ja-JP" sz="2600" u="sng" dirty="0" smtClean="0"/>
              <a:t>合理</a:t>
            </a:r>
            <a:r>
              <a:rPr lang="ja-JP" altLang="en-US" sz="2600" u="sng" dirty="0" smtClean="0"/>
              <a:t>的　　　</a:t>
            </a:r>
            <a:r>
              <a:rPr lang="ja-JP" altLang="ja-JP" sz="2600" u="sng" dirty="0" smtClean="0"/>
              <a:t>配慮の欠如</a:t>
            </a:r>
            <a:r>
              <a:rPr lang="ja-JP" altLang="ja-JP" sz="2600" dirty="0" smtClean="0"/>
              <a:t>）</a:t>
            </a:r>
            <a:endParaRPr lang="en-US" altLang="ja-JP" sz="2800" dirty="0" smtClean="0"/>
          </a:p>
          <a:p>
            <a:pPr>
              <a:buNone/>
            </a:pPr>
            <a:endParaRPr lang="en-US" altLang="ja-JP" sz="2800" dirty="0" smtClean="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12</a:t>
            </a:fld>
            <a:endParaRPr kumimoji="1" lang="ja-JP" altLang="en-US"/>
          </a:p>
        </p:txBody>
      </p:sp>
      <p:sp>
        <p:nvSpPr>
          <p:cNvPr id="5" name="右矢印 4"/>
          <p:cNvSpPr/>
          <p:nvPr/>
        </p:nvSpPr>
        <p:spPr>
          <a:xfrm>
            <a:off x="467544" y="6021288"/>
            <a:ext cx="792088" cy="620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259632" y="5965448"/>
            <a:ext cx="7416824" cy="892552"/>
          </a:xfrm>
          <a:prstGeom prst="rect">
            <a:avLst/>
          </a:prstGeom>
          <a:noFill/>
        </p:spPr>
        <p:txBody>
          <a:bodyPr wrap="square" rtlCol="0">
            <a:spAutoFit/>
          </a:bodyPr>
          <a:lstStyle/>
          <a:p>
            <a:r>
              <a:rPr kumimoji="1" lang="ja-JP" altLang="en-US" sz="2600" dirty="0" smtClean="0">
                <a:solidFill>
                  <a:srgbClr val="FF0000"/>
                </a:solidFill>
              </a:rPr>
              <a:t>支援者の役割とは、これらから障がいのある方々を守り、いきいきとした生活を送れるようにすること。</a:t>
            </a:r>
            <a:endParaRPr kumimoji="1" lang="ja-JP" altLang="en-US" sz="2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図にすると・・・</a:t>
            </a:r>
            <a:endParaRPr kumimoji="1" lang="ja-JP" altLang="en-US" dirty="0"/>
          </a:p>
        </p:txBody>
      </p:sp>
      <p:graphicFrame>
        <p:nvGraphicFramePr>
          <p:cNvPr id="5" name="コンテンツ プレースホルダ 4"/>
          <p:cNvGraphicFramePr>
            <a:graphicFrameLocks noGrp="1"/>
          </p:cNvGraphicFramePr>
          <p:nvPr>
            <p:ph idx="1"/>
          </p:nvPr>
        </p:nvGraphicFramePr>
        <p:xfrm>
          <a:off x="395289" y="1412777"/>
          <a:ext cx="5904903" cy="5282578"/>
        </p:xfrm>
        <a:graphic>
          <a:graphicData uri="http://schemas.openxmlformats.org/drawingml/2006/table">
            <a:tbl>
              <a:tblPr firstRow="1" bandRow="1">
                <a:tableStyleId>{5940675A-B579-460E-94D1-54222C63F5DA}</a:tableStyleId>
              </a:tblPr>
              <a:tblGrid>
                <a:gridCol w="1476313"/>
                <a:gridCol w="491987"/>
                <a:gridCol w="1968301"/>
                <a:gridCol w="1968302"/>
              </a:tblGrid>
              <a:tr h="490640">
                <a:tc gridSpan="4">
                  <a:txBody>
                    <a:bodyPr/>
                    <a:lstStyle/>
                    <a:p>
                      <a:pPr algn="ctr"/>
                      <a:r>
                        <a:rPr kumimoji="1" lang="ja-JP" altLang="en-US" sz="2400" dirty="0" smtClean="0">
                          <a:solidFill>
                            <a:srgbClr val="FF0000"/>
                          </a:solidFill>
                        </a:rPr>
                        <a:t>社会的自立＝自己実現</a:t>
                      </a:r>
                      <a:endParaRPr kumimoji="1" lang="ja-JP" altLang="en-US" sz="2400" dirty="0">
                        <a:solidFill>
                          <a:srgbClr val="FF0000"/>
                        </a:solidFill>
                      </a:endParaRPr>
                    </a:p>
                  </a:txBody>
                  <a:tcPr>
                    <a:solidFill>
                      <a:srgbClr val="F8BAF4"/>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tr>
              <a:tr h="686896">
                <a:tc gridSpan="4">
                  <a:txBody>
                    <a:bodyPr/>
                    <a:lstStyle/>
                    <a:p>
                      <a:pPr algn="l"/>
                      <a:r>
                        <a:rPr kumimoji="1" lang="ja-JP" altLang="en-US" sz="1600" dirty="0" smtClean="0">
                          <a:solidFill>
                            <a:schemeClr val="tx1"/>
                          </a:solidFill>
                        </a:rPr>
                        <a:t>①一人の「個人」「社会人」として尊重されること</a:t>
                      </a:r>
                      <a:endParaRPr kumimoji="1" lang="en-US" altLang="ja-JP" sz="1600" dirty="0" smtClean="0">
                        <a:solidFill>
                          <a:schemeClr val="tx1"/>
                        </a:solidFill>
                      </a:endParaRPr>
                    </a:p>
                    <a:p>
                      <a:pPr algn="l"/>
                      <a:r>
                        <a:rPr kumimoji="1" lang="ja-JP" altLang="en-US" sz="1600" dirty="0" smtClean="0">
                          <a:solidFill>
                            <a:schemeClr val="tx1"/>
                          </a:solidFill>
                        </a:rPr>
                        <a:t>②社会活動への自由な参加</a:t>
                      </a:r>
                      <a:endParaRPr kumimoji="1" lang="ja-JP" altLang="en-US" sz="1600" dirty="0">
                        <a:solidFill>
                          <a:schemeClr val="tx1"/>
                        </a:solidFill>
                      </a:endParaRPr>
                    </a:p>
                  </a:txBody>
                  <a:tcPr>
                    <a:solidFill>
                      <a:srgbClr val="F8BAF4"/>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90640">
                <a:tc rowSpan="2">
                  <a:txBody>
                    <a:bodyPr/>
                    <a:lstStyle/>
                    <a:p>
                      <a:pPr algn="ctr"/>
                      <a:endParaRPr kumimoji="1" lang="en-US" altLang="ja-JP" sz="2400" dirty="0" smtClean="0">
                        <a:solidFill>
                          <a:srgbClr val="FF0000"/>
                        </a:solidFill>
                      </a:endParaRPr>
                    </a:p>
                    <a:p>
                      <a:pPr algn="ctr"/>
                      <a:r>
                        <a:rPr kumimoji="1" lang="ja-JP" altLang="en-US" sz="2400" dirty="0" smtClean="0">
                          <a:solidFill>
                            <a:srgbClr val="FF0000"/>
                          </a:solidFill>
                        </a:rPr>
                        <a:t>身辺自立</a:t>
                      </a:r>
                      <a:endParaRPr kumimoji="1" lang="en-US" altLang="ja-JP" sz="2400" dirty="0" smtClean="0">
                        <a:solidFill>
                          <a:srgbClr val="FF0000"/>
                        </a:solidFill>
                      </a:endParaRPr>
                    </a:p>
                    <a:p>
                      <a:pPr algn="ctr"/>
                      <a:r>
                        <a:rPr kumimoji="1" lang="ja-JP" altLang="en-US" sz="1600" dirty="0" smtClean="0"/>
                        <a:t>（</a:t>
                      </a:r>
                      <a:r>
                        <a:rPr kumimoji="1" lang="en-US" altLang="ja-JP" sz="1600" dirty="0" smtClean="0"/>
                        <a:t>ADL</a:t>
                      </a:r>
                      <a:r>
                        <a:rPr kumimoji="1" lang="ja-JP" altLang="en-US" sz="1600" dirty="0" smtClean="0"/>
                        <a:t>）</a:t>
                      </a:r>
                      <a:endParaRPr kumimoji="1" lang="ja-JP" altLang="en-US" sz="1600" dirty="0"/>
                    </a:p>
                  </a:txBody>
                  <a:tcPr>
                    <a:solidFill>
                      <a:srgbClr val="FFFF00"/>
                    </a:solidFill>
                  </a:tcPr>
                </a:tc>
                <a:tc gridSpan="3">
                  <a:txBody>
                    <a:bodyPr/>
                    <a:lstStyle/>
                    <a:p>
                      <a:pPr algn="ctr"/>
                      <a:r>
                        <a:rPr kumimoji="1" lang="ja-JP" altLang="en-US" sz="2400" dirty="0" smtClean="0">
                          <a:solidFill>
                            <a:srgbClr val="FF0000"/>
                          </a:solidFill>
                        </a:rPr>
                        <a:t>自立生活（生活の自立）</a:t>
                      </a:r>
                      <a:endParaRPr kumimoji="1" lang="ja-JP" altLang="en-US" sz="2400" dirty="0">
                        <a:solidFill>
                          <a:srgbClr val="FF0000"/>
                        </a:solidFill>
                      </a:endParaRPr>
                    </a:p>
                  </a:txBody>
                  <a:tcPr>
                    <a:solidFill>
                      <a:srgbClr val="71FB25"/>
                    </a:solidFill>
                  </a:tcPr>
                </a:tc>
                <a:tc hMerge="1">
                  <a:txBody>
                    <a:bodyPr/>
                    <a:lstStyle/>
                    <a:p>
                      <a:pPr algn="ctr"/>
                      <a:endParaRPr kumimoji="1" lang="ja-JP" altLang="en-US" sz="2400" dirty="0">
                        <a:solidFill>
                          <a:srgbClr val="FF0000"/>
                        </a:solidFill>
                      </a:endParaRPr>
                    </a:p>
                  </a:txBody>
                  <a:tcPr>
                    <a:solidFill>
                      <a:srgbClr val="71FB25"/>
                    </a:solidFill>
                  </a:tcPr>
                </a:tc>
                <a:tc hMerge="1">
                  <a:txBody>
                    <a:bodyPr/>
                    <a:lstStyle/>
                    <a:p>
                      <a:endParaRPr kumimoji="1" lang="ja-JP" altLang="en-US" dirty="0"/>
                    </a:p>
                  </a:txBody>
                  <a:tcPr/>
                </a:tc>
              </a:tr>
              <a:tr h="981280">
                <a:tc vMerge="1">
                  <a:txBody>
                    <a:bodyPr/>
                    <a:lstStyle/>
                    <a:p>
                      <a:endParaRPr kumimoji="1" lang="ja-JP" altLang="en-US"/>
                    </a:p>
                  </a:txBody>
                  <a:tcPr/>
                </a:tc>
                <a:tc gridSpan="3">
                  <a:txBody>
                    <a:bodyPr/>
                    <a:lstStyle/>
                    <a:p>
                      <a:pPr algn="l"/>
                      <a:r>
                        <a:rPr kumimoji="1" lang="ja-JP" altLang="en-US" sz="1600" dirty="0" smtClean="0">
                          <a:solidFill>
                            <a:schemeClr val="tx1"/>
                          </a:solidFill>
                        </a:rPr>
                        <a:t>①家族等の扶養からの独立</a:t>
                      </a:r>
                      <a:endParaRPr kumimoji="1" lang="en-US" altLang="ja-JP" sz="1600" dirty="0" smtClean="0">
                        <a:solidFill>
                          <a:schemeClr val="tx1"/>
                        </a:solidFill>
                      </a:endParaRPr>
                    </a:p>
                    <a:p>
                      <a:pPr algn="l"/>
                      <a:r>
                        <a:rPr kumimoji="1" lang="ja-JP" altLang="en-US" sz="1600" dirty="0" smtClean="0">
                          <a:solidFill>
                            <a:schemeClr val="tx1"/>
                          </a:solidFill>
                        </a:rPr>
                        <a:t>②家族等の介護からの自立</a:t>
                      </a:r>
                      <a:endParaRPr kumimoji="1" lang="en-US" altLang="ja-JP" sz="1600" dirty="0" smtClean="0">
                        <a:solidFill>
                          <a:schemeClr val="tx1"/>
                        </a:solidFill>
                      </a:endParaRPr>
                    </a:p>
                    <a:p>
                      <a:pPr algn="l"/>
                      <a:r>
                        <a:rPr kumimoji="1" lang="ja-JP" altLang="en-US" sz="1600" dirty="0" smtClean="0">
                          <a:solidFill>
                            <a:schemeClr val="tx1"/>
                          </a:solidFill>
                        </a:rPr>
                        <a:t>③生活する場・生活を共にする相手の自己決定</a:t>
                      </a:r>
                      <a:endParaRPr kumimoji="1" lang="ja-JP" altLang="en-US" sz="1600" dirty="0">
                        <a:solidFill>
                          <a:schemeClr val="tx1"/>
                        </a:solidFill>
                      </a:endParaRPr>
                    </a:p>
                  </a:txBody>
                  <a:tcPr>
                    <a:solidFill>
                      <a:srgbClr val="71FB25"/>
                    </a:solidFill>
                  </a:tcPr>
                </a:tc>
                <a:tc hMerge="1">
                  <a:txBody>
                    <a:bodyPr/>
                    <a:lstStyle/>
                    <a:p>
                      <a:pPr algn="l"/>
                      <a:endParaRPr kumimoji="1" lang="ja-JP" altLang="en-US" sz="1800" dirty="0">
                        <a:solidFill>
                          <a:schemeClr val="tx1"/>
                        </a:solidFill>
                      </a:endParaRPr>
                    </a:p>
                  </a:txBody>
                  <a:tcPr>
                    <a:solidFill>
                      <a:srgbClr val="71FB25"/>
                    </a:solidFill>
                  </a:tcPr>
                </a:tc>
                <a:tc hMerge="1">
                  <a:txBody>
                    <a:bodyPr/>
                    <a:lstStyle/>
                    <a:p>
                      <a:endParaRPr kumimoji="1" lang="ja-JP" altLang="en-US"/>
                    </a:p>
                  </a:txBody>
                  <a:tcPr/>
                </a:tc>
              </a:tr>
              <a:tr h="490640">
                <a:tc rowSpan="2">
                  <a:txBody>
                    <a:bodyPr/>
                    <a:lstStyle/>
                    <a:p>
                      <a:pPr algn="ctr"/>
                      <a:endParaRPr kumimoji="1" lang="en-US" altLang="ja-JP" sz="2400" dirty="0" smtClean="0">
                        <a:solidFill>
                          <a:srgbClr val="FF0000"/>
                        </a:solidFill>
                      </a:endParaRPr>
                    </a:p>
                    <a:p>
                      <a:pPr algn="ctr"/>
                      <a:r>
                        <a:rPr kumimoji="1" lang="ja-JP" altLang="en-US" sz="2400" dirty="0" smtClean="0">
                          <a:solidFill>
                            <a:srgbClr val="FF0000"/>
                          </a:solidFill>
                        </a:rPr>
                        <a:t>身辺自立</a:t>
                      </a:r>
                      <a:endParaRPr kumimoji="1" lang="en-US" altLang="ja-JP" sz="2400" dirty="0" smtClean="0">
                        <a:solidFill>
                          <a:srgbClr val="FF0000"/>
                        </a:solidFill>
                      </a:endParaRPr>
                    </a:p>
                    <a:p>
                      <a:pPr algn="ctr"/>
                      <a:r>
                        <a:rPr kumimoji="1" lang="ja-JP" altLang="en-US" sz="1600" dirty="0" smtClean="0"/>
                        <a:t>（</a:t>
                      </a:r>
                      <a:r>
                        <a:rPr kumimoji="1" lang="en-US" altLang="ja-JP" sz="1600" dirty="0" smtClean="0"/>
                        <a:t>IDL</a:t>
                      </a:r>
                      <a:r>
                        <a:rPr kumimoji="1" lang="ja-JP" altLang="en-US" sz="1600" dirty="0" smtClean="0"/>
                        <a:t>）</a:t>
                      </a:r>
                      <a:endParaRPr kumimoji="1" lang="ja-JP" altLang="en-US" sz="1600" dirty="0"/>
                    </a:p>
                  </a:txBody>
                  <a:tcPr>
                    <a:solidFill>
                      <a:srgbClr val="FFFF0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smtClean="0">
                          <a:solidFill>
                            <a:srgbClr val="FF0000"/>
                          </a:solidFill>
                        </a:rPr>
                        <a:t>経済的自立</a:t>
                      </a:r>
                    </a:p>
                  </a:txBody>
                  <a:tcPr>
                    <a:solidFill>
                      <a:srgbClr val="71FB2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dirty="0" smtClean="0">
                        <a:solidFill>
                          <a:srgbClr val="FF0000"/>
                        </a:solidFill>
                      </a:endParaRPr>
                    </a:p>
                  </a:txBody>
                  <a:tcPr>
                    <a:solidFill>
                      <a:srgbClr val="71FB2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smtClean="0">
                          <a:solidFill>
                            <a:srgbClr val="FF0000"/>
                          </a:solidFill>
                        </a:rPr>
                        <a:t>職業的自立</a:t>
                      </a:r>
                    </a:p>
                  </a:txBody>
                  <a:tcPr>
                    <a:solidFill>
                      <a:srgbClr val="00B050"/>
                    </a:solidFill>
                  </a:tcPr>
                </a:tc>
              </a:tr>
              <a:tr h="981280">
                <a:tc vMerge="1">
                  <a:txBody>
                    <a:bodyPr/>
                    <a:lstStyle/>
                    <a:p>
                      <a:endParaRPr kumimoji="1" lang="ja-JP" altLang="en-US" dirty="0"/>
                    </a:p>
                  </a:txBody>
                  <a:tcPr/>
                </a:tc>
                <a:tc gridSpan="2">
                  <a:txBody>
                    <a:bodyPr/>
                    <a:lstStyle/>
                    <a:p>
                      <a:pPr algn="l"/>
                      <a:r>
                        <a:rPr kumimoji="1" lang="ja-JP" altLang="en-US" sz="1600" dirty="0" smtClean="0"/>
                        <a:t>①必要十分な収入</a:t>
                      </a:r>
                      <a:endParaRPr kumimoji="1" lang="en-US" altLang="ja-JP" sz="1600" dirty="0" smtClean="0"/>
                    </a:p>
                    <a:p>
                      <a:pPr algn="l"/>
                      <a:r>
                        <a:rPr kumimoji="1" lang="ja-JP" altLang="en-US" sz="1600" dirty="0" smtClean="0"/>
                        <a:t>②独立した金銭管理</a:t>
                      </a:r>
                      <a:endParaRPr kumimoji="1" lang="ja-JP" altLang="en-US" sz="1600" dirty="0"/>
                    </a:p>
                  </a:txBody>
                  <a:tcPr>
                    <a:solidFill>
                      <a:srgbClr val="71FB25"/>
                    </a:solidFill>
                  </a:tcPr>
                </a:tc>
                <a:tc hMerge="1">
                  <a:txBody>
                    <a:bodyPr/>
                    <a:lstStyle/>
                    <a:p>
                      <a:pPr algn="l"/>
                      <a:endParaRPr kumimoji="1" lang="ja-JP" altLang="en-US" dirty="0"/>
                    </a:p>
                  </a:txBody>
                  <a:tcPr>
                    <a:solidFill>
                      <a:srgbClr val="71FB25"/>
                    </a:solidFill>
                  </a:tcPr>
                </a:tc>
                <a:tc>
                  <a:txBody>
                    <a:bodyPr/>
                    <a:lstStyle/>
                    <a:p>
                      <a:pPr algn="l"/>
                      <a:r>
                        <a:rPr kumimoji="1" lang="ja-JP" altLang="en-US" sz="1600" dirty="0" smtClean="0"/>
                        <a:t>①就労意欲・スキル</a:t>
                      </a:r>
                      <a:endParaRPr kumimoji="1" lang="en-US" altLang="ja-JP" sz="1600" dirty="0" smtClean="0"/>
                    </a:p>
                    <a:p>
                      <a:pPr algn="l"/>
                      <a:r>
                        <a:rPr kumimoji="1" lang="ja-JP" altLang="en-US" sz="1600" dirty="0" smtClean="0"/>
                        <a:t>②報酬としての賃金</a:t>
                      </a:r>
                      <a:endParaRPr kumimoji="1" lang="ja-JP" altLang="en-US" sz="1600" dirty="0"/>
                    </a:p>
                  </a:txBody>
                  <a:tcPr>
                    <a:solidFill>
                      <a:srgbClr val="00B050"/>
                    </a:solidFill>
                  </a:tcPr>
                </a:tc>
              </a:tr>
              <a:tr h="556059">
                <a:tc gridSpan="4">
                  <a:txBody>
                    <a:bodyPr/>
                    <a:lstStyle/>
                    <a:p>
                      <a:pPr algn="ctr"/>
                      <a:r>
                        <a:rPr kumimoji="1" lang="ja-JP" altLang="en-US" sz="2400" dirty="0" smtClean="0">
                          <a:solidFill>
                            <a:srgbClr val="FF3300"/>
                          </a:solidFill>
                        </a:rPr>
                        <a:t>自己決定＝自律（意思決定の自立）</a:t>
                      </a:r>
                      <a:endParaRPr kumimoji="1" lang="ja-JP" altLang="en-US" sz="2400" dirty="0">
                        <a:solidFill>
                          <a:srgbClr val="FF3300"/>
                        </a:solidFill>
                      </a:endParaRPr>
                    </a:p>
                  </a:txBody>
                  <a:tcPr>
                    <a:solidFill>
                      <a:srgbClr val="00B0F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605143">
                <a:tc gridSpan="2">
                  <a:txBody>
                    <a:bodyPr/>
                    <a:lstStyle/>
                    <a:p>
                      <a:pPr algn="ctr"/>
                      <a:r>
                        <a:rPr kumimoji="1" lang="ja-JP" altLang="en-US" sz="1600" dirty="0" smtClean="0"/>
                        <a:t>選ぶ力</a:t>
                      </a:r>
                      <a:endParaRPr kumimoji="1" lang="en-US" altLang="ja-JP" sz="1600" dirty="0" smtClean="0"/>
                    </a:p>
                    <a:p>
                      <a:pPr algn="ctr"/>
                      <a:r>
                        <a:rPr kumimoji="1" lang="ja-JP" altLang="en-US" sz="1600" dirty="0" smtClean="0"/>
                        <a:t>（判断力）</a:t>
                      </a:r>
                      <a:endParaRPr kumimoji="1" lang="ja-JP" altLang="en-US" sz="1600" dirty="0"/>
                    </a:p>
                  </a:txBody>
                  <a:tcPr>
                    <a:solidFill>
                      <a:srgbClr val="00B0F0"/>
                    </a:solidFill>
                  </a:tcPr>
                </a:tc>
                <a:tc hMerge="1">
                  <a:txBody>
                    <a:bodyPr/>
                    <a:lstStyle/>
                    <a:p>
                      <a:endParaRPr kumimoji="1" lang="ja-JP" altLang="en-US"/>
                    </a:p>
                  </a:txBody>
                  <a:tcPr/>
                </a:tc>
                <a:tc>
                  <a:txBody>
                    <a:bodyPr/>
                    <a:lstStyle/>
                    <a:p>
                      <a:pPr algn="ctr"/>
                      <a:r>
                        <a:rPr kumimoji="1" lang="ja-JP" altLang="en-US" sz="1600" dirty="0" smtClean="0"/>
                        <a:t>決める力</a:t>
                      </a:r>
                      <a:endParaRPr kumimoji="1" lang="en-US" altLang="ja-JP" sz="1600" dirty="0" smtClean="0"/>
                    </a:p>
                    <a:p>
                      <a:pPr algn="ctr"/>
                      <a:r>
                        <a:rPr kumimoji="1" lang="ja-JP" altLang="en-US" sz="1600" dirty="0" smtClean="0"/>
                        <a:t>（決断力）</a:t>
                      </a:r>
                      <a:endParaRPr kumimoji="1" lang="ja-JP" altLang="en-US" sz="1600" dirty="0"/>
                    </a:p>
                  </a:txBody>
                  <a:tcPr>
                    <a:solidFill>
                      <a:srgbClr val="00B0F0"/>
                    </a:solidFill>
                  </a:tcPr>
                </a:tc>
                <a:tc>
                  <a:txBody>
                    <a:bodyPr/>
                    <a:lstStyle/>
                    <a:p>
                      <a:pPr algn="ctr"/>
                      <a:r>
                        <a:rPr kumimoji="1" lang="ja-JP" altLang="en-US" sz="1600" dirty="0" smtClean="0"/>
                        <a:t>伝える力</a:t>
                      </a:r>
                      <a:endParaRPr kumimoji="1" lang="en-US" altLang="ja-JP" sz="1600" dirty="0" smtClean="0"/>
                    </a:p>
                    <a:p>
                      <a:pPr algn="ctr"/>
                      <a:r>
                        <a:rPr kumimoji="1" lang="ja-JP" altLang="en-US" sz="1600" dirty="0" smtClean="0"/>
                        <a:t>（表現力）</a:t>
                      </a:r>
                      <a:endParaRPr kumimoji="1" lang="ja-JP" altLang="en-US" sz="1600" dirty="0"/>
                    </a:p>
                  </a:txBody>
                  <a:tcPr>
                    <a:solidFill>
                      <a:srgbClr val="00B0F0"/>
                    </a:solidFill>
                  </a:tcPr>
                </a:tc>
              </a:tr>
            </a:tbl>
          </a:graphicData>
        </a:graphic>
      </p:graphicFrame>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13</a:t>
            </a:fld>
            <a:endParaRPr kumimoji="1" lang="ja-JP" altLang="en-US"/>
          </a:p>
        </p:txBody>
      </p:sp>
      <p:sp>
        <p:nvSpPr>
          <p:cNvPr id="6" name="左矢印 5"/>
          <p:cNvSpPr/>
          <p:nvPr/>
        </p:nvSpPr>
        <p:spPr>
          <a:xfrm>
            <a:off x="6444208" y="1556792"/>
            <a:ext cx="576064" cy="9361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左矢印 6"/>
          <p:cNvSpPr/>
          <p:nvPr/>
        </p:nvSpPr>
        <p:spPr>
          <a:xfrm>
            <a:off x="6444208" y="3573016"/>
            <a:ext cx="576064" cy="9361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左矢印 7"/>
          <p:cNvSpPr/>
          <p:nvPr/>
        </p:nvSpPr>
        <p:spPr>
          <a:xfrm>
            <a:off x="6444208" y="5589240"/>
            <a:ext cx="576064" cy="9361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092280" y="1412776"/>
            <a:ext cx="1728192" cy="1569660"/>
          </a:xfrm>
          <a:prstGeom prst="rect">
            <a:avLst/>
          </a:prstGeom>
          <a:noFill/>
        </p:spPr>
        <p:txBody>
          <a:bodyPr wrap="square" rtlCol="0">
            <a:spAutoFit/>
          </a:bodyPr>
          <a:lstStyle/>
          <a:p>
            <a:r>
              <a:rPr kumimoji="1" lang="ja-JP" altLang="en-US" sz="2400" dirty="0" smtClean="0">
                <a:solidFill>
                  <a:srgbClr val="FF0000"/>
                </a:solidFill>
              </a:rPr>
              <a:t>・啓発活動</a:t>
            </a:r>
            <a:endParaRPr kumimoji="1" lang="en-US" altLang="ja-JP" sz="2400" dirty="0" smtClean="0">
              <a:solidFill>
                <a:srgbClr val="FF0000"/>
              </a:solidFill>
            </a:endParaRPr>
          </a:p>
          <a:p>
            <a:r>
              <a:rPr kumimoji="1" lang="ja-JP" altLang="en-US" sz="2400" dirty="0" smtClean="0">
                <a:solidFill>
                  <a:srgbClr val="FF0000"/>
                </a:solidFill>
              </a:rPr>
              <a:t>・権利擁護</a:t>
            </a:r>
            <a:endParaRPr kumimoji="1" lang="en-US" altLang="ja-JP" sz="2400" dirty="0" smtClean="0">
              <a:solidFill>
                <a:srgbClr val="FF0000"/>
              </a:solidFill>
            </a:endParaRPr>
          </a:p>
          <a:p>
            <a:r>
              <a:rPr kumimoji="1" lang="ja-JP" altLang="en-US" sz="2400" dirty="0" smtClean="0">
                <a:solidFill>
                  <a:srgbClr val="FF0000"/>
                </a:solidFill>
              </a:rPr>
              <a:t>・虐待防止</a:t>
            </a:r>
            <a:endParaRPr kumimoji="1" lang="en-US" altLang="ja-JP" sz="2400" dirty="0" smtClean="0">
              <a:solidFill>
                <a:srgbClr val="FF0000"/>
              </a:solidFill>
            </a:endParaRPr>
          </a:p>
          <a:p>
            <a:r>
              <a:rPr lang="ja-JP" altLang="en-US" sz="2400" dirty="0" smtClean="0">
                <a:solidFill>
                  <a:srgbClr val="FF0000"/>
                </a:solidFill>
              </a:rPr>
              <a:t>・差別解消</a:t>
            </a:r>
            <a:endParaRPr kumimoji="1" lang="ja-JP" altLang="en-US" sz="2400" dirty="0">
              <a:solidFill>
                <a:srgbClr val="FF0000"/>
              </a:solidFill>
            </a:endParaRPr>
          </a:p>
        </p:txBody>
      </p:sp>
      <p:sp>
        <p:nvSpPr>
          <p:cNvPr id="11" name="テキスト ボックス 10"/>
          <p:cNvSpPr txBox="1"/>
          <p:nvPr/>
        </p:nvSpPr>
        <p:spPr>
          <a:xfrm>
            <a:off x="7164288" y="3212976"/>
            <a:ext cx="1728192" cy="1785104"/>
          </a:xfrm>
          <a:prstGeom prst="rect">
            <a:avLst/>
          </a:prstGeom>
          <a:noFill/>
        </p:spPr>
        <p:txBody>
          <a:bodyPr wrap="square" rtlCol="0">
            <a:spAutoFit/>
          </a:bodyPr>
          <a:lstStyle/>
          <a:p>
            <a:r>
              <a:rPr kumimoji="1" lang="ja-JP" altLang="en-US" sz="2200" dirty="0" smtClean="0">
                <a:solidFill>
                  <a:srgbClr val="FF0000"/>
                </a:solidFill>
              </a:rPr>
              <a:t>・合理的配慮</a:t>
            </a:r>
            <a:endParaRPr kumimoji="1" lang="en-US" altLang="ja-JP" sz="2200" dirty="0" smtClean="0">
              <a:solidFill>
                <a:srgbClr val="FF0000"/>
              </a:solidFill>
            </a:endParaRPr>
          </a:p>
          <a:p>
            <a:r>
              <a:rPr kumimoji="1" lang="ja-JP" altLang="en-US" sz="2200" dirty="0" smtClean="0">
                <a:solidFill>
                  <a:srgbClr val="FF0000"/>
                </a:solidFill>
              </a:rPr>
              <a:t>・環境調整</a:t>
            </a:r>
            <a:endParaRPr kumimoji="1" lang="en-US" altLang="ja-JP" sz="2200" dirty="0" smtClean="0">
              <a:solidFill>
                <a:srgbClr val="FF0000"/>
              </a:solidFill>
            </a:endParaRPr>
          </a:p>
          <a:p>
            <a:r>
              <a:rPr lang="ja-JP" altLang="en-US" sz="2200" dirty="0" smtClean="0">
                <a:solidFill>
                  <a:srgbClr val="FF0000"/>
                </a:solidFill>
              </a:rPr>
              <a:t>・就労支援</a:t>
            </a:r>
            <a:endParaRPr lang="en-US" altLang="ja-JP" sz="2200" dirty="0" smtClean="0">
              <a:solidFill>
                <a:srgbClr val="FF0000"/>
              </a:solidFill>
            </a:endParaRPr>
          </a:p>
          <a:p>
            <a:r>
              <a:rPr lang="ja-JP" altLang="en-US" sz="2200" dirty="0" smtClean="0">
                <a:solidFill>
                  <a:srgbClr val="FF0000"/>
                </a:solidFill>
              </a:rPr>
              <a:t>・余暇支援</a:t>
            </a:r>
            <a:endParaRPr lang="en-US" altLang="ja-JP" sz="2200" dirty="0" smtClean="0">
              <a:solidFill>
                <a:srgbClr val="FF0000"/>
              </a:solidFill>
            </a:endParaRPr>
          </a:p>
          <a:p>
            <a:r>
              <a:rPr lang="ja-JP" altLang="en-US" sz="2200" dirty="0" smtClean="0">
                <a:solidFill>
                  <a:srgbClr val="FF0000"/>
                </a:solidFill>
              </a:rPr>
              <a:t>・生活支援</a:t>
            </a:r>
            <a:endParaRPr lang="en-US" altLang="ja-JP" sz="2200" dirty="0" smtClean="0">
              <a:solidFill>
                <a:srgbClr val="FF0000"/>
              </a:solidFill>
            </a:endParaRPr>
          </a:p>
        </p:txBody>
      </p:sp>
      <p:sp>
        <p:nvSpPr>
          <p:cNvPr id="12" name="テキスト ボックス 11"/>
          <p:cNvSpPr txBox="1"/>
          <p:nvPr/>
        </p:nvSpPr>
        <p:spPr>
          <a:xfrm>
            <a:off x="7092280" y="5445224"/>
            <a:ext cx="2051720" cy="1107996"/>
          </a:xfrm>
          <a:prstGeom prst="rect">
            <a:avLst/>
          </a:prstGeom>
          <a:noFill/>
        </p:spPr>
        <p:txBody>
          <a:bodyPr wrap="square" rtlCol="0">
            <a:spAutoFit/>
          </a:bodyPr>
          <a:lstStyle/>
          <a:p>
            <a:r>
              <a:rPr lang="ja-JP" altLang="en-US" sz="2200" dirty="0" smtClean="0">
                <a:solidFill>
                  <a:srgbClr val="FF0000"/>
                </a:solidFill>
              </a:rPr>
              <a:t>・意思決定支援</a:t>
            </a:r>
            <a:endParaRPr lang="en-US" altLang="ja-JP" sz="2200" dirty="0" smtClean="0">
              <a:solidFill>
                <a:srgbClr val="FF0000"/>
              </a:solidFill>
            </a:endParaRPr>
          </a:p>
          <a:p>
            <a:r>
              <a:rPr kumimoji="1" lang="ja-JP" altLang="en-US" sz="2200" dirty="0" smtClean="0">
                <a:solidFill>
                  <a:srgbClr val="FF0000"/>
                </a:solidFill>
              </a:rPr>
              <a:t>・「個」の育み</a:t>
            </a:r>
            <a:endParaRPr kumimoji="1" lang="en-US" altLang="ja-JP" sz="2200" dirty="0" smtClean="0">
              <a:solidFill>
                <a:srgbClr val="FF0000"/>
              </a:solidFill>
            </a:endParaRPr>
          </a:p>
          <a:p>
            <a:r>
              <a:rPr lang="ja-JP" altLang="en-US" sz="2200" dirty="0" smtClean="0">
                <a:solidFill>
                  <a:srgbClr val="FF0000"/>
                </a:solidFill>
              </a:rPr>
              <a:t>・教育（療育）</a:t>
            </a:r>
            <a:endParaRPr kumimoji="1" lang="en-US" altLang="ja-JP" sz="2200" dirty="0" smtClean="0">
              <a:solidFill>
                <a:srgbClr val="FF0000"/>
              </a:solidFill>
            </a:endParaRPr>
          </a:p>
        </p:txBody>
      </p:sp>
      <p:sp>
        <p:nvSpPr>
          <p:cNvPr id="13" name="角丸四角形 12"/>
          <p:cNvSpPr/>
          <p:nvPr/>
        </p:nvSpPr>
        <p:spPr>
          <a:xfrm>
            <a:off x="323528" y="1412776"/>
            <a:ext cx="6048672" cy="1224136"/>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2780928"/>
            <a:ext cx="8229600" cy="1143000"/>
          </a:xfrm>
        </p:spPr>
        <p:txBody>
          <a:bodyPr>
            <a:normAutofit/>
          </a:bodyPr>
          <a:lstStyle/>
          <a:p>
            <a:r>
              <a:rPr lang="ja-JP" altLang="en-US" sz="3600" dirty="0" smtClean="0">
                <a:solidFill>
                  <a:srgbClr val="FF00FF"/>
                </a:solidFill>
              </a:rPr>
              <a:t>２</a:t>
            </a:r>
            <a:r>
              <a:rPr kumimoji="1" lang="ja-JP" altLang="en-US" sz="3600" dirty="0" smtClean="0">
                <a:solidFill>
                  <a:srgbClr val="FF00FF"/>
                </a:solidFill>
              </a:rPr>
              <a:t>．</a:t>
            </a:r>
            <a:r>
              <a:rPr lang="ja-JP" altLang="en-US" sz="3600" dirty="0" smtClean="0">
                <a:solidFill>
                  <a:srgbClr val="FF00FF"/>
                </a:solidFill>
              </a:rPr>
              <a:t>あたしたち</a:t>
            </a:r>
            <a:r>
              <a:rPr kumimoji="1" lang="ja-JP" altLang="en-US" sz="3600" dirty="0" smtClean="0">
                <a:solidFill>
                  <a:srgbClr val="FF00FF"/>
                </a:solidFill>
              </a:rPr>
              <a:t>が「はたらく」ことについて</a:t>
            </a:r>
            <a:endParaRPr kumimoji="1" lang="ja-JP" altLang="en-US" sz="3600" dirty="0">
              <a:solidFill>
                <a:srgbClr val="FF00FF"/>
              </a:solidFill>
            </a:endParaRPr>
          </a:p>
        </p:txBody>
      </p:sp>
      <p:sp>
        <p:nvSpPr>
          <p:cNvPr id="3" name="スライド番号プレースホルダ 2"/>
          <p:cNvSpPr>
            <a:spLocks noGrp="1"/>
          </p:cNvSpPr>
          <p:nvPr>
            <p:ph type="sldNum" sz="quarter" idx="12"/>
          </p:nvPr>
        </p:nvSpPr>
        <p:spPr/>
        <p:txBody>
          <a:bodyPr/>
          <a:lstStyle/>
          <a:p>
            <a:fld id="{D2D8002D-B5B0-4BAC-B1F6-782DDCCE6D9C}" type="slidenum">
              <a:rPr kumimoji="1" lang="ja-JP" altLang="en-US" smtClean="0"/>
              <a:pPr/>
              <a:t>14</a:t>
            </a:fld>
            <a:endParaRPr kumimoji="1" lang="ja-JP"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どうして </a:t>
            </a:r>
            <a:r>
              <a:rPr kumimoji="1" lang="ja-JP" altLang="en-US" dirty="0" smtClean="0">
                <a:solidFill>
                  <a:srgbClr val="FF0000"/>
                </a:solidFill>
              </a:rPr>
              <a:t>はたらく</a:t>
            </a:r>
            <a:r>
              <a:rPr kumimoji="1" lang="ja-JP" altLang="en-US" dirty="0" smtClean="0"/>
              <a:t> の？</a:t>
            </a:r>
            <a:endParaRPr kumimoji="1" lang="ja-JP" altLang="en-US" dirty="0"/>
          </a:p>
        </p:txBody>
      </p:sp>
      <p:sp>
        <p:nvSpPr>
          <p:cNvPr id="3" name="コンテンツ プレースホルダ 2"/>
          <p:cNvSpPr>
            <a:spLocks noGrp="1"/>
          </p:cNvSpPr>
          <p:nvPr>
            <p:ph idx="1"/>
          </p:nvPr>
        </p:nvSpPr>
        <p:spPr>
          <a:xfrm>
            <a:off x="467544" y="1643050"/>
            <a:ext cx="8229600" cy="4699137"/>
          </a:xfrm>
        </p:spPr>
        <p:txBody>
          <a:bodyPr>
            <a:normAutofit fontScale="92500" lnSpcReduction="10000"/>
          </a:bodyPr>
          <a:lstStyle/>
          <a:p>
            <a:r>
              <a:rPr lang="ja-JP" altLang="en-US" sz="3600" dirty="0" smtClean="0">
                <a:solidFill>
                  <a:srgbClr val="FF0000"/>
                </a:solidFill>
              </a:rPr>
              <a:t>「お金」</a:t>
            </a:r>
            <a:r>
              <a:rPr lang="ja-JP" altLang="en-US" sz="3600" dirty="0" smtClean="0"/>
              <a:t>を手に入れるため？</a:t>
            </a:r>
            <a:endParaRPr lang="en-US" altLang="ja-JP" sz="3600" dirty="0" smtClean="0">
              <a:solidFill>
                <a:srgbClr val="FF0000"/>
              </a:solidFill>
            </a:endParaRPr>
          </a:p>
          <a:p>
            <a:r>
              <a:rPr lang="ja-JP" altLang="en-US" sz="3600" dirty="0" smtClean="0">
                <a:solidFill>
                  <a:srgbClr val="FF0000"/>
                </a:solidFill>
              </a:rPr>
              <a:t>「大人」</a:t>
            </a:r>
            <a:r>
              <a:rPr lang="ja-JP" altLang="en-US" sz="3600" dirty="0" smtClean="0"/>
              <a:t>になったから？</a:t>
            </a:r>
            <a:endParaRPr kumimoji="1" lang="en-US" altLang="ja-JP" sz="3600" dirty="0" smtClean="0">
              <a:solidFill>
                <a:srgbClr val="FF0000"/>
              </a:solidFill>
            </a:endParaRPr>
          </a:p>
          <a:p>
            <a:r>
              <a:rPr lang="ja-JP" altLang="en-US" sz="3600" dirty="0" smtClean="0">
                <a:solidFill>
                  <a:srgbClr val="FF0000"/>
                </a:solidFill>
              </a:rPr>
              <a:t>「自立」</a:t>
            </a:r>
            <a:r>
              <a:rPr lang="ja-JP" altLang="en-US" sz="3600" dirty="0" smtClean="0"/>
              <a:t>するため？</a:t>
            </a:r>
            <a:endParaRPr lang="en-US" altLang="ja-JP" sz="3600" dirty="0" smtClean="0"/>
          </a:p>
          <a:p>
            <a:r>
              <a:rPr kumimoji="1" lang="ja-JP" altLang="en-US" sz="3600" dirty="0" smtClean="0">
                <a:solidFill>
                  <a:srgbClr val="FF0000"/>
                </a:solidFill>
              </a:rPr>
              <a:t>「自己実現」</a:t>
            </a:r>
            <a:r>
              <a:rPr kumimoji="1" lang="ja-JP" altLang="en-US" sz="3600" dirty="0" smtClean="0"/>
              <a:t>のため？</a:t>
            </a:r>
            <a:endParaRPr kumimoji="1" lang="en-US" altLang="ja-JP" sz="3600" dirty="0" smtClean="0"/>
          </a:p>
          <a:p>
            <a:r>
              <a:rPr lang="ja-JP" altLang="en-US" sz="3600" dirty="0" smtClean="0">
                <a:solidFill>
                  <a:srgbClr val="FF0000"/>
                </a:solidFill>
              </a:rPr>
              <a:t>「家族」</a:t>
            </a:r>
            <a:r>
              <a:rPr lang="ja-JP" altLang="en-US" sz="3600" dirty="0" smtClean="0"/>
              <a:t>を楽にするため？</a:t>
            </a:r>
            <a:endParaRPr kumimoji="1" lang="en-US" altLang="ja-JP" sz="3600" dirty="0" smtClean="0"/>
          </a:p>
          <a:p>
            <a:r>
              <a:rPr lang="ja-JP" altLang="en-US" sz="3600" dirty="0" smtClean="0">
                <a:solidFill>
                  <a:srgbClr val="FF0000"/>
                </a:solidFill>
              </a:rPr>
              <a:t>「友達」</a:t>
            </a:r>
            <a:r>
              <a:rPr lang="ja-JP" altLang="en-US" sz="3600" dirty="0" smtClean="0"/>
              <a:t>や</a:t>
            </a:r>
            <a:r>
              <a:rPr lang="ja-JP" altLang="en-US" sz="3600" dirty="0" smtClean="0">
                <a:solidFill>
                  <a:srgbClr val="FF0000"/>
                </a:solidFill>
              </a:rPr>
              <a:t>「仲間」</a:t>
            </a:r>
            <a:r>
              <a:rPr lang="ja-JP" altLang="en-US" sz="3600" dirty="0" smtClean="0"/>
              <a:t>から</a:t>
            </a:r>
            <a:r>
              <a:rPr kumimoji="1" lang="ja-JP" altLang="en-US" sz="3600" dirty="0" smtClean="0"/>
              <a:t>認められるため？</a:t>
            </a:r>
            <a:endParaRPr kumimoji="1" lang="en-US" altLang="ja-JP" sz="3600" dirty="0" smtClean="0"/>
          </a:p>
          <a:p>
            <a:r>
              <a:rPr lang="ja-JP" altLang="en-US" sz="3600" dirty="0" smtClean="0">
                <a:solidFill>
                  <a:srgbClr val="FF0000"/>
                </a:solidFill>
              </a:rPr>
              <a:t>「世の中」</a:t>
            </a:r>
            <a:r>
              <a:rPr lang="ja-JP" altLang="en-US" sz="3600" dirty="0" smtClean="0"/>
              <a:t>の役に立ちたいから？</a:t>
            </a:r>
            <a:endParaRPr kumimoji="1" lang="en-US" altLang="ja-JP" sz="3600" dirty="0" smtClean="0"/>
          </a:p>
          <a:p>
            <a:r>
              <a:rPr lang="ja-JP" altLang="en-US" sz="3600" dirty="0" smtClean="0">
                <a:solidFill>
                  <a:srgbClr val="FF0000"/>
                </a:solidFill>
              </a:rPr>
              <a:t>「周りの人の目」</a:t>
            </a:r>
            <a:r>
              <a:rPr lang="ja-JP" altLang="en-US" sz="3600" dirty="0" smtClean="0"/>
              <a:t>が気になるから？</a:t>
            </a:r>
            <a:endParaRPr lang="en-US" altLang="ja-JP" sz="3600" dirty="0" smtClean="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15</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404664"/>
            <a:ext cx="9144000" cy="1470025"/>
          </a:xfrm>
        </p:spPr>
        <p:txBody>
          <a:bodyPr>
            <a:normAutofit/>
          </a:bodyPr>
          <a:lstStyle/>
          <a:p>
            <a:r>
              <a:rPr kumimoji="1" lang="ja-JP" altLang="en-US" dirty="0" smtClean="0">
                <a:solidFill>
                  <a:srgbClr val="FF0000"/>
                </a:solidFill>
              </a:rPr>
              <a:t>「はたらく」こと </a:t>
            </a:r>
            <a:r>
              <a:rPr kumimoji="1" lang="ja-JP" altLang="en-US" dirty="0" smtClean="0"/>
              <a:t>＝</a:t>
            </a:r>
            <a:r>
              <a:rPr lang="ja-JP" altLang="en-US" dirty="0" smtClean="0"/>
              <a:t>互酬的な贈与</a:t>
            </a:r>
            <a:endParaRPr kumimoji="1" lang="ja-JP" altLang="en-US" dirty="0"/>
          </a:p>
        </p:txBody>
      </p:sp>
      <p:sp>
        <p:nvSpPr>
          <p:cNvPr id="13" name="正方形/長方形 12"/>
          <p:cNvSpPr/>
          <p:nvPr/>
        </p:nvSpPr>
        <p:spPr>
          <a:xfrm>
            <a:off x="251520" y="2204864"/>
            <a:ext cx="8712968" cy="4216539"/>
          </a:xfrm>
          <a:prstGeom prst="rect">
            <a:avLst/>
          </a:prstGeom>
          <a:ln>
            <a:solidFill>
              <a:srgbClr val="0070C0"/>
            </a:solidFill>
          </a:ln>
        </p:spPr>
        <p:txBody>
          <a:bodyPr wrap="square">
            <a:spAutoFit/>
          </a:bodyPr>
          <a:lstStyle/>
          <a:p>
            <a:pPr>
              <a:buFont typeface="Arial" pitchFamily="34" charset="0"/>
              <a:buChar char="•"/>
            </a:pPr>
            <a:endParaRPr lang="en-US" altLang="ja-JP" sz="2800" dirty="0" smtClean="0"/>
          </a:p>
          <a:p>
            <a:pPr>
              <a:buFont typeface="Arial" pitchFamily="34" charset="0"/>
              <a:buChar char="•"/>
            </a:pPr>
            <a:r>
              <a:rPr lang="ja-JP" altLang="en-US" sz="2800" dirty="0" smtClean="0"/>
              <a:t>傍（はた）を楽（らく）にする。</a:t>
            </a:r>
            <a:r>
              <a:rPr lang="ja-JP" altLang="en-US" sz="2800" dirty="0" smtClean="0">
                <a:solidFill>
                  <a:srgbClr val="FF0000"/>
                </a:solidFill>
              </a:rPr>
              <a:t>「はたらく」のは他者のため。</a:t>
            </a:r>
            <a:endParaRPr lang="en-US" altLang="ja-JP" sz="2800" dirty="0" smtClean="0">
              <a:solidFill>
                <a:srgbClr val="FF0000"/>
              </a:solidFill>
            </a:endParaRPr>
          </a:p>
          <a:p>
            <a:pPr>
              <a:buFont typeface="Arial" pitchFamily="34" charset="0"/>
              <a:buChar char="•"/>
            </a:pPr>
            <a:endParaRPr lang="en-US" altLang="ja-JP" sz="2800" dirty="0" smtClean="0"/>
          </a:p>
          <a:p>
            <a:pPr>
              <a:buFont typeface="Arial" pitchFamily="34" charset="0"/>
              <a:buChar char="•"/>
            </a:pPr>
            <a:r>
              <a:rPr lang="ja-JP" altLang="ja-JP" sz="2800" dirty="0" smtClean="0"/>
              <a:t>「</a:t>
            </a:r>
            <a:r>
              <a:rPr lang="ja-JP" altLang="en-US" sz="2800" dirty="0" smtClean="0"/>
              <a:t>はたら</a:t>
            </a:r>
            <a:r>
              <a:rPr lang="ja-JP" altLang="ja-JP" sz="2800" dirty="0" smtClean="0"/>
              <a:t>く」ことの本質は</a:t>
            </a:r>
            <a:r>
              <a:rPr lang="ja-JP" altLang="en-US" sz="2800" dirty="0" smtClean="0"/>
              <a:t>、</a:t>
            </a:r>
            <a:r>
              <a:rPr lang="ja-JP" altLang="ja-JP" sz="2800" u="sng" dirty="0" smtClean="0">
                <a:solidFill>
                  <a:srgbClr val="FF0000"/>
                </a:solidFill>
              </a:rPr>
              <a:t>「贈与する</a:t>
            </a:r>
            <a:r>
              <a:rPr lang="ja-JP" altLang="en-US" sz="2800" u="sng" dirty="0" smtClean="0">
                <a:solidFill>
                  <a:srgbClr val="FF0000"/>
                </a:solidFill>
              </a:rPr>
              <a:t>」</a:t>
            </a:r>
            <a:r>
              <a:rPr lang="ja-JP" altLang="en-US" sz="2800" u="sng" dirty="0" smtClean="0"/>
              <a:t>という、極めて</a:t>
            </a:r>
            <a:endParaRPr lang="en-US" altLang="ja-JP" sz="2800" u="sng" dirty="0" smtClean="0"/>
          </a:p>
          <a:p>
            <a:r>
              <a:rPr lang="ja-JP" altLang="en-US" sz="2800" u="sng" dirty="0" smtClean="0"/>
              <a:t>人間的な営み</a:t>
            </a:r>
            <a:r>
              <a:rPr lang="ja-JP" altLang="en-US" sz="2800" dirty="0" smtClean="0"/>
              <a:t>である。（本質的には賃金とは無関係。）</a:t>
            </a:r>
            <a:endParaRPr lang="en-US" altLang="ja-JP" sz="2800" dirty="0" smtClean="0"/>
          </a:p>
          <a:p>
            <a:r>
              <a:rPr lang="ja-JP" altLang="en-US" sz="2400" dirty="0" smtClean="0"/>
              <a:t> （例）</a:t>
            </a:r>
            <a:endParaRPr lang="en-US" altLang="ja-JP" sz="2400" dirty="0" smtClean="0"/>
          </a:p>
          <a:p>
            <a:r>
              <a:rPr lang="ja-JP" altLang="en-US" sz="2800" b="1" dirty="0" smtClean="0"/>
              <a:t>　</a:t>
            </a:r>
            <a:r>
              <a:rPr lang="ja-JP" altLang="en-US" sz="2400" dirty="0" smtClean="0"/>
              <a:t>獲物を獲る→満足→仲間と分かち合う→感謝・称賛→嬉しい</a:t>
            </a:r>
            <a:endParaRPr lang="en-US" altLang="ja-JP" sz="2400" dirty="0" smtClean="0"/>
          </a:p>
          <a:p>
            <a:r>
              <a:rPr lang="ja-JP" altLang="en-US" sz="2400" dirty="0" smtClean="0"/>
              <a:t>　「贈り物」をあげる→相手が喜ぶ→感謝・お返しを貰う→嬉しい</a:t>
            </a:r>
            <a:endParaRPr lang="en-US" altLang="ja-JP" sz="2400" dirty="0" smtClean="0"/>
          </a:p>
          <a:p>
            <a:endParaRPr lang="en-US" altLang="ja-JP" sz="2600" dirty="0" smtClean="0"/>
          </a:p>
          <a:p>
            <a:pPr>
              <a:buFont typeface="Arial" pitchFamily="34" charset="0"/>
              <a:buChar char="•"/>
            </a:pPr>
            <a:r>
              <a:rPr lang="ja-JP" altLang="en-US" sz="2600" dirty="0" smtClean="0"/>
              <a:t>「はたらく」ことは、一人前の</a:t>
            </a:r>
            <a:r>
              <a:rPr lang="ja-JP" altLang="en-US" sz="2600" dirty="0" smtClean="0">
                <a:solidFill>
                  <a:srgbClr val="FF0000"/>
                </a:solidFill>
              </a:rPr>
              <a:t>「大人」</a:t>
            </a:r>
            <a:r>
              <a:rPr lang="ja-JP" altLang="en-US" sz="2600" dirty="0" smtClean="0"/>
              <a:t>として認められること。</a:t>
            </a:r>
            <a:endParaRPr lang="en-US" altLang="ja-JP" sz="2600" dirty="0" smtClean="0"/>
          </a:p>
        </p:txBody>
      </p:sp>
      <p:sp>
        <p:nvSpPr>
          <p:cNvPr id="14" name="タイトル 1"/>
          <p:cNvSpPr txBox="1">
            <a:spLocks/>
          </p:cNvSpPr>
          <p:nvPr/>
        </p:nvSpPr>
        <p:spPr>
          <a:xfrm>
            <a:off x="467544" y="1412776"/>
            <a:ext cx="7704856" cy="936104"/>
          </a:xfrm>
          <a:prstGeom prst="rect">
            <a:avLst/>
          </a:prstGeom>
        </p:spPr>
        <p:txBody>
          <a:bodyPr vert="horz" lIns="91440" tIns="45720" rIns="91440" bIns="45720" rtlCol="0" anchor="ctr">
            <a:normAutofit/>
          </a:bodyPr>
          <a:lstStyle/>
          <a:p>
            <a:pPr lvl="0" algn="ctr">
              <a:spcBef>
                <a:spcPct val="0"/>
              </a:spcBef>
            </a:pPr>
            <a:r>
              <a:rPr kumimoji="1" lang="ja-JP" altLang="en-US" sz="2800" b="0" i="0" u="none" strike="noStrike" kern="1200" cap="none" spc="0" normalizeH="0" baseline="0" noProof="0" dirty="0" smtClean="0">
                <a:ln>
                  <a:noFill/>
                </a:ln>
                <a:effectLst/>
                <a:uLnTx/>
                <a:uFillTx/>
                <a:latin typeface="+mj-lt"/>
                <a:ea typeface="+mj-ea"/>
                <a:cs typeface="+mj-cs"/>
              </a:rPr>
              <a:t>～</a:t>
            </a:r>
            <a:r>
              <a:rPr lang="ja-JP" altLang="en-US" sz="2800" dirty="0" smtClean="0"/>
              <a:t> 「贈与」「交換」する動物である人間として</a:t>
            </a:r>
            <a:endParaRPr kumimoji="1" lang="ja-JP" altLang="en-US" sz="2800" b="0" i="0" u="none" strike="noStrike" kern="1200" cap="none" spc="0" normalizeH="0" baseline="0" noProof="0" dirty="0">
              <a:ln>
                <a:noFill/>
              </a:ln>
              <a:effectLst/>
              <a:uLnTx/>
              <a:uFillTx/>
              <a:latin typeface="+mj-lt"/>
              <a:ea typeface="+mj-ea"/>
              <a:cs typeface="+mj-cs"/>
            </a:endParaRPr>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16</a:t>
            </a:fld>
            <a:endParaRPr kumimoji="1" lang="ja-JP" altLang="en-US"/>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anim calcmode="lin" valueType="num">
                                      <p:cBhvr additive="base">
                                        <p:cTn id="13"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3" end="3"/>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 calcmode="lin" valueType="num">
                                      <p:cBhvr additive="base">
                                        <p:cTn id="17"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animEffect transition="in" filter="blinds(horizontal)">
                                      <p:cBhvr>
                                        <p:cTn id="23" dur="500"/>
                                        <p:tgtEl>
                                          <p:spTgt spid="13">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3">
                                            <p:txEl>
                                              <p:pRg st="6" end="6"/>
                                            </p:txEl>
                                          </p:spTgt>
                                        </p:tgtEl>
                                        <p:attrNameLst>
                                          <p:attrName>style.visibility</p:attrName>
                                        </p:attrNameLst>
                                      </p:cBhvr>
                                      <p:to>
                                        <p:strVal val="visible"/>
                                      </p:to>
                                    </p:set>
                                    <p:animEffect transition="in" filter="blinds(horizontal)">
                                      <p:cBhvr>
                                        <p:cTn id="26" dur="500"/>
                                        <p:tgtEl>
                                          <p:spTgt spid="13">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13">
                                            <p:txEl>
                                              <p:pRg st="7" end="7"/>
                                            </p:txEl>
                                          </p:spTgt>
                                        </p:tgtEl>
                                        <p:attrNameLst>
                                          <p:attrName>style.visibility</p:attrName>
                                        </p:attrNameLst>
                                      </p:cBhvr>
                                      <p:to>
                                        <p:strVal val="visible"/>
                                      </p:to>
                                    </p:set>
                                    <p:animEffect transition="in" filter="blinds(horizontal)">
                                      <p:cBhvr>
                                        <p:cTn id="29" dur="500"/>
                                        <p:tgtEl>
                                          <p:spTgt spid="1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3">
                                            <p:txEl>
                                              <p:pRg st="9" end="9"/>
                                            </p:txEl>
                                          </p:spTgt>
                                        </p:tgtEl>
                                        <p:attrNameLst>
                                          <p:attrName>style.visibility</p:attrName>
                                        </p:attrNameLst>
                                      </p:cBhvr>
                                      <p:to>
                                        <p:strVal val="visible"/>
                                      </p:to>
                                    </p:set>
                                    <p:anim calcmode="lin" valueType="num">
                                      <p:cBhvr additive="base">
                                        <p:cTn id="34" dur="500" fill="hold"/>
                                        <p:tgtEl>
                                          <p:spTgt spid="13">
                                            <p:txEl>
                                              <p:pRg st="9" end="9"/>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1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188640"/>
            <a:ext cx="8280920" cy="1470025"/>
          </a:xfrm>
        </p:spPr>
        <p:txBody>
          <a:bodyPr>
            <a:normAutofit fontScale="90000"/>
          </a:bodyPr>
          <a:lstStyle/>
          <a:p>
            <a:r>
              <a:rPr kumimoji="1" lang="ja-JP" altLang="en-US" sz="4000" dirty="0" smtClean="0">
                <a:solidFill>
                  <a:srgbClr val="FF0000"/>
                </a:solidFill>
              </a:rPr>
              <a:t>現代における「はたらく」</a:t>
            </a:r>
            <a:r>
              <a:rPr kumimoji="1" lang="ja-JP" altLang="en-US" sz="4000" dirty="0" smtClean="0"/>
              <a:t>ことへの動機付け</a:t>
            </a:r>
            <a:r>
              <a:rPr kumimoji="1" lang="en-US" altLang="ja-JP" dirty="0" smtClean="0"/>
              <a:t/>
            </a:r>
            <a:br>
              <a:rPr kumimoji="1" lang="en-US" altLang="ja-JP" dirty="0" smtClean="0"/>
            </a:br>
            <a:r>
              <a:rPr kumimoji="1" lang="ja-JP" altLang="en-US" sz="2700" dirty="0" smtClean="0"/>
              <a:t>～</a:t>
            </a:r>
            <a:r>
              <a:rPr lang="ja-JP" altLang="en-US" sz="2700" dirty="0" smtClean="0"/>
              <a:t> マズローの「欲求階層説」を例に</a:t>
            </a:r>
            <a:endParaRPr kumimoji="1" lang="ja-JP" altLang="en-US" sz="2700" dirty="0"/>
          </a:p>
        </p:txBody>
      </p:sp>
      <p:graphicFrame>
        <p:nvGraphicFramePr>
          <p:cNvPr id="15" name="図表 14"/>
          <p:cNvGraphicFramePr/>
          <p:nvPr/>
        </p:nvGraphicFramePr>
        <p:xfrm>
          <a:off x="1187624" y="1628800"/>
          <a:ext cx="7056784"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テキスト ボックス 15"/>
          <p:cNvSpPr txBox="1"/>
          <p:nvPr/>
        </p:nvSpPr>
        <p:spPr>
          <a:xfrm>
            <a:off x="179512" y="6021288"/>
            <a:ext cx="8784976" cy="646331"/>
          </a:xfrm>
          <a:prstGeom prst="rect">
            <a:avLst/>
          </a:prstGeom>
          <a:noFill/>
          <a:ln>
            <a:solidFill>
              <a:schemeClr val="accent1"/>
            </a:solidFill>
          </a:ln>
        </p:spPr>
        <p:txBody>
          <a:bodyPr wrap="square" rtlCol="0">
            <a:spAutoFit/>
          </a:bodyPr>
          <a:lstStyle/>
          <a:p>
            <a:r>
              <a:rPr kumimoji="1" lang="ja-JP" altLang="en-US" dirty="0" smtClean="0">
                <a:solidFill>
                  <a:srgbClr val="FF0000"/>
                </a:solidFill>
              </a:rPr>
              <a:t>障がいのある人達にとっては特に、自分の「価値」を他者（家族以外の第三者）から認められることが、一人の「社会人」として</a:t>
            </a:r>
            <a:r>
              <a:rPr lang="ja-JP" altLang="en-US" dirty="0" smtClean="0">
                <a:solidFill>
                  <a:srgbClr val="FF0000"/>
                </a:solidFill>
              </a:rPr>
              <a:t>成熟して</a:t>
            </a:r>
            <a:r>
              <a:rPr kumimoji="1" lang="ja-JP" altLang="en-US" dirty="0" smtClean="0">
                <a:solidFill>
                  <a:srgbClr val="FF0000"/>
                </a:solidFill>
              </a:rPr>
              <a:t>ゆく</a:t>
            </a:r>
            <a:r>
              <a:rPr lang="ja-JP" altLang="en-US" dirty="0" smtClean="0">
                <a:solidFill>
                  <a:srgbClr val="FF0000"/>
                </a:solidFill>
              </a:rPr>
              <a:t>ため</a:t>
            </a:r>
            <a:r>
              <a:rPr kumimoji="1" lang="ja-JP" altLang="en-US" dirty="0" smtClean="0">
                <a:solidFill>
                  <a:srgbClr val="FF0000"/>
                </a:solidFill>
              </a:rPr>
              <a:t>に</a:t>
            </a:r>
            <a:r>
              <a:rPr lang="ja-JP" altLang="en-US" dirty="0" smtClean="0">
                <a:solidFill>
                  <a:srgbClr val="FF0000"/>
                </a:solidFill>
              </a:rPr>
              <a:t>必要なことであると考えます。</a:t>
            </a:r>
            <a:endParaRPr kumimoji="1" lang="ja-JP" altLang="en-US" dirty="0"/>
          </a:p>
        </p:txBody>
      </p:sp>
      <p:sp>
        <p:nvSpPr>
          <p:cNvPr id="17" name="角丸四角形 16"/>
          <p:cNvSpPr/>
          <p:nvPr/>
        </p:nvSpPr>
        <p:spPr>
          <a:xfrm>
            <a:off x="1403648" y="3356992"/>
            <a:ext cx="6696744" cy="864096"/>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a:off x="6516216" y="4365104"/>
            <a:ext cx="936104" cy="1080120"/>
          </a:xfrm>
          <a:prstGeom prst="down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rot="10800000">
            <a:off x="6516216" y="2132856"/>
            <a:ext cx="936104" cy="1080120"/>
          </a:xfrm>
          <a:prstGeom prst="down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 7"/>
          <p:cNvSpPr>
            <a:spLocks noGrp="1"/>
          </p:cNvSpPr>
          <p:nvPr>
            <p:ph type="sldNum" sz="quarter" idx="12"/>
          </p:nvPr>
        </p:nvSpPr>
        <p:spPr/>
        <p:txBody>
          <a:bodyPr/>
          <a:lstStyle/>
          <a:p>
            <a:fld id="{D2D8002D-B5B0-4BAC-B1F6-782DDCCE6D9C}" type="slidenum">
              <a:rPr kumimoji="1" lang="ja-JP" altLang="en-US" smtClean="0"/>
              <a:pPr/>
              <a:t>17</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1"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animBg="1"/>
      <p:bldP spid="17" grpId="1"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4282" y="214290"/>
            <a:ext cx="8643998" cy="1500198"/>
          </a:xfrm>
        </p:spPr>
        <p:txBody>
          <a:bodyPr>
            <a:normAutofit/>
          </a:bodyPr>
          <a:lstStyle/>
          <a:p>
            <a:r>
              <a:rPr lang="ja-JP" altLang="en-US" sz="5400" dirty="0" smtClean="0"/>
              <a:t>人間の</a:t>
            </a:r>
            <a:r>
              <a:rPr lang="ja-JP" altLang="en-US" sz="5400" dirty="0" smtClean="0">
                <a:solidFill>
                  <a:srgbClr val="FF0000"/>
                </a:solidFill>
              </a:rPr>
              <a:t>幸せ</a:t>
            </a:r>
            <a:r>
              <a:rPr lang="en-US" altLang="ja-JP" sz="5400" dirty="0" smtClean="0">
                <a:solidFill>
                  <a:srgbClr val="FF0000"/>
                </a:solidFill>
              </a:rPr>
              <a:t/>
            </a:r>
            <a:br>
              <a:rPr lang="en-US" altLang="ja-JP" sz="5400" dirty="0" smtClean="0">
                <a:solidFill>
                  <a:srgbClr val="FF0000"/>
                </a:solidFill>
              </a:rPr>
            </a:br>
            <a:endParaRPr kumimoji="1" lang="ja-JP" altLang="en-US" sz="3100" dirty="0"/>
          </a:p>
        </p:txBody>
      </p:sp>
      <p:sp>
        <p:nvSpPr>
          <p:cNvPr id="3" name="サブタイトル 2"/>
          <p:cNvSpPr>
            <a:spLocks noGrp="1"/>
          </p:cNvSpPr>
          <p:nvPr>
            <p:ph type="subTitle" idx="1"/>
          </p:nvPr>
        </p:nvSpPr>
        <p:spPr>
          <a:xfrm>
            <a:off x="357158" y="3071810"/>
            <a:ext cx="8786842" cy="792088"/>
          </a:xfrm>
          <a:ln>
            <a:noFill/>
          </a:ln>
        </p:spPr>
        <p:txBody>
          <a:bodyPr>
            <a:normAutofit/>
          </a:bodyPr>
          <a:lstStyle/>
          <a:p>
            <a:pPr algn="l"/>
            <a:r>
              <a:rPr lang="ja-JP" altLang="en-US" dirty="0" smtClean="0">
                <a:solidFill>
                  <a:schemeClr val="tx1"/>
                </a:solidFill>
              </a:rPr>
              <a:t>２</a:t>
            </a:r>
            <a:r>
              <a:rPr kumimoji="1" lang="ja-JP" altLang="en-US" dirty="0" smtClean="0">
                <a:solidFill>
                  <a:schemeClr val="tx1"/>
                </a:solidFill>
              </a:rPr>
              <a:t>．人に</a:t>
            </a:r>
            <a:r>
              <a:rPr kumimoji="1" lang="ja-JP" altLang="en-US" dirty="0" smtClean="0">
                <a:solidFill>
                  <a:srgbClr val="FF0000"/>
                </a:solidFill>
              </a:rPr>
              <a:t>褒められる</a:t>
            </a:r>
            <a:r>
              <a:rPr kumimoji="1" lang="ja-JP" altLang="en-US" dirty="0" smtClean="0">
                <a:solidFill>
                  <a:schemeClr val="tx1"/>
                </a:solidFill>
              </a:rPr>
              <a:t>こと</a:t>
            </a:r>
            <a:endParaRPr lang="en-US" altLang="ja-JP" dirty="0" smtClean="0">
              <a:solidFill>
                <a:schemeClr val="tx1"/>
              </a:solidFill>
            </a:endParaRPr>
          </a:p>
          <a:p>
            <a:pPr algn="l"/>
            <a:endParaRPr lang="en-US" altLang="ja-JP" dirty="0" smtClean="0">
              <a:solidFill>
                <a:schemeClr val="tx1"/>
              </a:solidFill>
            </a:endParaRPr>
          </a:p>
          <a:p>
            <a:pPr algn="l"/>
            <a:endParaRPr kumimoji="1" lang="en-US" altLang="ja-JP" dirty="0" smtClean="0">
              <a:solidFill>
                <a:schemeClr val="tx1"/>
              </a:solidFill>
            </a:endParaRPr>
          </a:p>
          <a:p>
            <a:pPr algn="l"/>
            <a:endParaRPr kumimoji="1" lang="en-US" altLang="ja-JP" dirty="0" smtClean="0">
              <a:solidFill>
                <a:schemeClr val="tx1"/>
              </a:solidFill>
            </a:endParaRPr>
          </a:p>
          <a:p>
            <a:pPr algn="l"/>
            <a:endParaRPr kumimoji="1" lang="ja-JP" altLang="en-US" dirty="0">
              <a:solidFill>
                <a:schemeClr val="tx1"/>
              </a:solidFill>
            </a:endParaRPr>
          </a:p>
        </p:txBody>
      </p:sp>
      <p:sp>
        <p:nvSpPr>
          <p:cNvPr id="6" name="サブタイトル 2"/>
          <p:cNvSpPr txBox="1">
            <a:spLocks/>
          </p:cNvSpPr>
          <p:nvPr/>
        </p:nvSpPr>
        <p:spPr>
          <a:xfrm>
            <a:off x="357158" y="3786190"/>
            <a:ext cx="8136904" cy="648072"/>
          </a:xfrm>
          <a:prstGeom prst="rect">
            <a:avLst/>
          </a:prstGeom>
          <a:ln>
            <a:noFill/>
          </a:ln>
        </p:spPr>
        <p:txBody>
          <a:bodyPr vert="horz" lIns="91440" tIns="45720" rIns="91440" bIns="45720" rtlCol="0">
            <a:normAutofit/>
          </a:bodyPr>
          <a:lstStyle/>
          <a:p>
            <a:pPr>
              <a:spcBef>
                <a:spcPct val="20000"/>
              </a:spcBef>
              <a:defRPr/>
            </a:pPr>
            <a:r>
              <a:rPr lang="ja-JP" altLang="en-US" sz="3200" dirty="0" smtClean="0"/>
              <a:t>３</a:t>
            </a:r>
            <a:r>
              <a:rPr kumimoji="1" lang="ja-JP" altLang="en-US" sz="3200" b="0" i="0" u="none" strike="noStrike" kern="1200" cap="none" spc="0" normalizeH="0" baseline="0" noProof="0" dirty="0" err="1" smtClean="0">
                <a:ln>
                  <a:noFill/>
                </a:ln>
                <a:solidFill>
                  <a:schemeClr val="tx1"/>
                </a:solidFill>
                <a:effectLst/>
                <a:uLnTx/>
                <a:uFillTx/>
                <a:latin typeface="+mn-lt"/>
                <a:ea typeface="+mn-ea"/>
                <a:cs typeface="+mn-cs"/>
              </a:rPr>
              <a:t>．</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人の</a:t>
            </a:r>
            <a:r>
              <a:rPr kumimoji="1" lang="ja-JP" altLang="en-US" sz="3200" b="0" i="0" u="none" strike="noStrike" kern="1200" cap="none" spc="0" normalizeH="0" baseline="0" noProof="0" dirty="0" smtClean="0">
                <a:ln>
                  <a:noFill/>
                </a:ln>
                <a:solidFill>
                  <a:srgbClr val="FF0000"/>
                </a:solidFill>
                <a:effectLst/>
                <a:uLnTx/>
                <a:uFillTx/>
                <a:latin typeface="+mn-lt"/>
                <a:ea typeface="+mn-ea"/>
                <a:cs typeface="+mn-cs"/>
              </a:rPr>
              <a:t>役に立つ</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こと</a:t>
            </a:r>
            <a:endParaRPr lang="ja-JP" altLang="ja-JP" sz="3200" dirty="0" smtClean="0">
              <a:solidFill>
                <a:srgbClr val="FF0000"/>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0" i="0" u="none" strike="noStrike" kern="1200" cap="none" spc="0" normalizeH="0" baseline="0" noProof="0" dirty="0">
              <a:ln>
                <a:noFill/>
              </a:ln>
              <a:solidFill>
                <a:srgbClr val="FF0000"/>
              </a:solidFill>
              <a:effectLst/>
              <a:uLnTx/>
              <a:uFillTx/>
              <a:latin typeface="+mn-lt"/>
              <a:ea typeface="+mn-ea"/>
              <a:cs typeface="+mn-cs"/>
            </a:endParaRPr>
          </a:p>
        </p:txBody>
      </p:sp>
      <p:sp>
        <p:nvSpPr>
          <p:cNvPr id="7" name="サブタイトル 2"/>
          <p:cNvSpPr txBox="1">
            <a:spLocks/>
          </p:cNvSpPr>
          <p:nvPr/>
        </p:nvSpPr>
        <p:spPr>
          <a:xfrm>
            <a:off x="357158" y="2500306"/>
            <a:ext cx="8532440" cy="504056"/>
          </a:xfrm>
          <a:prstGeom prst="rect">
            <a:avLst/>
          </a:prstGeom>
          <a:ln>
            <a:noFill/>
          </a:ln>
        </p:spPr>
        <p:txBody>
          <a:bodyPr vert="horz" lIns="91440" tIns="45720" rIns="91440" bIns="45720" rtlCol="0">
            <a:normAutofit fontScale="92500" lnSpcReduction="20000"/>
          </a:bodyPr>
          <a:lstStyle/>
          <a:p>
            <a:pPr>
              <a:spcBef>
                <a:spcPct val="20000"/>
              </a:spcBef>
              <a:defRPr/>
            </a:pPr>
            <a:r>
              <a:rPr lang="ja-JP" altLang="en-US" sz="3500" dirty="0" smtClean="0"/>
              <a:t>１</a:t>
            </a:r>
            <a:r>
              <a:rPr kumimoji="1" lang="ja-JP" altLang="en-US" sz="3500" b="0" i="0" u="none" strike="noStrike" kern="1200" cap="none" spc="0" normalizeH="0" baseline="0" noProof="0" dirty="0" err="1" smtClean="0">
                <a:ln>
                  <a:noFill/>
                </a:ln>
                <a:solidFill>
                  <a:schemeClr val="tx1"/>
                </a:solidFill>
                <a:effectLst/>
                <a:uLnTx/>
                <a:uFillTx/>
                <a:latin typeface="+mn-lt"/>
                <a:ea typeface="+mn-ea"/>
                <a:cs typeface="+mn-cs"/>
              </a:rPr>
              <a:t>．</a:t>
            </a:r>
            <a:r>
              <a:rPr kumimoji="1" lang="ja-JP" altLang="en-US" sz="3500" b="0" i="0" u="none" strike="noStrike" kern="1200" cap="none" spc="0" normalizeH="0" baseline="0" noProof="0" dirty="0" smtClean="0">
                <a:ln>
                  <a:noFill/>
                </a:ln>
                <a:solidFill>
                  <a:schemeClr val="tx1"/>
                </a:solidFill>
                <a:effectLst/>
                <a:uLnTx/>
                <a:uFillTx/>
                <a:latin typeface="+mn-lt"/>
                <a:ea typeface="+mn-ea"/>
                <a:cs typeface="+mn-cs"/>
              </a:rPr>
              <a:t>人に</a:t>
            </a:r>
            <a:r>
              <a:rPr kumimoji="1" lang="ja-JP" altLang="en-US" sz="3500" b="0" i="0" u="none" strike="noStrike" kern="1200" cap="none" spc="0" normalizeH="0" baseline="0" noProof="0" dirty="0" smtClean="0">
                <a:ln>
                  <a:noFill/>
                </a:ln>
                <a:solidFill>
                  <a:srgbClr val="FF0000"/>
                </a:solidFill>
                <a:effectLst/>
                <a:uLnTx/>
                <a:uFillTx/>
                <a:latin typeface="+mn-lt"/>
                <a:ea typeface="+mn-ea"/>
                <a:cs typeface="+mn-cs"/>
              </a:rPr>
              <a:t>愛される</a:t>
            </a:r>
            <a:r>
              <a:rPr kumimoji="1" lang="ja-JP" altLang="en-US" sz="3500" b="0" i="0" u="none" strike="noStrike" kern="1200" cap="none" spc="0" normalizeH="0" baseline="0" noProof="0" dirty="0" smtClean="0">
                <a:ln>
                  <a:noFill/>
                </a:ln>
                <a:solidFill>
                  <a:schemeClr val="tx1"/>
                </a:solidFill>
                <a:effectLst/>
                <a:uLnTx/>
                <a:uFillTx/>
                <a:latin typeface="+mn-lt"/>
                <a:ea typeface="+mn-ea"/>
                <a:cs typeface="+mn-cs"/>
              </a:rPr>
              <a:t>こと</a:t>
            </a:r>
            <a:endParaRPr kumimoji="1" lang="en-US" altLang="ja-JP" sz="35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0" i="0" u="none" strike="noStrike" kern="1200" cap="none" spc="0" normalizeH="0" baseline="0" noProof="0" dirty="0">
              <a:ln>
                <a:noFill/>
              </a:ln>
              <a:solidFill>
                <a:srgbClr val="FF0000"/>
              </a:solidFill>
              <a:effectLst/>
              <a:uLnTx/>
              <a:uFillTx/>
              <a:latin typeface="+mn-lt"/>
              <a:ea typeface="+mn-ea"/>
              <a:cs typeface="+mn-cs"/>
            </a:endParaRPr>
          </a:p>
        </p:txBody>
      </p:sp>
      <p:sp>
        <p:nvSpPr>
          <p:cNvPr id="8" name="サブタイトル 2"/>
          <p:cNvSpPr txBox="1">
            <a:spLocks/>
          </p:cNvSpPr>
          <p:nvPr/>
        </p:nvSpPr>
        <p:spPr>
          <a:xfrm>
            <a:off x="395536" y="2285992"/>
            <a:ext cx="8280920" cy="2857520"/>
          </a:xfrm>
          <a:prstGeom prst="rect">
            <a:avLst/>
          </a:prstGeom>
          <a:ln>
            <a:solidFill>
              <a:schemeClr val="accent1"/>
            </a:solidFill>
          </a:ln>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0" i="0" u="none" strike="noStrike" kern="1200" cap="none" spc="0" normalizeH="0" baseline="0" noProof="0" dirty="0">
              <a:ln>
                <a:noFill/>
              </a:ln>
              <a:solidFill>
                <a:srgbClr val="FF0000"/>
              </a:solidFill>
              <a:effectLst/>
              <a:uLnTx/>
              <a:uFillTx/>
              <a:latin typeface="+mn-lt"/>
              <a:ea typeface="+mn-ea"/>
              <a:cs typeface="+mn-cs"/>
            </a:endParaRPr>
          </a:p>
        </p:txBody>
      </p:sp>
      <p:sp>
        <p:nvSpPr>
          <p:cNvPr id="12" name="サブタイトル 2"/>
          <p:cNvSpPr txBox="1">
            <a:spLocks/>
          </p:cNvSpPr>
          <p:nvPr/>
        </p:nvSpPr>
        <p:spPr>
          <a:xfrm>
            <a:off x="357158" y="4572008"/>
            <a:ext cx="8072494" cy="504056"/>
          </a:xfrm>
          <a:prstGeom prst="rect">
            <a:avLst/>
          </a:prstGeom>
          <a:ln>
            <a:noFill/>
          </a:ln>
        </p:spPr>
        <p:txBody>
          <a:bodyPr vert="horz" lIns="91440" tIns="45720" rIns="91440" bIns="45720" rtlCol="0">
            <a:normAutofit fontScale="92500" lnSpcReduction="20000"/>
          </a:bodyPr>
          <a:lstStyle/>
          <a:p>
            <a:pPr>
              <a:spcBef>
                <a:spcPct val="20000"/>
              </a:spcBef>
              <a:defRPr/>
            </a:pPr>
            <a:r>
              <a:rPr lang="ja-JP" altLang="en-US" sz="3500" noProof="0" dirty="0" smtClean="0"/>
              <a:t>４</a:t>
            </a:r>
            <a:r>
              <a:rPr kumimoji="1" lang="ja-JP" altLang="en-US" sz="3500" b="0" i="0" u="none" strike="noStrike" kern="1200" cap="none" spc="0" normalizeH="0" baseline="0" noProof="0" dirty="0" smtClean="0">
                <a:ln>
                  <a:noFill/>
                </a:ln>
                <a:solidFill>
                  <a:schemeClr val="tx1"/>
                </a:solidFill>
                <a:effectLst/>
                <a:uLnTx/>
                <a:uFillTx/>
                <a:latin typeface="+mn-lt"/>
                <a:ea typeface="+mn-ea"/>
                <a:cs typeface="+mn-cs"/>
              </a:rPr>
              <a:t>．人から</a:t>
            </a:r>
            <a:r>
              <a:rPr kumimoji="1" lang="ja-JP" altLang="en-US" sz="3500" b="0" i="0" u="none" strike="noStrike" kern="1200" cap="none" spc="0" normalizeH="0" baseline="0" noProof="0" dirty="0" smtClean="0">
                <a:ln>
                  <a:noFill/>
                </a:ln>
                <a:solidFill>
                  <a:srgbClr val="FF0000"/>
                </a:solidFill>
                <a:effectLst/>
                <a:uLnTx/>
                <a:uFillTx/>
                <a:latin typeface="+mn-lt"/>
                <a:ea typeface="+mn-ea"/>
                <a:cs typeface="+mn-cs"/>
              </a:rPr>
              <a:t>必要とされる</a:t>
            </a:r>
            <a:r>
              <a:rPr kumimoji="1" lang="ja-JP" altLang="en-US" sz="3500" b="0" i="0" u="none" strike="noStrike" kern="1200" cap="none" spc="0" normalizeH="0" baseline="0" noProof="0" dirty="0" err="1" smtClean="0">
                <a:ln>
                  <a:noFill/>
                </a:ln>
                <a:solidFill>
                  <a:schemeClr val="tx1"/>
                </a:solidFill>
                <a:effectLst/>
                <a:uLnTx/>
                <a:uFillTx/>
                <a:latin typeface="+mn-lt"/>
                <a:ea typeface="+mn-ea"/>
                <a:cs typeface="+mn-cs"/>
              </a:rPr>
              <a:t>こ</a:t>
            </a:r>
            <a:r>
              <a:rPr lang="ja-JP" altLang="en-US" sz="3500" dirty="0" smtClean="0"/>
              <a:t>と</a:t>
            </a:r>
            <a:endParaRPr lang="ja-JP" altLang="ja-JP" sz="3500" dirty="0" smtClean="0">
              <a:solidFill>
                <a:srgbClr val="FF0000"/>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0" i="0" u="none" strike="noStrike" kern="1200" cap="none" spc="0" normalizeH="0" baseline="0" noProof="0" dirty="0">
              <a:ln>
                <a:noFill/>
              </a:ln>
              <a:solidFill>
                <a:srgbClr val="FF0000"/>
              </a:solidFill>
              <a:effectLst/>
              <a:uLnTx/>
              <a:uFillTx/>
              <a:latin typeface="+mn-lt"/>
              <a:ea typeface="+mn-ea"/>
              <a:cs typeface="+mn-cs"/>
            </a:endParaRPr>
          </a:p>
        </p:txBody>
      </p:sp>
      <p:sp>
        <p:nvSpPr>
          <p:cNvPr id="14" name="下矢印 13"/>
          <p:cNvSpPr/>
          <p:nvPr/>
        </p:nvSpPr>
        <p:spPr>
          <a:xfrm>
            <a:off x="3707904" y="5229200"/>
            <a:ext cx="108012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14282" y="5842337"/>
            <a:ext cx="8712968" cy="1015663"/>
          </a:xfrm>
          <a:prstGeom prst="rect">
            <a:avLst/>
          </a:prstGeom>
          <a:noFill/>
        </p:spPr>
        <p:txBody>
          <a:bodyPr wrap="square" rtlCol="0">
            <a:spAutoFit/>
          </a:bodyPr>
          <a:lstStyle/>
          <a:p>
            <a:endParaRPr lang="en-US" altLang="ja-JP" sz="3000" dirty="0" smtClean="0">
              <a:solidFill>
                <a:srgbClr val="FF0000"/>
              </a:solidFill>
            </a:endParaRPr>
          </a:p>
          <a:p>
            <a:pPr algn="ctr"/>
            <a:endParaRPr lang="en-US" altLang="ja-JP" sz="3000" dirty="0" smtClean="0">
              <a:solidFill>
                <a:srgbClr val="FF0000"/>
              </a:solidFill>
            </a:endParaRPr>
          </a:p>
        </p:txBody>
      </p:sp>
      <p:sp>
        <p:nvSpPr>
          <p:cNvPr id="11" name="テキスト ボックス 10"/>
          <p:cNvSpPr txBox="1"/>
          <p:nvPr/>
        </p:nvSpPr>
        <p:spPr>
          <a:xfrm>
            <a:off x="216750" y="5949280"/>
            <a:ext cx="8927250" cy="1046440"/>
          </a:xfrm>
          <a:prstGeom prst="rect">
            <a:avLst/>
          </a:prstGeom>
          <a:noFill/>
        </p:spPr>
        <p:txBody>
          <a:bodyPr wrap="square" rtlCol="0">
            <a:spAutoFit/>
          </a:bodyPr>
          <a:lstStyle/>
          <a:p>
            <a:r>
              <a:rPr lang="ja-JP" altLang="en-US" sz="3200" dirty="0" smtClean="0"/>
              <a:t>１以外の三つの幸せは、</a:t>
            </a:r>
            <a:r>
              <a:rPr lang="ja-JP" altLang="en-US" sz="3200" dirty="0" smtClean="0">
                <a:solidFill>
                  <a:srgbClr val="FF0000"/>
                </a:solidFill>
              </a:rPr>
              <a:t>働くこと</a:t>
            </a:r>
            <a:r>
              <a:rPr lang="ja-JP" altLang="en-US" sz="3200" dirty="0" smtClean="0"/>
              <a:t>によって得られる。</a:t>
            </a:r>
            <a:endParaRPr lang="en-US" altLang="ja-JP" sz="3000" dirty="0" smtClean="0">
              <a:solidFill>
                <a:srgbClr val="FF0000"/>
              </a:solidFill>
            </a:endParaRPr>
          </a:p>
          <a:p>
            <a:pPr algn="ctr"/>
            <a:endParaRPr lang="en-US" altLang="ja-JP" sz="3000" dirty="0" smtClean="0">
              <a:solidFill>
                <a:srgbClr val="FF0000"/>
              </a:solidFill>
            </a:endParaRPr>
          </a:p>
        </p:txBody>
      </p:sp>
      <p:sp>
        <p:nvSpPr>
          <p:cNvPr id="15" name="テキスト ボックス 14"/>
          <p:cNvSpPr txBox="1"/>
          <p:nvPr/>
        </p:nvSpPr>
        <p:spPr>
          <a:xfrm>
            <a:off x="214282" y="1285860"/>
            <a:ext cx="8715436" cy="1200329"/>
          </a:xfrm>
          <a:prstGeom prst="rect">
            <a:avLst/>
          </a:prstGeom>
          <a:noFill/>
        </p:spPr>
        <p:txBody>
          <a:bodyPr wrap="square" rtlCol="0">
            <a:spAutoFit/>
          </a:bodyPr>
          <a:lstStyle/>
          <a:p>
            <a:r>
              <a:rPr lang="ja-JP" altLang="en-US" sz="2400" dirty="0" smtClean="0"/>
              <a:t>「日本で一番大切にしたい会社」で有名な「日本理化学工業（株）」の大山泰弘会長のお話。（「働く幸せ」という著書も出されている。）</a:t>
            </a:r>
            <a:endParaRPr lang="en-US" altLang="ja-JP" sz="2400" dirty="0" smtClean="0"/>
          </a:p>
          <a:p>
            <a:endParaRPr kumimoji="1" lang="ja-JP" altLang="en-US" sz="2400" dirty="0"/>
          </a:p>
        </p:txBody>
      </p:sp>
      <p:sp>
        <p:nvSpPr>
          <p:cNvPr id="13" name="スライド番号プレースホルダ 12"/>
          <p:cNvSpPr>
            <a:spLocks noGrp="1"/>
          </p:cNvSpPr>
          <p:nvPr>
            <p:ph type="sldNum" sz="quarter" idx="12"/>
          </p:nvPr>
        </p:nvSpPr>
        <p:spPr/>
        <p:txBody>
          <a:bodyPr/>
          <a:lstStyle/>
          <a:p>
            <a:fld id="{D2D8002D-B5B0-4BAC-B1F6-782DDCCE6D9C}" type="slidenum">
              <a:rPr kumimoji="1" lang="ja-JP" altLang="en-US" smtClean="0"/>
              <a:pPr/>
              <a:t>18</a:t>
            </a:fld>
            <a:endParaRPr kumimoji="1" lang="ja-JP" altLang="en-US"/>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nodePh="1">
                                  <p:stCondLst>
                                    <p:cond delay="0"/>
                                  </p:stCondLst>
                                  <p:endCondLst>
                                    <p:cond evt="begin" delay="0">
                                      <p:tn val="34"/>
                                    </p:cond>
                                  </p:endCondLst>
                                  <p:childTnLst>
                                    <p:set>
                                      <p:cBhvr>
                                        <p:cTn id="35" dur="1" fill="hold">
                                          <p:stCondLst>
                                            <p:cond delay="0"/>
                                          </p:stCondLst>
                                        </p:cTn>
                                        <p:tgtEl>
                                          <p:spTgt spid="16"/>
                                        </p:tgtEl>
                                        <p:attrNameLst>
                                          <p:attrName>style.visibility</p:attrName>
                                        </p:attrNameLst>
                                      </p:cBhvr>
                                      <p:to>
                                        <p:strVal val="visible"/>
                                      </p:to>
                                    </p:set>
                                    <p:animEffect transition="in" filter="blinds(horizont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linds(horizontal)">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12" grpId="0"/>
      <p:bldP spid="14" grpId="0" animBg="1"/>
      <p:bldP spid="16"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2780928"/>
            <a:ext cx="8229600" cy="1143000"/>
          </a:xfrm>
        </p:spPr>
        <p:txBody>
          <a:bodyPr>
            <a:normAutofit fontScale="90000"/>
          </a:bodyPr>
          <a:lstStyle/>
          <a:p>
            <a:r>
              <a:rPr lang="ja-JP" altLang="en-US" dirty="0" smtClean="0">
                <a:solidFill>
                  <a:srgbClr val="FF00FF"/>
                </a:solidFill>
              </a:rPr>
              <a:t>３</a:t>
            </a:r>
            <a:r>
              <a:rPr kumimoji="1" lang="ja-JP" altLang="en-US" dirty="0" smtClean="0">
                <a:solidFill>
                  <a:srgbClr val="FF00FF"/>
                </a:solidFill>
              </a:rPr>
              <a:t>．「作業所」</a:t>
            </a:r>
            <a:r>
              <a:rPr lang="ja-JP" altLang="en-US" dirty="0" smtClean="0">
                <a:solidFill>
                  <a:srgbClr val="FF00FF"/>
                </a:solidFill>
              </a:rPr>
              <a:t>は何のために存在</a:t>
            </a:r>
            <a:r>
              <a:rPr lang="en-US" altLang="ja-JP" dirty="0" smtClean="0">
                <a:solidFill>
                  <a:srgbClr val="FF00FF"/>
                </a:solidFill>
              </a:rPr>
              <a:t/>
            </a:r>
            <a:br>
              <a:rPr lang="en-US" altLang="ja-JP" dirty="0" smtClean="0">
                <a:solidFill>
                  <a:srgbClr val="FF00FF"/>
                </a:solidFill>
              </a:rPr>
            </a:br>
            <a:r>
              <a:rPr lang="ja-JP" altLang="en-US" dirty="0" smtClean="0">
                <a:solidFill>
                  <a:srgbClr val="FF00FF"/>
                </a:solidFill>
              </a:rPr>
              <a:t>しているのか？</a:t>
            </a:r>
            <a:endParaRPr kumimoji="1" lang="ja-JP" altLang="en-US" dirty="0">
              <a:solidFill>
                <a:srgbClr val="FF00FF"/>
              </a:solidFill>
            </a:endParaRPr>
          </a:p>
        </p:txBody>
      </p:sp>
      <p:sp>
        <p:nvSpPr>
          <p:cNvPr id="3" name="スライド番号プレースホルダ 2"/>
          <p:cNvSpPr>
            <a:spLocks noGrp="1"/>
          </p:cNvSpPr>
          <p:nvPr>
            <p:ph type="sldNum" sz="quarter" idx="12"/>
          </p:nvPr>
        </p:nvSpPr>
        <p:spPr/>
        <p:txBody>
          <a:bodyPr/>
          <a:lstStyle/>
          <a:p>
            <a:fld id="{D2D8002D-B5B0-4BAC-B1F6-782DDCCE6D9C}" type="slidenum">
              <a:rPr kumimoji="1" lang="ja-JP" altLang="en-US" smtClean="0"/>
              <a:pPr/>
              <a:t>19</a:t>
            </a:fld>
            <a:endParaRPr kumimoji="1"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2780928"/>
            <a:ext cx="8229600" cy="1143000"/>
          </a:xfrm>
        </p:spPr>
        <p:txBody>
          <a:bodyPr>
            <a:normAutofit/>
          </a:bodyPr>
          <a:lstStyle/>
          <a:p>
            <a:r>
              <a:rPr kumimoji="1" lang="ja-JP" altLang="en-US" dirty="0" smtClean="0">
                <a:solidFill>
                  <a:srgbClr val="FF00FF"/>
                </a:solidFill>
              </a:rPr>
              <a:t>１．「</a:t>
            </a:r>
            <a:r>
              <a:rPr kumimoji="1" lang="ja-JP" altLang="en-US" dirty="0" err="1" smtClean="0">
                <a:solidFill>
                  <a:srgbClr val="FF00FF"/>
                </a:solidFill>
              </a:rPr>
              <a:t>障がい</a:t>
            </a:r>
            <a:r>
              <a:rPr kumimoji="1" lang="ja-JP" altLang="en-US" dirty="0" smtClean="0">
                <a:solidFill>
                  <a:srgbClr val="FF00FF"/>
                </a:solidFill>
              </a:rPr>
              <a:t>」について</a:t>
            </a:r>
            <a:endParaRPr kumimoji="1" lang="ja-JP" altLang="en-US" dirty="0">
              <a:solidFill>
                <a:srgbClr val="FF00FF"/>
              </a:solidFill>
            </a:endParaRPr>
          </a:p>
        </p:txBody>
      </p:sp>
      <p:sp>
        <p:nvSpPr>
          <p:cNvPr id="3" name="スライド番号プレースホルダ 2"/>
          <p:cNvSpPr>
            <a:spLocks noGrp="1"/>
          </p:cNvSpPr>
          <p:nvPr>
            <p:ph type="sldNum" sz="quarter" idx="12"/>
          </p:nvPr>
        </p:nvSpPr>
        <p:spPr/>
        <p:txBody>
          <a:bodyPr/>
          <a:lstStyle/>
          <a:p>
            <a:fld id="{D2D8002D-B5B0-4BAC-B1F6-782DDCCE6D9C}" type="slidenum">
              <a:rPr kumimoji="1" lang="ja-JP" altLang="en-US" smtClean="0"/>
              <a:pPr/>
              <a:t>2</a:t>
            </a:fld>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14348" y="357166"/>
            <a:ext cx="4248472" cy="1470025"/>
          </a:xfrm>
        </p:spPr>
        <p:txBody>
          <a:bodyPr/>
          <a:lstStyle/>
          <a:p>
            <a:pPr algn="l"/>
            <a:r>
              <a:rPr lang="ja-JP" altLang="en-US" dirty="0" smtClean="0"/>
              <a:t>「作業所」とは・・・</a:t>
            </a:r>
            <a:endParaRPr kumimoji="1" lang="ja-JP" altLang="en-US" dirty="0"/>
          </a:p>
        </p:txBody>
      </p:sp>
      <p:sp>
        <p:nvSpPr>
          <p:cNvPr id="3" name="サブタイトル 2"/>
          <p:cNvSpPr>
            <a:spLocks noGrp="1"/>
          </p:cNvSpPr>
          <p:nvPr>
            <p:ph type="subTitle" idx="1"/>
          </p:nvPr>
        </p:nvSpPr>
        <p:spPr>
          <a:xfrm>
            <a:off x="179512" y="2924944"/>
            <a:ext cx="8820472" cy="720080"/>
          </a:xfrm>
          <a:ln>
            <a:noFill/>
          </a:ln>
        </p:spPr>
        <p:txBody>
          <a:bodyPr>
            <a:normAutofit/>
          </a:bodyPr>
          <a:lstStyle/>
          <a:p>
            <a:pPr algn="l"/>
            <a:r>
              <a:rPr lang="ja-JP" altLang="en-US" dirty="0" smtClean="0">
                <a:solidFill>
                  <a:schemeClr val="tx1"/>
                </a:solidFill>
              </a:rPr>
              <a:t>２</a:t>
            </a:r>
            <a:r>
              <a:rPr kumimoji="1" lang="ja-JP" altLang="en-US" dirty="0" smtClean="0">
                <a:solidFill>
                  <a:schemeClr val="tx1"/>
                </a:solidFill>
              </a:rPr>
              <a:t>．</a:t>
            </a:r>
            <a:r>
              <a:rPr lang="ja-JP" altLang="en-US" dirty="0" smtClean="0">
                <a:solidFill>
                  <a:srgbClr val="FF0000"/>
                </a:solidFill>
              </a:rPr>
              <a:t>仕事</a:t>
            </a:r>
            <a:r>
              <a:rPr lang="ja-JP" altLang="en-US" dirty="0" smtClean="0">
                <a:solidFill>
                  <a:schemeClr val="tx1"/>
                </a:solidFill>
              </a:rPr>
              <a:t>がある。（自分の</a:t>
            </a:r>
            <a:r>
              <a:rPr lang="ja-JP" altLang="en-US" dirty="0" smtClean="0">
                <a:solidFill>
                  <a:srgbClr val="FF0000"/>
                </a:solidFill>
              </a:rPr>
              <a:t>役割＝存在価値</a:t>
            </a:r>
            <a:r>
              <a:rPr lang="ja-JP" altLang="en-US" dirty="0" smtClean="0">
                <a:solidFill>
                  <a:schemeClr val="tx1"/>
                </a:solidFill>
              </a:rPr>
              <a:t>がある。）</a:t>
            </a:r>
            <a:endParaRPr lang="en-US" altLang="ja-JP" dirty="0" smtClean="0">
              <a:solidFill>
                <a:schemeClr val="tx1"/>
              </a:solidFill>
            </a:endParaRPr>
          </a:p>
          <a:p>
            <a:pPr algn="l"/>
            <a:endParaRPr lang="en-US" altLang="ja-JP" dirty="0" smtClean="0">
              <a:solidFill>
                <a:schemeClr val="tx1"/>
              </a:solidFill>
            </a:endParaRPr>
          </a:p>
          <a:p>
            <a:pPr algn="l"/>
            <a:endParaRPr lang="en-US" altLang="ja-JP" dirty="0" smtClean="0">
              <a:solidFill>
                <a:schemeClr val="tx1"/>
              </a:solidFill>
            </a:endParaRPr>
          </a:p>
          <a:p>
            <a:pPr algn="l"/>
            <a:endParaRPr kumimoji="1" lang="en-US" altLang="ja-JP" dirty="0" smtClean="0">
              <a:solidFill>
                <a:schemeClr val="tx1"/>
              </a:solidFill>
            </a:endParaRPr>
          </a:p>
          <a:p>
            <a:pPr algn="l"/>
            <a:endParaRPr kumimoji="1" lang="en-US" altLang="ja-JP" dirty="0" smtClean="0">
              <a:solidFill>
                <a:schemeClr val="tx1"/>
              </a:solidFill>
            </a:endParaRPr>
          </a:p>
          <a:p>
            <a:pPr algn="l"/>
            <a:endParaRPr kumimoji="1" lang="ja-JP" altLang="en-US" dirty="0">
              <a:solidFill>
                <a:srgbClr val="FF0000"/>
              </a:solidFill>
            </a:endParaRPr>
          </a:p>
        </p:txBody>
      </p:sp>
      <p:sp>
        <p:nvSpPr>
          <p:cNvPr id="5" name="タイトル 1"/>
          <p:cNvSpPr txBox="1">
            <a:spLocks/>
          </p:cNvSpPr>
          <p:nvPr/>
        </p:nvSpPr>
        <p:spPr>
          <a:xfrm>
            <a:off x="5000628" y="357166"/>
            <a:ext cx="3420888" cy="1470025"/>
          </a:xfrm>
          <a:prstGeom prst="rect">
            <a:avLst/>
          </a:prstGeom>
        </p:spPr>
        <p:txBody>
          <a:bodyPr vert="horz" lIns="91440" tIns="45720" rIns="91440" bIns="45720" rtlCol="0" anchor="ctr">
            <a:normAutofit/>
          </a:bodyPr>
          <a:lstStyle/>
          <a:p>
            <a:r>
              <a:rPr lang="ja-JP" altLang="en-US" sz="4400" dirty="0" smtClean="0">
                <a:solidFill>
                  <a:srgbClr val="FF0000"/>
                </a:solidFill>
              </a:rPr>
              <a:t>「</a:t>
            </a:r>
            <a:r>
              <a:rPr lang="ja-JP" altLang="en-US" sz="4400" dirty="0" smtClean="0">
                <a:solidFill>
                  <a:srgbClr val="FF0000"/>
                </a:solidFill>
                <a:latin typeface="+mj-ea"/>
              </a:rPr>
              <a:t>はたらく</a:t>
            </a:r>
            <a:r>
              <a:rPr lang="ja-JP" altLang="en-US" sz="4400" dirty="0" smtClean="0">
                <a:solidFill>
                  <a:srgbClr val="FF0000"/>
                </a:solidFill>
              </a:rPr>
              <a:t>場」</a:t>
            </a:r>
            <a:endParaRPr lang="ja-JP" altLang="en-US" sz="4400" dirty="0">
              <a:solidFill>
                <a:srgbClr val="FF0000"/>
              </a:solidFill>
            </a:endParaRPr>
          </a:p>
        </p:txBody>
      </p:sp>
      <p:sp>
        <p:nvSpPr>
          <p:cNvPr id="6" name="サブタイトル 2"/>
          <p:cNvSpPr txBox="1">
            <a:spLocks/>
          </p:cNvSpPr>
          <p:nvPr/>
        </p:nvSpPr>
        <p:spPr>
          <a:xfrm>
            <a:off x="179512" y="3645024"/>
            <a:ext cx="7560840" cy="720080"/>
          </a:xfrm>
          <a:prstGeom prst="rect">
            <a:avLst/>
          </a:prstGeom>
          <a:ln>
            <a:noFill/>
          </a:ln>
        </p:spPr>
        <p:txBody>
          <a:bodyPr vert="horz" lIns="91440" tIns="45720" rIns="91440" bIns="45720" rtlCol="0">
            <a:normAutofit/>
          </a:bodyPr>
          <a:lstStyle/>
          <a:p>
            <a:pPr lvl="0">
              <a:spcBef>
                <a:spcPct val="20000"/>
              </a:spcBef>
              <a:defRPr/>
            </a:pPr>
            <a:r>
              <a:rPr lang="ja-JP" altLang="en-US" sz="3200" dirty="0" smtClean="0"/>
              <a:t>３</a:t>
            </a:r>
            <a:r>
              <a:rPr kumimoji="1" lang="ja-JP" altLang="en-US" sz="3200" b="0" i="0" u="none" strike="noStrike" kern="1200" cap="none" spc="0" normalizeH="0" baseline="0" noProof="0" dirty="0" err="1" smtClean="0">
                <a:ln>
                  <a:noFill/>
                </a:ln>
                <a:solidFill>
                  <a:schemeClr val="tx1"/>
                </a:solidFill>
                <a:effectLst/>
                <a:uLnTx/>
                <a:uFillTx/>
                <a:latin typeface="+mn-lt"/>
                <a:ea typeface="+mn-ea"/>
                <a:cs typeface="+mn-cs"/>
              </a:rPr>
              <a:t>．</a:t>
            </a:r>
            <a:r>
              <a:rPr lang="ja-JP" altLang="en-US" sz="3200" dirty="0" smtClean="0">
                <a:solidFill>
                  <a:srgbClr val="FF0000"/>
                </a:solidFill>
              </a:rPr>
              <a:t>仲間</a:t>
            </a:r>
            <a:r>
              <a:rPr lang="ja-JP" altLang="en-US" sz="3200" dirty="0" smtClean="0"/>
              <a:t>がいる。（</a:t>
            </a:r>
            <a:r>
              <a:rPr lang="ja-JP" altLang="en-US" sz="3200" dirty="0" smtClean="0">
                <a:solidFill>
                  <a:srgbClr val="FF0000"/>
                </a:solidFill>
              </a:rPr>
              <a:t>人間関係</a:t>
            </a:r>
            <a:r>
              <a:rPr lang="ja-JP" altLang="en-US" sz="3200" dirty="0" smtClean="0"/>
              <a:t>がある。）</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0" i="0" u="none" strike="noStrike" kern="1200" cap="none" spc="0" normalizeH="0" baseline="0" noProof="0" dirty="0">
              <a:ln>
                <a:noFill/>
              </a:ln>
              <a:solidFill>
                <a:srgbClr val="FF0000"/>
              </a:solidFill>
              <a:effectLst/>
              <a:uLnTx/>
              <a:uFillTx/>
              <a:latin typeface="+mn-lt"/>
              <a:ea typeface="+mn-ea"/>
              <a:cs typeface="+mn-cs"/>
            </a:endParaRPr>
          </a:p>
        </p:txBody>
      </p:sp>
      <p:sp>
        <p:nvSpPr>
          <p:cNvPr id="7" name="サブタイトル 2"/>
          <p:cNvSpPr txBox="1">
            <a:spLocks/>
          </p:cNvSpPr>
          <p:nvPr/>
        </p:nvSpPr>
        <p:spPr>
          <a:xfrm>
            <a:off x="179512" y="2204864"/>
            <a:ext cx="8676456" cy="792088"/>
          </a:xfrm>
          <a:prstGeom prst="rect">
            <a:avLst/>
          </a:prstGeom>
          <a:ln>
            <a:noFill/>
          </a:ln>
        </p:spPr>
        <p:txBody>
          <a:bodyPr vert="horz" lIns="91440" tIns="45720" rIns="91440" bIns="45720" rtlCol="0">
            <a:normAutofit fontScale="925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3200" dirty="0" smtClean="0"/>
              <a:t>１</a:t>
            </a:r>
            <a:r>
              <a:rPr kumimoji="1" lang="ja-JP" altLang="en-US" sz="3200" b="0" i="0" u="none" strike="noStrike" kern="1200" cap="none" spc="0" normalizeH="0" baseline="0" noProof="0" dirty="0" err="1" smtClean="0">
                <a:ln>
                  <a:noFill/>
                </a:ln>
                <a:solidFill>
                  <a:schemeClr val="tx1"/>
                </a:solidFill>
                <a:effectLst/>
                <a:uLnTx/>
                <a:uFillTx/>
                <a:latin typeface="+mn-lt"/>
                <a:ea typeface="+mn-ea"/>
                <a:cs typeface="+mn-cs"/>
              </a:rPr>
              <a:t>．</a:t>
            </a:r>
            <a:r>
              <a:rPr kumimoji="1" lang="ja-JP" altLang="en-US" sz="3500" b="0" i="0" u="none" strike="noStrike" kern="1200" cap="none" spc="0" normalizeH="0" baseline="0" noProof="0" dirty="0" smtClean="0">
                <a:ln>
                  <a:noFill/>
                </a:ln>
                <a:solidFill>
                  <a:srgbClr val="FF0000"/>
                </a:solidFill>
                <a:effectLst/>
                <a:uLnTx/>
                <a:uFillTx/>
                <a:latin typeface="+mn-lt"/>
                <a:ea typeface="+mn-ea"/>
                <a:cs typeface="+mn-cs"/>
              </a:rPr>
              <a:t>地域</a:t>
            </a:r>
            <a:r>
              <a:rPr kumimoji="1" lang="ja-JP" altLang="en-US" sz="3500" b="0" i="0" u="none" strike="noStrike" kern="1200" cap="none" spc="0" normalizeH="0" baseline="0" noProof="0" dirty="0" smtClean="0">
                <a:ln>
                  <a:noFill/>
                </a:ln>
                <a:solidFill>
                  <a:schemeClr val="tx1"/>
                </a:solidFill>
                <a:effectLst/>
                <a:uLnTx/>
                <a:uFillTx/>
                <a:latin typeface="+mn-lt"/>
                <a:ea typeface="+mn-ea"/>
                <a:cs typeface="+mn-cs"/>
              </a:rPr>
              <a:t>に開かれている。（</a:t>
            </a:r>
            <a:r>
              <a:rPr kumimoji="1" lang="ja-JP" altLang="en-US" sz="3500" b="0" i="0" u="none" strike="noStrike" kern="1200" cap="none" spc="0" normalizeH="0" baseline="0" noProof="0" dirty="0" smtClean="0">
                <a:ln>
                  <a:noFill/>
                </a:ln>
                <a:solidFill>
                  <a:srgbClr val="FF0000"/>
                </a:solidFill>
                <a:effectLst/>
                <a:uLnTx/>
                <a:uFillTx/>
                <a:latin typeface="+mn-lt"/>
                <a:ea typeface="+mn-ea"/>
                <a:cs typeface="+mn-cs"/>
              </a:rPr>
              <a:t>社会</a:t>
            </a:r>
            <a:r>
              <a:rPr kumimoji="1" lang="ja-JP" altLang="en-US" sz="3500" b="0" i="0" u="none" strike="noStrike" kern="1200" cap="none" spc="0" normalizeH="0" baseline="0" noProof="0" dirty="0" smtClean="0">
                <a:ln>
                  <a:noFill/>
                </a:ln>
                <a:solidFill>
                  <a:schemeClr val="tx1"/>
                </a:solidFill>
                <a:effectLst/>
                <a:uLnTx/>
                <a:uFillTx/>
                <a:latin typeface="+mn-lt"/>
                <a:ea typeface="+mn-ea"/>
                <a:cs typeface="+mn-cs"/>
              </a:rPr>
              <a:t>との接点がある。）</a:t>
            </a:r>
            <a:endParaRPr kumimoji="1" lang="en-US" altLang="ja-JP" sz="35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0" i="0" u="none" strike="noStrike" kern="1200" cap="none" spc="0" normalizeH="0" baseline="0" noProof="0" dirty="0">
              <a:ln>
                <a:noFill/>
              </a:ln>
              <a:solidFill>
                <a:srgbClr val="FF0000"/>
              </a:solidFill>
              <a:effectLst/>
              <a:uLnTx/>
              <a:uFillTx/>
              <a:latin typeface="+mn-lt"/>
              <a:ea typeface="+mn-ea"/>
              <a:cs typeface="+mn-cs"/>
            </a:endParaRPr>
          </a:p>
        </p:txBody>
      </p:sp>
      <p:sp>
        <p:nvSpPr>
          <p:cNvPr id="8" name="サブタイトル 2"/>
          <p:cNvSpPr txBox="1">
            <a:spLocks/>
          </p:cNvSpPr>
          <p:nvPr/>
        </p:nvSpPr>
        <p:spPr>
          <a:xfrm>
            <a:off x="179512" y="1988840"/>
            <a:ext cx="8784976" cy="2448272"/>
          </a:xfrm>
          <a:prstGeom prst="rect">
            <a:avLst/>
          </a:prstGeom>
          <a:ln>
            <a:solidFill>
              <a:schemeClr val="accent1"/>
            </a:solidFill>
          </a:ln>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0" i="0" u="none" strike="noStrike" kern="1200" cap="none" spc="0" normalizeH="0" baseline="0" noProof="0" dirty="0">
              <a:ln>
                <a:noFill/>
              </a:ln>
              <a:solidFill>
                <a:srgbClr val="FF0000"/>
              </a:solidFill>
              <a:effectLst/>
              <a:uLnTx/>
              <a:uFillTx/>
              <a:latin typeface="+mn-lt"/>
              <a:ea typeface="+mn-ea"/>
              <a:cs typeface="+mn-cs"/>
            </a:endParaRPr>
          </a:p>
        </p:txBody>
      </p:sp>
      <p:sp>
        <p:nvSpPr>
          <p:cNvPr id="9" name="下矢印 8"/>
          <p:cNvSpPr/>
          <p:nvPr/>
        </p:nvSpPr>
        <p:spPr>
          <a:xfrm>
            <a:off x="3923928" y="4653136"/>
            <a:ext cx="108012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79512" y="5445224"/>
            <a:ext cx="8856984" cy="1077218"/>
          </a:xfrm>
          <a:prstGeom prst="rect">
            <a:avLst/>
          </a:prstGeom>
          <a:noFill/>
        </p:spPr>
        <p:txBody>
          <a:bodyPr wrap="square" rtlCol="0">
            <a:spAutoFit/>
          </a:bodyPr>
          <a:lstStyle/>
          <a:p>
            <a:r>
              <a:rPr kumimoji="1" lang="ja-JP" altLang="en-US" sz="3200" dirty="0" smtClean="0">
                <a:solidFill>
                  <a:srgbClr val="FF0000"/>
                </a:solidFill>
              </a:rPr>
              <a:t>「共に働く仲間たち</a:t>
            </a:r>
            <a:r>
              <a:rPr lang="ja-JP" altLang="en-US" sz="3200" dirty="0" smtClean="0">
                <a:solidFill>
                  <a:srgbClr val="FF0000"/>
                </a:solidFill>
              </a:rPr>
              <a:t>」（同じ釜の飯を食らう仲間たち）</a:t>
            </a:r>
            <a:r>
              <a:rPr kumimoji="1" lang="ja-JP" altLang="en-US" sz="3200" dirty="0" smtClean="0"/>
              <a:t>によって構成される、ワンアンドオンリーの</a:t>
            </a:r>
            <a:r>
              <a:rPr kumimoji="1" lang="ja-JP" altLang="en-US" sz="3200" dirty="0" smtClean="0">
                <a:solidFill>
                  <a:srgbClr val="FF0000"/>
                </a:solidFill>
              </a:rPr>
              <a:t>共同体</a:t>
            </a:r>
            <a:r>
              <a:rPr kumimoji="1" lang="ja-JP" altLang="en-US" sz="3200" dirty="0" smtClean="0"/>
              <a:t>。</a:t>
            </a:r>
            <a:endParaRPr kumimoji="1" lang="ja-JP" altLang="en-US" sz="3200" dirty="0"/>
          </a:p>
        </p:txBody>
      </p:sp>
      <p:sp>
        <p:nvSpPr>
          <p:cNvPr id="11" name="スライド番号プレースホルダ 10"/>
          <p:cNvSpPr>
            <a:spLocks noGrp="1"/>
          </p:cNvSpPr>
          <p:nvPr>
            <p:ph type="sldNum" sz="quarter" idx="12"/>
          </p:nvPr>
        </p:nvSpPr>
        <p:spPr/>
        <p:txBody>
          <a:bodyPr/>
          <a:lstStyle/>
          <a:p>
            <a:fld id="{D2D8002D-B5B0-4BAC-B1F6-782DDCCE6D9C}" type="slidenum">
              <a:rPr kumimoji="1" lang="ja-JP" altLang="en-US" smtClean="0"/>
              <a:pPr/>
              <a:t>20</a:t>
            </a:fld>
            <a:endParaRPr kumimoji="1" lang="ja-JP" altLang="en-US"/>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76672"/>
            <a:ext cx="8229600" cy="1143000"/>
          </a:xfrm>
        </p:spPr>
        <p:txBody>
          <a:bodyPr>
            <a:normAutofit fontScale="90000"/>
          </a:bodyPr>
          <a:lstStyle/>
          <a:p>
            <a:r>
              <a:rPr kumimoji="1" lang="ja-JP" altLang="en-US" dirty="0" smtClean="0"/>
              <a:t>「作業所」の</a:t>
            </a:r>
            <a:r>
              <a:rPr kumimoji="1" lang="ja-JP" altLang="en-US" dirty="0" smtClean="0">
                <a:solidFill>
                  <a:srgbClr val="FF0000"/>
                </a:solidFill>
              </a:rPr>
              <a:t>誕生</a:t>
            </a:r>
            <a:r>
              <a:rPr kumimoji="1" lang="en-US" altLang="ja-JP" dirty="0" smtClean="0"/>
              <a:t/>
            </a:r>
            <a:br>
              <a:rPr kumimoji="1" lang="en-US" altLang="ja-JP" dirty="0" smtClean="0"/>
            </a:br>
            <a:r>
              <a:rPr kumimoji="1" lang="ja-JP" altLang="en-US" sz="3100" dirty="0" smtClean="0"/>
              <a:t>～「行き場のない人達」を「孤立」させないために・・・</a:t>
            </a:r>
            <a:endParaRPr kumimoji="1" lang="ja-JP" altLang="en-US" sz="3100" dirty="0"/>
          </a:p>
        </p:txBody>
      </p:sp>
      <p:sp>
        <p:nvSpPr>
          <p:cNvPr id="3" name="コンテンツ プレースホルダ 2"/>
          <p:cNvSpPr>
            <a:spLocks noGrp="1"/>
          </p:cNvSpPr>
          <p:nvPr>
            <p:ph idx="1"/>
          </p:nvPr>
        </p:nvSpPr>
        <p:spPr>
          <a:xfrm>
            <a:off x="251520" y="1772816"/>
            <a:ext cx="8568952" cy="2592288"/>
          </a:xfrm>
          <a:ln>
            <a:solidFill>
              <a:schemeClr val="accent1"/>
            </a:solidFill>
          </a:ln>
        </p:spPr>
        <p:txBody>
          <a:bodyPr>
            <a:normAutofit fontScale="62500" lnSpcReduction="20000"/>
          </a:bodyPr>
          <a:lstStyle/>
          <a:p>
            <a:pPr>
              <a:buNone/>
            </a:pPr>
            <a:endParaRPr lang="en-US" altLang="ja-JP" dirty="0" smtClean="0"/>
          </a:p>
          <a:p>
            <a:r>
              <a:rPr lang="ja-JP" altLang="en-US" sz="3800" b="1" u="sng" dirty="0" smtClean="0">
                <a:solidFill>
                  <a:srgbClr val="0070C0"/>
                </a:solidFill>
              </a:rPr>
              <a:t>行政主導の福祉（措置委託制度）</a:t>
            </a:r>
            <a:endParaRPr lang="en-US" altLang="ja-JP" sz="3800" b="1" u="sng" dirty="0" smtClean="0">
              <a:solidFill>
                <a:srgbClr val="0070C0"/>
              </a:solidFill>
            </a:endParaRPr>
          </a:p>
          <a:p>
            <a:pPr>
              <a:buNone/>
            </a:pPr>
            <a:r>
              <a:rPr lang="ja-JP" altLang="en-US" dirty="0" smtClean="0"/>
              <a:t>　</a:t>
            </a:r>
            <a:r>
              <a:rPr lang="ja-JP" altLang="en-US" sz="3000" dirty="0" smtClean="0"/>
              <a:t>　 →</a:t>
            </a:r>
            <a:r>
              <a:rPr lang="ja-JP" altLang="ja-JP" sz="3000" dirty="0" smtClean="0"/>
              <a:t>福祉施策の重点</a:t>
            </a:r>
            <a:r>
              <a:rPr lang="ja-JP" altLang="en-US" sz="3000" dirty="0" smtClean="0"/>
              <a:t>は、</a:t>
            </a:r>
            <a:r>
              <a:rPr lang="ja-JP" altLang="ja-JP" sz="3000" dirty="0" smtClean="0"/>
              <a:t>入所施設や病院の整備</a:t>
            </a:r>
            <a:r>
              <a:rPr lang="ja-JP" altLang="en-US" sz="3000" dirty="0" smtClean="0"/>
              <a:t>だけでいいの？</a:t>
            </a:r>
            <a:endParaRPr lang="en-US" altLang="ja-JP" sz="3000" dirty="0" smtClean="0"/>
          </a:p>
          <a:p>
            <a:pPr>
              <a:buNone/>
            </a:pPr>
            <a:r>
              <a:rPr lang="ja-JP" altLang="en-US" sz="3000" dirty="0" smtClean="0"/>
              <a:t>　　 →福祉の担い手は立派な法人だけ？当事者や家族が運営しちゃダメなの？？</a:t>
            </a:r>
            <a:endParaRPr lang="en-US" altLang="ja-JP" sz="3000" dirty="0" smtClean="0"/>
          </a:p>
          <a:p>
            <a:pPr>
              <a:buNone/>
            </a:pPr>
            <a:endParaRPr lang="en-US" altLang="ja-JP" dirty="0" smtClean="0"/>
          </a:p>
          <a:p>
            <a:r>
              <a:rPr lang="ja-JP" altLang="en-US" sz="3800" b="1" u="sng" dirty="0" smtClean="0">
                <a:solidFill>
                  <a:srgbClr val="0070C0"/>
                </a:solidFill>
              </a:rPr>
              <a:t>「雇用か、福祉か」の時代</a:t>
            </a:r>
            <a:endParaRPr lang="en-US" altLang="ja-JP" sz="3800" b="1" u="sng" dirty="0" smtClean="0">
              <a:solidFill>
                <a:srgbClr val="0070C0"/>
              </a:solidFill>
            </a:endParaRPr>
          </a:p>
          <a:p>
            <a:pPr>
              <a:buNone/>
            </a:pPr>
            <a:r>
              <a:rPr lang="ja-JP" altLang="en-US" dirty="0" smtClean="0"/>
              <a:t>　</a:t>
            </a:r>
            <a:r>
              <a:rPr lang="ja-JP" altLang="en-US" sz="3000" dirty="0" smtClean="0"/>
              <a:t>　 →就職できない人は、お役所が決めた施設に入らなきゃならないの？</a:t>
            </a:r>
            <a:endParaRPr lang="en-US" altLang="ja-JP" sz="3000" dirty="0" smtClean="0"/>
          </a:p>
          <a:p>
            <a:pPr>
              <a:buNone/>
            </a:pPr>
            <a:r>
              <a:rPr lang="ja-JP" altLang="en-US" sz="3000" dirty="0" smtClean="0"/>
              <a:t>　　 →自宅で生活している人は、「ただ家族にお世話されるだけの存在」なの？？</a:t>
            </a:r>
            <a:endParaRPr lang="en-US" altLang="ja-JP" dirty="0" smtClean="0"/>
          </a:p>
          <a:p>
            <a:pPr>
              <a:buNone/>
            </a:pPr>
            <a:endParaRPr lang="en-US" altLang="ja-JP" dirty="0" smtClean="0"/>
          </a:p>
          <a:p>
            <a:pPr>
              <a:buNone/>
            </a:pPr>
            <a:endParaRPr lang="en-US" altLang="ja-JP" dirty="0" smtClean="0"/>
          </a:p>
          <a:p>
            <a:pPr>
              <a:buNone/>
            </a:pPr>
            <a:endParaRPr lang="en-US" altLang="ja-JP" dirty="0" smtClean="0"/>
          </a:p>
          <a:p>
            <a:pPr>
              <a:buNone/>
            </a:pPr>
            <a:endParaRPr lang="en-US" altLang="ja-JP" dirty="0" smtClean="0"/>
          </a:p>
        </p:txBody>
      </p:sp>
      <p:sp>
        <p:nvSpPr>
          <p:cNvPr id="4" name="下矢印 3"/>
          <p:cNvSpPr/>
          <p:nvPr/>
        </p:nvSpPr>
        <p:spPr>
          <a:xfrm>
            <a:off x="3707904" y="4509120"/>
            <a:ext cx="108012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95536" y="5085184"/>
            <a:ext cx="8496944" cy="923330"/>
          </a:xfrm>
          <a:prstGeom prst="rect">
            <a:avLst/>
          </a:prstGeom>
          <a:noFill/>
        </p:spPr>
        <p:txBody>
          <a:bodyPr wrap="square" rtlCol="0">
            <a:spAutoFit/>
          </a:bodyPr>
          <a:lstStyle/>
          <a:p>
            <a:pPr>
              <a:buNone/>
            </a:pPr>
            <a:r>
              <a:rPr lang="en-US" altLang="ja-JP" sz="3600" b="1" dirty="0" smtClean="0">
                <a:solidFill>
                  <a:srgbClr val="FF0000"/>
                </a:solidFill>
                <a:latin typeface="+mn-ea"/>
              </a:rPr>
              <a:t>NO</a:t>
            </a:r>
            <a:r>
              <a:rPr lang="ja-JP" altLang="en-US" sz="3600" b="1" dirty="0" smtClean="0">
                <a:solidFill>
                  <a:srgbClr val="FF0000"/>
                </a:solidFill>
              </a:rPr>
              <a:t>！</a:t>
            </a:r>
            <a:r>
              <a:rPr lang="ja-JP" altLang="en-US" sz="2800" b="1" dirty="0" smtClean="0">
                <a:solidFill>
                  <a:srgbClr val="FF0000"/>
                </a:solidFill>
              </a:rPr>
              <a:t>住みなれた</a:t>
            </a:r>
            <a:r>
              <a:rPr lang="ja-JP" altLang="ja-JP" sz="2800" b="1" dirty="0" smtClean="0">
                <a:solidFill>
                  <a:srgbClr val="FF0000"/>
                </a:solidFill>
              </a:rPr>
              <a:t>地域</a:t>
            </a:r>
            <a:r>
              <a:rPr lang="ja-JP" altLang="en-US" sz="2800" b="1" dirty="0" smtClean="0">
                <a:solidFill>
                  <a:srgbClr val="FF0000"/>
                </a:solidFill>
              </a:rPr>
              <a:t>の中</a:t>
            </a:r>
            <a:r>
              <a:rPr lang="ja-JP" altLang="ja-JP" sz="2800" b="1" dirty="0" smtClean="0">
                <a:solidFill>
                  <a:srgbClr val="FF0000"/>
                </a:solidFill>
              </a:rPr>
              <a:t>で</a:t>
            </a:r>
            <a:r>
              <a:rPr lang="ja-JP" altLang="en-US" sz="2800" b="1" dirty="0" smtClean="0">
                <a:solidFill>
                  <a:srgbClr val="FF0000"/>
                </a:solidFill>
              </a:rPr>
              <a:t>、</a:t>
            </a:r>
            <a:r>
              <a:rPr lang="ja-JP" altLang="ja-JP" sz="2800" b="1" dirty="0" smtClean="0">
                <a:solidFill>
                  <a:srgbClr val="FF0000"/>
                </a:solidFill>
              </a:rPr>
              <a:t>働き</a:t>
            </a:r>
            <a:r>
              <a:rPr lang="ja-JP" altLang="en-US" sz="2800" b="1" dirty="0" smtClean="0">
                <a:solidFill>
                  <a:srgbClr val="FF0000"/>
                </a:solidFill>
              </a:rPr>
              <a:t>・暮らしたい！！</a:t>
            </a:r>
            <a:endParaRPr lang="en-US" altLang="ja-JP" sz="2800" b="1" dirty="0" smtClean="0">
              <a:solidFill>
                <a:srgbClr val="FF0000"/>
              </a:solidFill>
            </a:endParaRPr>
          </a:p>
          <a:p>
            <a:endParaRPr kumimoji="1" lang="ja-JP" altLang="en-US" dirty="0"/>
          </a:p>
        </p:txBody>
      </p:sp>
      <p:sp>
        <p:nvSpPr>
          <p:cNvPr id="6" name="テキスト ボックス 5"/>
          <p:cNvSpPr txBox="1"/>
          <p:nvPr/>
        </p:nvSpPr>
        <p:spPr>
          <a:xfrm>
            <a:off x="251520" y="5657671"/>
            <a:ext cx="8496944" cy="1200329"/>
          </a:xfrm>
          <a:prstGeom prst="rect">
            <a:avLst/>
          </a:prstGeom>
          <a:noFill/>
        </p:spPr>
        <p:txBody>
          <a:bodyPr wrap="square" rtlCol="0">
            <a:spAutoFit/>
          </a:bodyPr>
          <a:lstStyle/>
          <a:p>
            <a:pPr>
              <a:buNone/>
            </a:pPr>
            <a:r>
              <a:rPr lang="ja-JP" altLang="en-US" b="1" dirty="0" smtClean="0"/>
              <a:t>１９６９年３月、全国初の無認可作業所が愛知県名古屋市に開所（「ゆたか作業所」）。同年７月、東京都江戸川区では、身体障がいの当事者たちが「もぐらの家」を開所。</a:t>
            </a:r>
            <a:endParaRPr lang="en-US" altLang="ja-JP" b="1" dirty="0" smtClean="0"/>
          </a:p>
          <a:p>
            <a:pPr>
              <a:buNone/>
            </a:pPr>
            <a:r>
              <a:rPr lang="ja-JP" altLang="en-US" b="1" dirty="0" smtClean="0"/>
              <a:t>以後、日本全国に、それらの実践を継ぐ者たちが現われ、作業所は増えていった。</a:t>
            </a:r>
            <a:endParaRPr lang="en-US" altLang="ja-JP" b="1" dirty="0" smtClean="0"/>
          </a:p>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21</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188640"/>
            <a:ext cx="7920880" cy="1470025"/>
          </a:xfrm>
        </p:spPr>
        <p:txBody>
          <a:bodyPr/>
          <a:lstStyle/>
          <a:p>
            <a:r>
              <a:rPr lang="ja-JP" altLang="en-US" dirty="0" smtClean="0"/>
              <a:t>いろいろな</a:t>
            </a:r>
            <a:r>
              <a:rPr lang="ja-JP" altLang="en-US" dirty="0" smtClean="0">
                <a:solidFill>
                  <a:srgbClr val="FF0000"/>
                </a:solidFill>
              </a:rPr>
              <a:t>呼び方</a:t>
            </a:r>
            <a:endParaRPr kumimoji="1" lang="ja-JP" altLang="en-US" dirty="0">
              <a:solidFill>
                <a:srgbClr val="FF0000"/>
              </a:solidFill>
            </a:endParaRPr>
          </a:p>
        </p:txBody>
      </p:sp>
      <p:sp>
        <p:nvSpPr>
          <p:cNvPr id="3" name="サブタイトル 2"/>
          <p:cNvSpPr>
            <a:spLocks noGrp="1"/>
          </p:cNvSpPr>
          <p:nvPr>
            <p:ph type="subTitle" idx="1"/>
          </p:nvPr>
        </p:nvSpPr>
        <p:spPr>
          <a:xfrm>
            <a:off x="611560" y="1628800"/>
            <a:ext cx="8208912" cy="576064"/>
          </a:xfrm>
          <a:ln>
            <a:noFill/>
          </a:ln>
        </p:spPr>
        <p:txBody>
          <a:bodyPr>
            <a:normAutofit fontScale="85000" lnSpcReduction="10000"/>
          </a:bodyPr>
          <a:lstStyle/>
          <a:p>
            <a:pPr algn="l">
              <a:buFont typeface="Arial" pitchFamily="34" charset="0"/>
              <a:buChar char="•"/>
            </a:pPr>
            <a:r>
              <a:rPr lang="ja-JP" altLang="en-US" dirty="0" smtClean="0">
                <a:solidFill>
                  <a:schemeClr val="tx1"/>
                </a:solidFill>
              </a:rPr>
              <a:t>法定事業の定員に満たない。制度外の活動をしている。</a:t>
            </a:r>
            <a:endParaRPr lang="en-US" altLang="ja-JP" dirty="0" smtClean="0">
              <a:solidFill>
                <a:schemeClr val="tx1"/>
              </a:solidFill>
            </a:endParaRPr>
          </a:p>
          <a:p>
            <a:pPr algn="l"/>
            <a:endParaRPr lang="en-US" altLang="ja-JP" dirty="0" smtClean="0">
              <a:solidFill>
                <a:schemeClr val="tx1"/>
              </a:solidFill>
            </a:endParaRPr>
          </a:p>
          <a:p>
            <a:pPr algn="l"/>
            <a:endParaRPr lang="en-US" altLang="ja-JP" dirty="0" smtClean="0">
              <a:solidFill>
                <a:schemeClr val="tx1"/>
              </a:solidFill>
            </a:endParaRPr>
          </a:p>
          <a:p>
            <a:pPr algn="l"/>
            <a:endParaRPr kumimoji="1" lang="en-US" altLang="ja-JP" dirty="0" smtClean="0">
              <a:solidFill>
                <a:schemeClr val="tx1"/>
              </a:solidFill>
            </a:endParaRPr>
          </a:p>
          <a:p>
            <a:pPr algn="l"/>
            <a:endParaRPr kumimoji="1" lang="en-US" altLang="ja-JP" dirty="0" smtClean="0">
              <a:solidFill>
                <a:schemeClr val="tx1"/>
              </a:solidFill>
            </a:endParaRPr>
          </a:p>
          <a:p>
            <a:pPr algn="l"/>
            <a:endParaRPr kumimoji="1" lang="ja-JP" altLang="en-US" dirty="0">
              <a:solidFill>
                <a:srgbClr val="FF0000"/>
              </a:solidFill>
            </a:endParaRPr>
          </a:p>
        </p:txBody>
      </p:sp>
      <p:sp>
        <p:nvSpPr>
          <p:cNvPr id="6" name="サブタイトル 2"/>
          <p:cNvSpPr txBox="1">
            <a:spLocks/>
          </p:cNvSpPr>
          <p:nvPr/>
        </p:nvSpPr>
        <p:spPr>
          <a:xfrm>
            <a:off x="611560" y="2708920"/>
            <a:ext cx="7632848" cy="576064"/>
          </a:xfrm>
          <a:prstGeom prst="rect">
            <a:avLst/>
          </a:prstGeom>
          <a:ln>
            <a:noFill/>
          </a:ln>
        </p:spPr>
        <p:txBody>
          <a:bodyPr vert="horz" lIns="91440" tIns="45720" rIns="91440" bIns="45720" rtlCol="0">
            <a:normAutofit/>
          </a:bodyPr>
          <a:lstStyle/>
          <a:p>
            <a:pPr>
              <a:buFont typeface="Arial" pitchFamily="34" charset="0"/>
              <a:buChar char="•"/>
            </a:pPr>
            <a:r>
              <a:rPr lang="ja-JP" altLang="en-US" sz="2700" dirty="0" smtClean="0"/>
              <a:t>地域に根差した活動をしている</a:t>
            </a:r>
            <a:endParaRPr lang="en-US" altLang="ja-JP" sz="2700"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0" i="0" u="none" strike="noStrike" kern="1200" cap="none" spc="0" normalizeH="0" baseline="0" noProof="0" dirty="0">
              <a:ln>
                <a:noFill/>
              </a:ln>
              <a:solidFill>
                <a:srgbClr val="FF0000"/>
              </a:solidFill>
              <a:effectLst/>
              <a:uLnTx/>
              <a:uFillTx/>
              <a:latin typeface="+mn-lt"/>
              <a:ea typeface="+mn-ea"/>
              <a:cs typeface="+mn-cs"/>
            </a:endParaRPr>
          </a:p>
        </p:txBody>
      </p:sp>
      <p:sp>
        <p:nvSpPr>
          <p:cNvPr id="7" name="サブタイトル 2"/>
          <p:cNvSpPr txBox="1">
            <a:spLocks/>
          </p:cNvSpPr>
          <p:nvPr/>
        </p:nvSpPr>
        <p:spPr>
          <a:xfrm>
            <a:off x="611560" y="3717032"/>
            <a:ext cx="7632848" cy="504056"/>
          </a:xfrm>
          <a:prstGeom prst="rect">
            <a:avLst/>
          </a:prstGeom>
          <a:ln>
            <a:noFill/>
          </a:ln>
        </p:spPr>
        <p:txBody>
          <a:bodyPr vert="horz" lIns="91440" tIns="45720" rIns="91440" bIns="45720" rtlCol="0">
            <a:normAutofit lnSpcReduction="10000"/>
          </a:bodyPr>
          <a:lstStyle/>
          <a:p>
            <a:pPr>
              <a:buFont typeface="Arial" pitchFamily="34" charset="0"/>
              <a:buChar char="•"/>
            </a:pPr>
            <a:r>
              <a:rPr lang="ja-JP" altLang="en-US" sz="2900" dirty="0" smtClean="0"/>
              <a:t>障がいのある人もない人も共に働き運営する</a:t>
            </a:r>
            <a:endParaRPr lang="en-US" altLang="ja-JP" sz="2900"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0" i="0" u="none" strike="noStrike" kern="1200" cap="none" spc="0" normalizeH="0" baseline="0" noProof="0" dirty="0">
              <a:ln>
                <a:noFill/>
              </a:ln>
              <a:solidFill>
                <a:srgbClr val="FF0000"/>
              </a:solidFill>
              <a:effectLst/>
              <a:uLnTx/>
              <a:uFillTx/>
              <a:latin typeface="+mn-lt"/>
              <a:ea typeface="+mn-ea"/>
              <a:cs typeface="+mn-cs"/>
            </a:endParaRPr>
          </a:p>
        </p:txBody>
      </p:sp>
      <p:sp>
        <p:nvSpPr>
          <p:cNvPr id="8" name="サブタイトル 2"/>
          <p:cNvSpPr txBox="1">
            <a:spLocks/>
          </p:cNvSpPr>
          <p:nvPr/>
        </p:nvSpPr>
        <p:spPr>
          <a:xfrm>
            <a:off x="539552" y="1484784"/>
            <a:ext cx="8280920" cy="3312368"/>
          </a:xfrm>
          <a:prstGeom prst="rect">
            <a:avLst/>
          </a:prstGeom>
          <a:ln>
            <a:solidFill>
              <a:schemeClr val="accent1"/>
            </a:solidFill>
          </a:ln>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0" i="0" u="none" strike="noStrike" kern="1200" cap="none" spc="0" normalizeH="0" baseline="0" noProof="0" dirty="0">
              <a:ln>
                <a:noFill/>
              </a:ln>
              <a:solidFill>
                <a:srgbClr val="FF0000"/>
              </a:solidFill>
              <a:effectLst/>
              <a:uLnTx/>
              <a:uFillTx/>
              <a:latin typeface="+mn-lt"/>
              <a:ea typeface="+mn-ea"/>
              <a:cs typeface="+mn-cs"/>
            </a:endParaRPr>
          </a:p>
        </p:txBody>
      </p:sp>
      <p:sp>
        <p:nvSpPr>
          <p:cNvPr id="9" name="下矢印 8"/>
          <p:cNvSpPr/>
          <p:nvPr/>
        </p:nvSpPr>
        <p:spPr>
          <a:xfrm>
            <a:off x="3923928" y="4941168"/>
            <a:ext cx="108012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28596" y="5661248"/>
            <a:ext cx="8319868" cy="830997"/>
          </a:xfrm>
          <a:prstGeom prst="rect">
            <a:avLst/>
          </a:prstGeom>
          <a:noFill/>
        </p:spPr>
        <p:txBody>
          <a:bodyPr wrap="square" rtlCol="0">
            <a:spAutoFit/>
          </a:bodyPr>
          <a:lstStyle/>
          <a:p>
            <a:r>
              <a:rPr kumimoji="1" lang="ja-JP" altLang="en-US" sz="2400" dirty="0" smtClean="0"/>
              <a:t>集まってきた仲間たち</a:t>
            </a:r>
            <a:r>
              <a:rPr lang="ja-JP" altLang="en-US" sz="2400" dirty="0" smtClean="0"/>
              <a:t>の個性</a:t>
            </a:r>
            <a:r>
              <a:rPr kumimoji="1" lang="ja-JP" altLang="en-US" sz="2400" dirty="0" smtClean="0"/>
              <a:t>よって</a:t>
            </a:r>
            <a:r>
              <a:rPr lang="ja-JP" altLang="en-US" sz="2400" dirty="0" smtClean="0"/>
              <a:t>、その場所のカラーや</a:t>
            </a:r>
            <a:r>
              <a:rPr kumimoji="1" lang="ja-JP" altLang="en-US" sz="2400" dirty="0" smtClean="0"/>
              <a:t>活動スタイルが</a:t>
            </a:r>
            <a:r>
              <a:rPr lang="ja-JP" altLang="en-US" sz="2400" dirty="0" smtClean="0">
                <a:solidFill>
                  <a:srgbClr val="FF0000"/>
                </a:solidFill>
              </a:rPr>
              <a:t>自然発生的</a:t>
            </a:r>
            <a:r>
              <a:rPr kumimoji="1" lang="ja-JP" altLang="en-US" sz="2400" dirty="0" smtClean="0"/>
              <a:t>に決まってゆくのが、</a:t>
            </a:r>
            <a:r>
              <a:rPr lang="ja-JP" altLang="en-US" sz="2400" dirty="0" smtClean="0"/>
              <a:t> 「作業所」の</a:t>
            </a:r>
            <a:r>
              <a:rPr kumimoji="1" lang="ja-JP" altLang="en-US" sz="2400" dirty="0" smtClean="0"/>
              <a:t>魅力。</a:t>
            </a:r>
            <a:endParaRPr kumimoji="1" lang="ja-JP" altLang="en-US" sz="2400" dirty="0"/>
          </a:p>
        </p:txBody>
      </p:sp>
      <p:sp>
        <p:nvSpPr>
          <p:cNvPr id="11" name="正方形/長方形 10"/>
          <p:cNvSpPr/>
          <p:nvPr/>
        </p:nvSpPr>
        <p:spPr>
          <a:xfrm>
            <a:off x="1691680" y="2132856"/>
            <a:ext cx="4104456" cy="553998"/>
          </a:xfrm>
          <a:prstGeom prst="rect">
            <a:avLst/>
          </a:prstGeom>
        </p:spPr>
        <p:txBody>
          <a:bodyPr wrap="square">
            <a:spAutoFit/>
          </a:bodyPr>
          <a:lstStyle/>
          <a:p>
            <a:r>
              <a:rPr lang="ja-JP" altLang="en-US" sz="3000" dirty="0" smtClean="0">
                <a:solidFill>
                  <a:srgbClr val="FF0000"/>
                </a:solidFill>
              </a:rPr>
              <a:t>「小規模福祉作業所」</a:t>
            </a:r>
            <a:endParaRPr lang="en-US" altLang="ja-JP" sz="3000" dirty="0" smtClean="0">
              <a:solidFill>
                <a:srgbClr val="FF0000"/>
              </a:solidFill>
            </a:endParaRPr>
          </a:p>
        </p:txBody>
      </p:sp>
      <p:sp>
        <p:nvSpPr>
          <p:cNvPr id="15" name="右矢印 14"/>
          <p:cNvSpPr/>
          <p:nvPr/>
        </p:nvSpPr>
        <p:spPr>
          <a:xfrm>
            <a:off x="1115616" y="2276872"/>
            <a:ext cx="504056" cy="144016"/>
          </a:xfrm>
          <a:prstGeom prst="rightArrow">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6" name="正方形/長方形 15"/>
          <p:cNvSpPr/>
          <p:nvPr/>
        </p:nvSpPr>
        <p:spPr>
          <a:xfrm>
            <a:off x="1691680" y="3140968"/>
            <a:ext cx="3168352" cy="553998"/>
          </a:xfrm>
          <a:prstGeom prst="rect">
            <a:avLst/>
          </a:prstGeom>
        </p:spPr>
        <p:txBody>
          <a:bodyPr wrap="square">
            <a:spAutoFit/>
          </a:bodyPr>
          <a:lstStyle/>
          <a:p>
            <a:r>
              <a:rPr lang="ja-JP" altLang="en-US" sz="3000" dirty="0" smtClean="0">
                <a:solidFill>
                  <a:srgbClr val="FF0000"/>
                </a:solidFill>
              </a:rPr>
              <a:t>「地域作業所」</a:t>
            </a:r>
            <a:endParaRPr lang="en-US" altLang="ja-JP" sz="3000" dirty="0" smtClean="0">
              <a:solidFill>
                <a:srgbClr val="FF0000"/>
              </a:solidFill>
            </a:endParaRPr>
          </a:p>
        </p:txBody>
      </p:sp>
      <p:sp>
        <p:nvSpPr>
          <p:cNvPr id="17" name="右矢印 16"/>
          <p:cNvSpPr/>
          <p:nvPr/>
        </p:nvSpPr>
        <p:spPr>
          <a:xfrm>
            <a:off x="1115616" y="3284984"/>
            <a:ext cx="504056" cy="144016"/>
          </a:xfrm>
          <a:prstGeom prst="rightArrow">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8" name="正方形/長方形 17"/>
          <p:cNvSpPr/>
          <p:nvPr/>
        </p:nvSpPr>
        <p:spPr>
          <a:xfrm>
            <a:off x="1691680" y="4149080"/>
            <a:ext cx="3168352" cy="553998"/>
          </a:xfrm>
          <a:prstGeom prst="rect">
            <a:avLst/>
          </a:prstGeom>
        </p:spPr>
        <p:txBody>
          <a:bodyPr wrap="square">
            <a:spAutoFit/>
          </a:bodyPr>
          <a:lstStyle/>
          <a:p>
            <a:r>
              <a:rPr lang="ja-JP" altLang="en-US" sz="3000" dirty="0" smtClean="0">
                <a:solidFill>
                  <a:srgbClr val="FF0000"/>
                </a:solidFill>
              </a:rPr>
              <a:t>「共同作業所」</a:t>
            </a:r>
            <a:endParaRPr lang="en-US" altLang="ja-JP" sz="3000" dirty="0" smtClean="0">
              <a:solidFill>
                <a:srgbClr val="FF0000"/>
              </a:solidFill>
            </a:endParaRPr>
          </a:p>
        </p:txBody>
      </p:sp>
      <p:sp>
        <p:nvSpPr>
          <p:cNvPr id="19" name="右矢印 18"/>
          <p:cNvSpPr/>
          <p:nvPr/>
        </p:nvSpPr>
        <p:spPr>
          <a:xfrm>
            <a:off x="1115616" y="4293096"/>
            <a:ext cx="504056" cy="144016"/>
          </a:xfrm>
          <a:prstGeom prst="rightArrow">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0" name="スライド番号プレースホルダ 19"/>
          <p:cNvSpPr>
            <a:spLocks noGrp="1"/>
          </p:cNvSpPr>
          <p:nvPr>
            <p:ph type="sldNum" sz="quarter" idx="12"/>
          </p:nvPr>
        </p:nvSpPr>
        <p:spPr/>
        <p:txBody>
          <a:bodyPr/>
          <a:lstStyle/>
          <a:p>
            <a:fld id="{D2D8002D-B5B0-4BAC-B1F6-782DDCCE6D9C}" type="slidenum">
              <a:rPr kumimoji="1" lang="ja-JP" altLang="en-US" smtClean="0"/>
              <a:pPr/>
              <a:t>22</a:t>
            </a:fld>
            <a:endParaRPr kumimoji="1" lang="ja-JP" altLang="en-US"/>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6"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188640"/>
            <a:ext cx="7920880" cy="1470025"/>
          </a:xfrm>
        </p:spPr>
        <p:txBody>
          <a:bodyPr/>
          <a:lstStyle/>
          <a:p>
            <a:r>
              <a:rPr lang="ja-JP" altLang="en-US" dirty="0" smtClean="0"/>
              <a:t>「作業所」の</a:t>
            </a:r>
            <a:r>
              <a:rPr lang="ja-JP" altLang="en-US" dirty="0" smtClean="0">
                <a:solidFill>
                  <a:srgbClr val="FF0000"/>
                </a:solidFill>
              </a:rPr>
              <a:t>流儀</a:t>
            </a:r>
            <a:endParaRPr kumimoji="1" lang="ja-JP" altLang="en-US" dirty="0"/>
          </a:p>
        </p:txBody>
      </p:sp>
      <p:sp>
        <p:nvSpPr>
          <p:cNvPr id="3" name="サブタイトル 2"/>
          <p:cNvSpPr>
            <a:spLocks noGrp="1"/>
          </p:cNvSpPr>
          <p:nvPr>
            <p:ph type="subTitle" idx="1"/>
          </p:nvPr>
        </p:nvSpPr>
        <p:spPr>
          <a:xfrm>
            <a:off x="467544" y="1556792"/>
            <a:ext cx="8532440" cy="720080"/>
          </a:xfrm>
          <a:ln>
            <a:noFill/>
          </a:ln>
        </p:spPr>
        <p:txBody>
          <a:bodyPr>
            <a:normAutofit/>
          </a:bodyPr>
          <a:lstStyle/>
          <a:p>
            <a:pPr algn="l">
              <a:buFont typeface="Arial" pitchFamily="34" charset="0"/>
              <a:buChar char="•"/>
            </a:pPr>
            <a:r>
              <a:rPr lang="ja-JP" altLang="en-US" dirty="0" smtClean="0">
                <a:solidFill>
                  <a:srgbClr val="FF0000"/>
                </a:solidFill>
              </a:rPr>
              <a:t>　</a:t>
            </a:r>
            <a:r>
              <a:rPr lang="ja-JP" altLang="en-US" sz="2800" dirty="0" smtClean="0">
                <a:solidFill>
                  <a:srgbClr val="FF0000"/>
                </a:solidFill>
              </a:rPr>
              <a:t>こっちに、おいでよ！ （積極性・アウトリーチ）</a:t>
            </a:r>
            <a:endParaRPr lang="en-US" altLang="ja-JP" sz="2800" dirty="0" smtClean="0">
              <a:solidFill>
                <a:srgbClr val="FF0000"/>
              </a:solidFill>
            </a:endParaRPr>
          </a:p>
          <a:p>
            <a:pPr algn="l"/>
            <a:endParaRPr lang="en-US" altLang="ja-JP" sz="2900" dirty="0" smtClean="0">
              <a:solidFill>
                <a:schemeClr val="tx1"/>
              </a:solidFill>
            </a:endParaRPr>
          </a:p>
          <a:p>
            <a:pPr algn="l"/>
            <a:endParaRPr lang="en-US" altLang="ja-JP" dirty="0" smtClean="0">
              <a:solidFill>
                <a:schemeClr val="tx1"/>
              </a:solidFill>
            </a:endParaRPr>
          </a:p>
          <a:p>
            <a:pPr algn="l"/>
            <a:endParaRPr lang="en-US" altLang="ja-JP" dirty="0" smtClean="0">
              <a:solidFill>
                <a:schemeClr val="tx1"/>
              </a:solidFill>
            </a:endParaRPr>
          </a:p>
          <a:p>
            <a:pPr algn="l"/>
            <a:endParaRPr kumimoji="1" lang="en-US" altLang="ja-JP" dirty="0" smtClean="0">
              <a:solidFill>
                <a:schemeClr val="tx1"/>
              </a:solidFill>
            </a:endParaRPr>
          </a:p>
          <a:p>
            <a:pPr algn="l"/>
            <a:endParaRPr kumimoji="1" lang="en-US" altLang="ja-JP" dirty="0" smtClean="0">
              <a:solidFill>
                <a:schemeClr val="tx1"/>
              </a:solidFill>
            </a:endParaRPr>
          </a:p>
          <a:p>
            <a:pPr algn="l"/>
            <a:endParaRPr kumimoji="1" lang="ja-JP" altLang="en-US" dirty="0">
              <a:solidFill>
                <a:srgbClr val="FF0000"/>
              </a:solidFill>
            </a:endParaRPr>
          </a:p>
        </p:txBody>
      </p:sp>
      <p:sp>
        <p:nvSpPr>
          <p:cNvPr id="6" name="サブタイトル 2"/>
          <p:cNvSpPr txBox="1">
            <a:spLocks/>
          </p:cNvSpPr>
          <p:nvPr/>
        </p:nvSpPr>
        <p:spPr>
          <a:xfrm>
            <a:off x="467544" y="2708920"/>
            <a:ext cx="8532440" cy="576064"/>
          </a:xfrm>
          <a:prstGeom prst="rect">
            <a:avLst/>
          </a:prstGeom>
          <a:ln>
            <a:noFill/>
          </a:ln>
        </p:spPr>
        <p:txBody>
          <a:bodyPr vert="horz" lIns="91440" tIns="45720" rIns="91440" bIns="45720" rtlCol="0">
            <a:normAutofit lnSpcReduction="10000"/>
          </a:bodyPr>
          <a:lstStyle/>
          <a:p>
            <a:pPr>
              <a:buFont typeface="Arial" pitchFamily="34" charset="0"/>
              <a:buChar char="•"/>
            </a:pPr>
            <a:r>
              <a:rPr lang="ja-JP" altLang="en-US" sz="3200" dirty="0" smtClean="0">
                <a:solidFill>
                  <a:srgbClr val="FF0000"/>
                </a:solidFill>
              </a:rPr>
              <a:t>　</a:t>
            </a:r>
            <a:r>
              <a:rPr lang="ja-JP" altLang="en-US" sz="2800" dirty="0" smtClean="0">
                <a:solidFill>
                  <a:srgbClr val="FF0000"/>
                </a:solidFill>
              </a:rPr>
              <a:t>何でもアリ！ （柔軟性・機動力）</a:t>
            </a:r>
            <a:endParaRPr lang="en-US" altLang="ja-JP" sz="2700"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0" i="0" u="none" strike="noStrike" kern="1200" cap="none" spc="0" normalizeH="0" baseline="0" noProof="0" dirty="0">
              <a:ln>
                <a:noFill/>
              </a:ln>
              <a:solidFill>
                <a:srgbClr val="FF0000"/>
              </a:solidFill>
              <a:effectLst/>
              <a:uLnTx/>
              <a:uFillTx/>
              <a:latin typeface="+mn-lt"/>
              <a:ea typeface="+mn-ea"/>
              <a:cs typeface="+mn-cs"/>
            </a:endParaRPr>
          </a:p>
        </p:txBody>
      </p:sp>
      <p:sp>
        <p:nvSpPr>
          <p:cNvPr id="7" name="サブタイトル 2"/>
          <p:cNvSpPr txBox="1">
            <a:spLocks/>
          </p:cNvSpPr>
          <p:nvPr/>
        </p:nvSpPr>
        <p:spPr>
          <a:xfrm>
            <a:off x="467544" y="3717032"/>
            <a:ext cx="7632848" cy="504056"/>
          </a:xfrm>
          <a:prstGeom prst="rect">
            <a:avLst/>
          </a:prstGeom>
          <a:ln>
            <a:noFill/>
          </a:ln>
        </p:spPr>
        <p:txBody>
          <a:bodyPr vert="horz" lIns="91440" tIns="45720" rIns="91440" bIns="45720" rtlCol="0">
            <a:normAutofit fontScale="92500" lnSpcReduction="10000"/>
          </a:bodyPr>
          <a:lstStyle/>
          <a:p>
            <a:pPr>
              <a:buFont typeface="Arial" pitchFamily="34" charset="0"/>
              <a:buChar char="•"/>
            </a:pPr>
            <a:r>
              <a:rPr lang="ja-JP" altLang="en-US" sz="3200" dirty="0" smtClean="0">
                <a:solidFill>
                  <a:srgbClr val="FF0000"/>
                </a:solidFill>
              </a:rPr>
              <a:t>　</a:t>
            </a:r>
            <a:r>
              <a:rPr lang="ja-JP" altLang="en-US" sz="3000" dirty="0" smtClean="0">
                <a:solidFill>
                  <a:srgbClr val="FF0000"/>
                </a:solidFill>
              </a:rPr>
              <a:t>支え合って、共に生きる！ （共助・協働 ）</a:t>
            </a:r>
            <a:endParaRPr lang="en-US" altLang="ja-JP" sz="3000" dirty="0" smtClean="0">
              <a:solidFill>
                <a:srgbClr val="FF0000"/>
              </a:solidFill>
            </a:endParaRPr>
          </a:p>
          <a:p>
            <a:endParaRPr lang="en-US" altLang="ja-JP" sz="2900"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0" i="0" u="none" strike="noStrike" kern="1200" cap="none" spc="0" normalizeH="0" baseline="0" noProof="0" dirty="0">
              <a:ln>
                <a:noFill/>
              </a:ln>
              <a:solidFill>
                <a:srgbClr val="FF0000"/>
              </a:solidFill>
              <a:effectLst/>
              <a:uLnTx/>
              <a:uFillTx/>
              <a:latin typeface="+mn-lt"/>
              <a:ea typeface="+mn-ea"/>
              <a:cs typeface="+mn-cs"/>
            </a:endParaRPr>
          </a:p>
        </p:txBody>
      </p:sp>
      <p:sp>
        <p:nvSpPr>
          <p:cNvPr id="8" name="サブタイトル 2"/>
          <p:cNvSpPr txBox="1">
            <a:spLocks/>
          </p:cNvSpPr>
          <p:nvPr/>
        </p:nvSpPr>
        <p:spPr>
          <a:xfrm>
            <a:off x="395536" y="1484784"/>
            <a:ext cx="8496944" cy="3312368"/>
          </a:xfrm>
          <a:prstGeom prst="rect">
            <a:avLst/>
          </a:prstGeom>
          <a:ln>
            <a:solidFill>
              <a:schemeClr val="accent1"/>
            </a:solidFill>
          </a:ln>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0" i="0" u="none" strike="noStrike" kern="1200" cap="none" spc="0" normalizeH="0" baseline="0" noProof="0" dirty="0">
              <a:ln>
                <a:noFill/>
              </a:ln>
              <a:solidFill>
                <a:srgbClr val="FF0000"/>
              </a:solidFill>
              <a:effectLst/>
              <a:uLnTx/>
              <a:uFillTx/>
              <a:latin typeface="+mn-lt"/>
              <a:ea typeface="+mn-ea"/>
              <a:cs typeface="+mn-cs"/>
            </a:endParaRPr>
          </a:p>
        </p:txBody>
      </p:sp>
      <p:sp>
        <p:nvSpPr>
          <p:cNvPr id="9" name="下矢印 8"/>
          <p:cNvSpPr/>
          <p:nvPr/>
        </p:nvSpPr>
        <p:spPr>
          <a:xfrm>
            <a:off x="3923928" y="4941168"/>
            <a:ext cx="108012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95536" y="5661248"/>
            <a:ext cx="8496944" cy="954107"/>
          </a:xfrm>
          <a:prstGeom prst="rect">
            <a:avLst/>
          </a:prstGeom>
          <a:noFill/>
        </p:spPr>
        <p:txBody>
          <a:bodyPr wrap="square" rtlCol="0">
            <a:spAutoFit/>
          </a:bodyPr>
          <a:lstStyle/>
          <a:p>
            <a:r>
              <a:rPr lang="ja-JP" altLang="ja-JP" sz="2800" dirty="0" smtClean="0"/>
              <a:t>地域</a:t>
            </a:r>
            <a:r>
              <a:rPr lang="ja-JP" altLang="en-US" sz="2800" dirty="0" smtClean="0"/>
              <a:t>における</a:t>
            </a:r>
            <a:r>
              <a:rPr lang="ja-JP" altLang="ja-JP" sz="2800" dirty="0" smtClean="0">
                <a:solidFill>
                  <a:srgbClr val="FF0000"/>
                </a:solidFill>
              </a:rPr>
              <a:t>最も身近な</a:t>
            </a:r>
            <a:r>
              <a:rPr lang="ja-JP" altLang="en-US" sz="2800" dirty="0" smtClean="0">
                <a:solidFill>
                  <a:srgbClr val="FF0000"/>
                </a:solidFill>
              </a:rPr>
              <a:t>相談窓口・社会資源</a:t>
            </a:r>
            <a:r>
              <a:rPr lang="ja-JP" altLang="en-US" sz="2800" dirty="0" smtClean="0"/>
              <a:t>として、</a:t>
            </a:r>
            <a:endParaRPr lang="en-US" altLang="ja-JP" sz="2800" dirty="0" smtClean="0"/>
          </a:p>
          <a:p>
            <a:r>
              <a:rPr lang="ja-JP" altLang="en-US" sz="2800" dirty="0" smtClean="0"/>
              <a:t>既存の</a:t>
            </a:r>
            <a:r>
              <a:rPr lang="ja-JP" altLang="ja-JP" sz="2800" dirty="0" smtClean="0"/>
              <a:t>福祉</a:t>
            </a:r>
            <a:r>
              <a:rPr lang="ja-JP" altLang="en-US" sz="2800" dirty="0" smtClean="0"/>
              <a:t>制度の外でニーズを吸い上げ、成長。</a:t>
            </a:r>
            <a:endParaRPr lang="en-US" altLang="ja-JP" sz="2800" dirty="0" smtClean="0"/>
          </a:p>
        </p:txBody>
      </p:sp>
      <p:sp>
        <p:nvSpPr>
          <p:cNvPr id="11" name="正方形/長方形 10"/>
          <p:cNvSpPr/>
          <p:nvPr/>
        </p:nvSpPr>
        <p:spPr>
          <a:xfrm>
            <a:off x="971600" y="2060848"/>
            <a:ext cx="7632848" cy="461665"/>
          </a:xfrm>
          <a:prstGeom prst="rect">
            <a:avLst/>
          </a:prstGeom>
        </p:spPr>
        <p:txBody>
          <a:bodyPr wrap="square">
            <a:spAutoFit/>
          </a:bodyPr>
          <a:lstStyle/>
          <a:p>
            <a:r>
              <a:rPr lang="ja-JP" altLang="en-US" sz="2400" dirty="0" smtClean="0"/>
              <a:t>雇用環境や制度からはみ出した人たちが、主な対象。</a:t>
            </a:r>
            <a:endParaRPr lang="en-US" altLang="ja-JP" sz="2400" dirty="0" smtClean="0">
              <a:solidFill>
                <a:srgbClr val="FF0000"/>
              </a:solidFill>
            </a:endParaRPr>
          </a:p>
        </p:txBody>
      </p:sp>
      <p:sp>
        <p:nvSpPr>
          <p:cNvPr id="16" name="正方形/長方形 15"/>
          <p:cNvSpPr/>
          <p:nvPr/>
        </p:nvSpPr>
        <p:spPr>
          <a:xfrm>
            <a:off x="827584" y="3140968"/>
            <a:ext cx="7416824" cy="461665"/>
          </a:xfrm>
          <a:prstGeom prst="rect">
            <a:avLst/>
          </a:prstGeom>
        </p:spPr>
        <p:txBody>
          <a:bodyPr wrap="square">
            <a:spAutoFit/>
          </a:bodyPr>
          <a:lstStyle/>
          <a:p>
            <a:r>
              <a:rPr lang="ja-JP" altLang="en-US" sz="2400" dirty="0" smtClean="0"/>
              <a:t> まずは、実践ありき。</a:t>
            </a:r>
            <a:r>
              <a:rPr lang="ja-JP" altLang="en-US" sz="2200" dirty="0" smtClean="0"/>
              <a:t>（結果や制度は後からついてくる。）</a:t>
            </a:r>
            <a:endParaRPr lang="en-US" altLang="ja-JP" sz="2200" b="1" dirty="0" smtClean="0">
              <a:solidFill>
                <a:srgbClr val="FF0000"/>
              </a:solidFill>
            </a:endParaRPr>
          </a:p>
        </p:txBody>
      </p:sp>
      <p:sp>
        <p:nvSpPr>
          <p:cNvPr id="18" name="正方形/長方形 17"/>
          <p:cNvSpPr/>
          <p:nvPr/>
        </p:nvSpPr>
        <p:spPr>
          <a:xfrm>
            <a:off x="971600" y="4149080"/>
            <a:ext cx="7344816" cy="461665"/>
          </a:xfrm>
          <a:prstGeom prst="rect">
            <a:avLst/>
          </a:prstGeom>
        </p:spPr>
        <p:txBody>
          <a:bodyPr wrap="square">
            <a:spAutoFit/>
          </a:bodyPr>
          <a:lstStyle/>
          <a:p>
            <a:pPr>
              <a:buNone/>
            </a:pPr>
            <a:r>
              <a:rPr lang="ja-JP" altLang="ja-JP" sz="2400" dirty="0" smtClean="0"/>
              <a:t>「自助」</a:t>
            </a:r>
            <a:r>
              <a:rPr lang="ja-JP" altLang="en-US" sz="2400" dirty="0" smtClean="0"/>
              <a:t>でも</a:t>
            </a:r>
            <a:r>
              <a:rPr lang="ja-JP" altLang="ja-JP" sz="2400" dirty="0" smtClean="0"/>
              <a:t>「公助」</a:t>
            </a:r>
            <a:r>
              <a:rPr lang="ja-JP" altLang="en-US" sz="2400" dirty="0" smtClean="0"/>
              <a:t>でもない、互いに育み合う生き方。</a:t>
            </a:r>
            <a:endParaRPr lang="en-US" altLang="ja-JP" sz="2400" b="1" dirty="0" smtClean="0"/>
          </a:p>
        </p:txBody>
      </p:sp>
      <p:sp>
        <p:nvSpPr>
          <p:cNvPr id="12" name="スライド番号プレースホルダ 11"/>
          <p:cNvSpPr>
            <a:spLocks noGrp="1"/>
          </p:cNvSpPr>
          <p:nvPr>
            <p:ph type="sldNum" sz="quarter" idx="12"/>
          </p:nvPr>
        </p:nvSpPr>
        <p:spPr/>
        <p:txBody>
          <a:bodyPr/>
          <a:lstStyle/>
          <a:p>
            <a:fld id="{D2D8002D-B5B0-4BAC-B1F6-782DDCCE6D9C}" type="slidenum">
              <a:rPr kumimoji="1" lang="ja-JP" altLang="en-US" smtClean="0"/>
              <a:pPr/>
              <a:t>23</a:t>
            </a:fld>
            <a:endParaRPr kumimoji="1" lang="ja-JP" altLang="en-US"/>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linds(horizontal)">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linds(horizontal)">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9" grpId="0" animBg="1"/>
      <p:bldP spid="10" grpId="0"/>
      <p:bldP spid="11" grpId="0"/>
      <p:bldP spid="16"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476672"/>
            <a:ext cx="7920880" cy="1470025"/>
          </a:xfrm>
        </p:spPr>
        <p:txBody>
          <a:bodyPr>
            <a:normAutofit/>
          </a:bodyPr>
          <a:lstStyle/>
          <a:p>
            <a:r>
              <a:rPr lang="ja-JP" altLang="en-US" sz="4000" dirty="0" smtClean="0"/>
              <a:t>船橋流</a:t>
            </a:r>
            <a:r>
              <a:rPr lang="ja-JP" altLang="en-US" sz="4000" dirty="0" smtClean="0">
                <a:solidFill>
                  <a:srgbClr val="FF0000"/>
                </a:solidFill>
              </a:rPr>
              <a:t>「地域福祉」</a:t>
            </a:r>
            <a:r>
              <a:rPr lang="ja-JP" altLang="en-US" sz="4000" dirty="0" smtClean="0"/>
              <a:t>の心得</a:t>
            </a:r>
            <a:endParaRPr kumimoji="1" lang="ja-JP" altLang="en-US" sz="4000" dirty="0"/>
          </a:p>
        </p:txBody>
      </p:sp>
      <p:sp>
        <p:nvSpPr>
          <p:cNvPr id="3" name="サブタイトル 2"/>
          <p:cNvSpPr>
            <a:spLocks noGrp="1"/>
          </p:cNvSpPr>
          <p:nvPr>
            <p:ph type="subTitle" idx="1"/>
          </p:nvPr>
        </p:nvSpPr>
        <p:spPr>
          <a:xfrm>
            <a:off x="395536" y="1988840"/>
            <a:ext cx="7848872" cy="936104"/>
          </a:xfrm>
          <a:ln>
            <a:noFill/>
          </a:ln>
        </p:spPr>
        <p:txBody>
          <a:bodyPr>
            <a:normAutofit/>
          </a:bodyPr>
          <a:lstStyle/>
          <a:p>
            <a:pPr algn="l">
              <a:buFont typeface="Arial" pitchFamily="34" charset="0"/>
              <a:buChar char="•"/>
            </a:pPr>
            <a:r>
              <a:rPr lang="ja-JP" altLang="en-US" sz="3000" dirty="0" smtClean="0">
                <a:solidFill>
                  <a:schemeClr val="tx1"/>
                </a:solidFill>
              </a:rPr>
              <a:t> 自分たちのフィールドは、あくまでも</a:t>
            </a:r>
            <a:r>
              <a:rPr lang="ja-JP" altLang="en-US" sz="3000" dirty="0" smtClean="0">
                <a:solidFill>
                  <a:srgbClr val="FF0000"/>
                </a:solidFill>
              </a:rPr>
              <a:t>地域</a:t>
            </a:r>
            <a:r>
              <a:rPr lang="ja-JP" altLang="en-US" sz="3000" dirty="0" smtClean="0">
                <a:solidFill>
                  <a:schemeClr val="tx1"/>
                </a:solidFill>
              </a:rPr>
              <a:t>。</a:t>
            </a:r>
            <a:endParaRPr lang="en-US" altLang="ja-JP" sz="3000" dirty="0" smtClean="0">
              <a:solidFill>
                <a:schemeClr val="tx1"/>
              </a:solidFill>
            </a:endParaRPr>
          </a:p>
          <a:p>
            <a:pPr algn="l"/>
            <a:endParaRPr lang="en-US" altLang="ja-JP" sz="2800" dirty="0" smtClean="0">
              <a:solidFill>
                <a:schemeClr val="tx1"/>
              </a:solidFill>
            </a:endParaRPr>
          </a:p>
          <a:p>
            <a:pPr algn="l"/>
            <a:endParaRPr lang="en-US" altLang="ja-JP" dirty="0" smtClean="0">
              <a:solidFill>
                <a:schemeClr val="tx1"/>
              </a:solidFill>
              <a:latin typeface="+mn-ea"/>
            </a:endParaRPr>
          </a:p>
          <a:p>
            <a:pPr algn="l"/>
            <a:endParaRPr lang="en-US" altLang="ja-JP" dirty="0" smtClean="0">
              <a:solidFill>
                <a:schemeClr val="tx1"/>
              </a:solidFill>
            </a:endParaRPr>
          </a:p>
          <a:p>
            <a:pPr algn="l"/>
            <a:endParaRPr lang="en-US" altLang="ja-JP" dirty="0" smtClean="0">
              <a:solidFill>
                <a:schemeClr val="tx1"/>
              </a:solidFill>
            </a:endParaRPr>
          </a:p>
          <a:p>
            <a:pPr algn="l"/>
            <a:endParaRPr lang="en-US" altLang="ja-JP" dirty="0" smtClean="0">
              <a:solidFill>
                <a:schemeClr val="tx1"/>
              </a:solidFill>
            </a:endParaRPr>
          </a:p>
          <a:p>
            <a:pPr algn="l"/>
            <a:endParaRPr kumimoji="1" lang="en-US" altLang="ja-JP" dirty="0" smtClean="0">
              <a:solidFill>
                <a:schemeClr val="tx1"/>
              </a:solidFill>
            </a:endParaRPr>
          </a:p>
          <a:p>
            <a:pPr algn="l"/>
            <a:endParaRPr kumimoji="1" lang="en-US" altLang="ja-JP" dirty="0" smtClean="0">
              <a:solidFill>
                <a:schemeClr val="tx1"/>
              </a:solidFill>
            </a:endParaRPr>
          </a:p>
          <a:p>
            <a:pPr algn="l"/>
            <a:endParaRPr kumimoji="1" lang="ja-JP" altLang="en-US" dirty="0">
              <a:solidFill>
                <a:srgbClr val="FF0000"/>
              </a:solidFill>
            </a:endParaRPr>
          </a:p>
        </p:txBody>
      </p:sp>
      <p:sp>
        <p:nvSpPr>
          <p:cNvPr id="6" name="サブタイトル 2"/>
          <p:cNvSpPr txBox="1">
            <a:spLocks/>
          </p:cNvSpPr>
          <p:nvPr/>
        </p:nvSpPr>
        <p:spPr>
          <a:xfrm>
            <a:off x="323528" y="2780928"/>
            <a:ext cx="8820472" cy="864096"/>
          </a:xfrm>
          <a:prstGeom prst="rect">
            <a:avLst/>
          </a:prstGeom>
          <a:ln>
            <a:noFill/>
          </a:ln>
        </p:spPr>
        <p:txBody>
          <a:bodyPr vert="horz" lIns="91440" tIns="45720" rIns="91440" bIns="45720" rtlCol="0">
            <a:normAutofit fontScale="92500" lnSpcReduction="20000"/>
          </a:bodyPr>
          <a:lstStyle/>
          <a:p>
            <a:pPr>
              <a:buFont typeface="Arial" pitchFamily="34" charset="0"/>
              <a:buChar char="•"/>
            </a:pPr>
            <a:r>
              <a:rPr lang="ja-JP" altLang="en-US" sz="3200" dirty="0" smtClean="0"/>
              <a:t> 「作業所」は地域へ出ていくための</a:t>
            </a:r>
            <a:r>
              <a:rPr lang="ja-JP" altLang="en-US" sz="3200" dirty="0" smtClean="0">
                <a:solidFill>
                  <a:srgbClr val="FF0000"/>
                </a:solidFill>
              </a:rPr>
              <a:t>拠点</a:t>
            </a:r>
            <a:r>
              <a:rPr lang="ja-JP" altLang="en-US" sz="3000" dirty="0" smtClean="0"/>
              <a:t>（安全基地）</a:t>
            </a:r>
            <a:r>
              <a:rPr lang="ja-JP" altLang="en-US" sz="3200" dirty="0" smtClean="0"/>
              <a:t>。</a:t>
            </a:r>
            <a:endParaRPr lang="en-US" altLang="ja-JP" sz="3200" dirty="0" smtClean="0"/>
          </a:p>
          <a:p>
            <a:r>
              <a:rPr lang="ja-JP" altLang="en-US" sz="3200" dirty="0" smtClean="0"/>
              <a:t>　　</a:t>
            </a:r>
            <a:endParaRPr lang="en-US" altLang="ja-JP" sz="3200" dirty="0" smtClean="0"/>
          </a:p>
          <a:p>
            <a:pPr>
              <a:spcBef>
                <a:spcPct val="20000"/>
              </a:spcBef>
            </a:pPr>
            <a:endParaRPr lang="en-US" altLang="ja-JP" sz="2800" dirty="0" smtClean="0"/>
          </a:p>
          <a:p>
            <a:pPr>
              <a:spcBef>
                <a:spcPct val="20000"/>
              </a:spcBef>
            </a:pPr>
            <a:endParaRPr lang="en-US" altLang="ja-JP" sz="3200"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0" i="0" u="none" strike="noStrike" kern="1200" cap="none" spc="0" normalizeH="0" baseline="0" noProof="0" dirty="0">
              <a:ln>
                <a:noFill/>
              </a:ln>
              <a:solidFill>
                <a:srgbClr val="FF0000"/>
              </a:solidFill>
              <a:effectLst/>
              <a:uLnTx/>
              <a:uFillTx/>
              <a:latin typeface="+mn-lt"/>
              <a:ea typeface="+mn-ea"/>
              <a:cs typeface="+mn-cs"/>
            </a:endParaRPr>
          </a:p>
        </p:txBody>
      </p:sp>
      <p:sp>
        <p:nvSpPr>
          <p:cNvPr id="7" name="サブタイトル 2"/>
          <p:cNvSpPr txBox="1">
            <a:spLocks/>
          </p:cNvSpPr>
          <p:nvPr/>
        </p:nvSpPr>
        <p:spPr>
          <a:xfrm>
            <a:off x="395536" y="3429000"/>
            <a:ext cx="8064896" cy="864096"/>
          </a:xfrm>
          <a:prstGeom prst="rect">
            <a:avLst/>
          </a:prstGeom>
          <a:ln>
            <a:noFill/>
          </a:ln>
        </p:spPr>
        <p:txBody>
          <a:bodyPr vert="horz" lIns="91440" tIns="45720" rIns="91440" bIns="45720" rtlCol="0">
            <a:normAutofit/>
          </a:bodyPr>
          <a:lstStyle/>
          <a:p>
            <a:pPr>
              <a:spcBef>
                <a:spcPct val="20000"/>
              </a:spcBef>
              <a:buFont typeface="Arial" pitchFamily="34" charset="0"/>
              <a:buChar char="•"/>
            </a:pPr>
            <a:r>
              <a:rPr lang="ja-JP" altLang="en-US" sz="3000" dirty="0" smtClean="0"/>
              <a:t> 地域の中で摩擦を起こし、</a:t>
            </a:r>
            <a:r>
              <a:rPr lang="ja-JP" altLang="en-US" sz="3000" dirty="0" smtClean="0">
                <a:solidFill>
                  <a:srgbClr val="FF0000"/>
                </a:solidFill>
              </a:rPr>
              <a:t>熱</a:t>
            </a:r>
            <a:r>
              <a:rPr lang="ja-JP" altLang="en-US" sz="3000" dirty="0" smtClean="0"/>
              <a:t>を発すること。</a:t>
            </a:r>
            <a:endParaRPr lang="en-US" altLang="ja-JP" sz="3000" b="1" dirty="0" smtClean="0">
              <a:solidFill>
                <a:srgbClr val="FF0000"/>
              </a:solidFill>
            </a:endParaRPr>
          </a:p>
          <a:p>
            <a:pPr>
              <a:spcBef>
                <a:spcPct val="20000"/>
              </a:spcBef>
              <a:buFont typeface="Arial" pitchFamily="34" charset="0"/>
              <a:buChar char="•"/>
            </a:pPr>
            <a:endParaRPr lang="en-US" altLang="ja-JP" sz="2800" dirty="0" smtClean="0"/>
          </a:p>
          <a:p>
            <a:pPr>
              <a:spcBef>
                <a:spcPct val="20000"/>
              </a:spcBef>
            </a:pPr>
            <a:endParaRPr lang="en-US" altLang="ja-JP" sz="3200"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0" i="0" u="none" strike="noStrike" kern="1200" cap="none" spc="0" normalizeH="0" baseline="0" noProof="0" dirty="0">
              <a:ln>
                <a:noFill/>
              </a:ln>
              <a:solidFill>
                <a:srgbClr val="FF0000"/>
              </a:solidFill>
              <a:effectLst/>
              <a:uLnTx/>
              <a:uFillTx/>
              <a:latin typeface="+mn-lt"/>
              <a:ea typeface="+mn-ea"/>
              <a:cs typeface="+mn-cs"/>
            </a:endParaRPr>
          </a:p>
        </p:txBody>
      </p:sp>
      <p:sp>
        <p:nvSpPr>
          <p:cNvPr id="8" name="サブタイトル 2"/>
          <p:cNvSpPr txBox="1">
            <a:spLocks/>
          </p:cNvSpPr>
          <p:nvPr/>
        </p:nvSpPr>
        <p:spPr>
          <a:xfrm>
            <a:off x="251520" y="1772816"/>
            <a:ext cx="8750206" cy="2520280"/>
          </a:xfrm>
          <a:prstGeom prst="rect">
            <a:avLst/>
          </a:prstGeom>
          <a:ln>
            <a:solidFill>
              <a:schemeClr val="accent1"/>
            </a:solidFill>
          </a:ln>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0" i="0" u="none" strike="noStrike" kern="1200" cap="none" spc="0" normalizeH="0" baseline="0" noProof="0" dirty="0">
              <a:ln>
                <a:noFill/>
              </a:ln>
              <a:solidFill>
                <a:srgbClr val="FF0000"/>
              </a:solidFill>
              <a:effectLst/>
              <a:uLnTx/>
              <a:uFillTx/>
              <a:latin typeface="+mn-lt"/>
              <a:ea typeface="+mn-ea"/>
              <a:cs typeface="+mn-cs"/>
            </a:endParaRPr>
          </a:p>
        </p:txBody>
      </p:sp>
      <p:sp>
        <p:nvSpPr>
          <p:cNvPr id="9" name="下矢印 8"/>
          <p:cNvSpPr/>
          <p:nvPr/>
        </p:nvSpPr>
        <p:spPr>
          <a:xfrm>
            <a:off x="3923928" y="4509120"/>
            <a:ext cx="108012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23528" y="5301208"/>
            <a:ext cx="8640960" cy="1077218"/>
          </a:xfrm>
          <a:prstGeom prst="rect">
            <a:avLst/>
          </a:prstGeom>
          <a:noFill/>
        </p:spPr>
        <p:txBody>
          <a:bodyPr wrap="square" rtlCol="0">
            <a:spAutoFit/>
          </a:bodyPr>
          <a:lstStyle/>
          <a:p>
            <a:r>
              <a:rPr lang="ja-JP" altLang="en-US" sz="3200" dirty="0" smtClean="0">
                <a:solidFill>
                  <a:srgbClr val="FF0000"/>
                </a:solidFill>
              </a:rPr>
              <a:t>失敗を恐れず、どんどん「作業所」の外へと</a:t>
            </a:r>
            <a:endParaRPr lang="en-US" altLang="ja-JP" sz="3200" dirty="0" smtClean="0">
              <a:solidFill>
                <a:srgbClr val="FF0000"/>
              </a:solidFill>
            </a:endParaRPr>
          </a:p>
          <a:p>
            <a:r>
              <a:rPr lang="ja-JP" altLang="en-US" sz="3200" dirty="0" smtClean="0">
                <a:solidFill>
                  <a:srgbClr val="FF0000"/>
                </a:solidFill>
              </a:rPr>
              <a:t>足を踏み出そう。</a:t>
            </a:r>
            <a:endParaRPr lang="en-US" altLang="ja-JP" sz="3200" dirty="0" smtClean="0">
              <a:solidFill>
                <a:srgbClr val="FF0000"/>
              </a:solidFill>
            </a:endParaRPr>
          </a:p>
        </p:txBody>
      </p:sp>
      <p:sp>
        <p:nvSpPr>
          <p:cNvPr id="11" name="スライド番号プレースホルダ 10"/>
          <p:cNvSpPr>
            <a:spLocks noGrp="1"/>
          </p:cNvSpPr>
          <p:nvPr>
            <p:ph type="sldNum" sz="quarter" idx="12"/>
          </p:nvPr>
        </p:nvSpPr>
        <p:spPr/>
        <p:txBody>
          <a:bodyPr/>
          <a:lstStyle/>
          <a:p>
            <a:fld id="{D2D8002D-B5B0-4BAC-B1F6-782DDCCE6D9C}" type="slidenum">
              <a:rPr kumimoji="1" lang="ja-JP" altLang="en-US" smtClean="0"/>
              <a:pPr/>
              <a:t>24</a:t>
            </a:fld>
            <a:endParaRPr kumimoji="1" lang="ja-JP" altLang="en-US"/>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blinds(horizontal)">
                                      <p:cBhvr>
                                        <p:cTn id="30" dur="500"/>
                                        <p:tgtEl>
                                          <p:spTgt spid="1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blinds(horizontal)">
                                      <p:cBhvr>
                                        <p:cTn id="35"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allAtOnce"/>
      <p:bldP spid="7" grpId="0" build="allAtOnce"/>
      <p:bldP spid="9" grpId="0" animBg="1"/>
      <p:bldP spid="10" grpId="0" uiExpand="1"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363272" cy="1426170"/>
          </a:xfrm>
        </p:spPr>
        <p:txBody>
          <a:bodyPr>
            <a:normAutofit fontScale="90000"/>
          </a:bodyPr>
          <a:lstStyle/>
          <a:p>
            <a:r>
              <a:rPr lang="ja-JP" altLang="en-US" dirty="0" smtClean="0">
                <a:solidFill>
                  <a:srgbClr val="FF0000"/>
                </a:solidFill>
              </a:rPr>
              <a:t>成熟</a:t>
            </a:r>
            <a:r>
              <a:rPr lang="ja-JP" altLang="en-US" dirty="0" smtClean="0"/>
              <a:t>した</a:t>
            </a:r>
            <a:r>
              <a:rPr kumimoji="1" lang="ja-JP" altLang="en-US" dirty="0" smtClean="0"/>
              <a:t>社会、変わりゆく「</a:t>
            </a:r>
            <a:r>
              <a:rPr lang="ja-JP" altLang="en-US" dirty="0" smtClean="0"/>
              <a:t>作業所」</a:t>
            </a:r>
            <a:r>
              <a:rPr lang="en-US" altLang="ja-JP" dirty="0" smtClean="0"/>
              <a:t/>
            </a:r>
            <a:br>
              <a:rPr lang="en-US" altLang="ja-JP" dirty="0" smtClean="0"/>
            </a:br>
            <a:r>
              <a:rPr lang="ja-JP" altLang="en-US" sz="4000" dirty="0" smtClean="0"/>
              <a:t>～１９９０年代の日本社会を背景に</a:t>
            </a:r>
            <a:endParaRPr kumimoji="1" lang="ja-JP" altLang="en-US" sz="4000" dirty="0"/>
          </a:p>
        </p:txBody>
      </p:sp>
      <p:sp>
        <p:nvSpPr>
          <p:cNvPr id="3" name="コンテンツ プレースホルダ 2"/>
          <p:cNvSpPr>
            <a:spLocks noGrp="1"/>
          </p:cNvSpPr>
          <p:nvPr>
            <p:ph idx="1"/>
          </p:nvPr>
        </p:nvSpPr>
        <p:spPr>
          <a:xfrm>
            <a:off x="611560" y="1844824"/>
            <a:ext cx="8229600" cy="2016224"/>
          </a:xfrm>
          <a:ln>
            <a:solidFill>
              <a:schemeClr val="accent1"/>
            </a:solidFill>
          </a:ln>
        </p:spPr>
        <p:txBody>
          <a:bodyPr>
            <a:normAutofit lnSpcReduction="10000"/>
          </a:bodyPr>
          <a:lstStyle/>
          <a:p>
            <a:endParaRPr lang="en-US" altLang="ja-JP" sz="2900" dirty="0" smtClean="0"/>
          </a:p>
          <a:p>
            <a:r>
              <a:rPr lang="ja-JP" altLang="en-US" sz="2900" dirty="0" smtClean="0"/>
              <a:t>自主運営　　　 　　 　　   　</a:t>
            </a:r>
            <a:endParaRPr lang="en-US" altLang="ja-JP" sz="2900" dirty="0" smtClean="0"/>
          </a:p>
          <a:p>
            <a:r>
              <a:rPr lang="ja-JP" altLang="en-US" sz="2900" dirty="0" smtClean="0"/>
              <a:t>家族・関係者や有志　  　　</a:t>
            </a:r>
            <a:endParaRPr lang="en-US" altLang="ja-JP" sz="2900" dirty="0" smtClean="0"/>
          </a:p>
          <a:p>
            <a:r>
              <a:rPr lang="ja-JP" altLang="en-US" sz="2900" dirty="0" smtClean="0"/>
              <a:t>どんぶり勘定　　　　　   　　</a:t>
            </a:r>
            <a:endParaRPr lang="en-US" altLang="ja-JP" sz="2900" dirty="0" smtClean="0"/>
          </a:p>
          <a:p>
            <a:endParaRPr lang="en-US" altLang="ja-JP" sz="2900" dirty="0" smtClean="0"/>
          </a:p>
          <a:p>
            <a:pPr>
              <a:buNone/>
            </a:pPr>
            <a:endParaRPr lang="en-US" altLang="ja-JP" dirty="0" smtClean="0"/>
          </a:p>
          <a:p>
            <a:pPr>
              <a:buNone/>
            </a:pPr>
            <a:endParaRPr lang="en-US" altLang="ja-JP" dirty="0" smtClean="0"/>
          </a:p>
          <a:p>
            <a:pPr>
              <a:buNone/>
            </a:pPr>
            <a:endParaRPr lang="en-US" altLang="ja-JP" b="1" dirty="0" smtClean="0">
              <a:solidFill>
                <a:srgbClr val="FF0000"/>
              </a:solidFill>
            </a:endParaRPr>
          </a:p>
        </p:txBody>
      </p:sp>
      <p:sp>
        <p:nvSpPr>
          <p:cNvPr id="5" name="テキスト ボックス 4"/>
          <p:cNvSpPr txBox="1"/>
          <p:nvPr/>
        </p:nvSpPr>
        <p:spPr>
          <a:xfrm>
            <a:off x="611560" y="4672786"/>
            <a:ext cx="8136904" cy="2185214"/>
          </a:xfrm>
          <a:prstGeom prst="rect">
            <a:avLst/>
          </a:prstGeom>
          <a:noFill/>
        </p:spPr>
        <p:txBody>
          <a:bodyPr wrap="square" rtlCol="0">
            <a:spAutoFit/>
          </a:bodyPr>
          <a:lstStyle/>
          <a:p>
            <a:pPr>
              <a:buNone/>
            </a:pPr>
            <a:r>
              <a:rPr lang="ja-JP" altLang="en-US" sz="2700" dirty="0" smtClean="0"/>
              <a:t>「作業所」はたけのこのように毎年３００箇所ペースで</a:t>
            </a:r>
            <a:endParaRPr lang="en-US" altLang="ja-JP" sz="2700" dirty="0" smtClean="0"/>
          </a:p>
          <a:p>
            <a:pPr>
              <a:buNone/>
            </a:pPr>
            <a:r>
              <a:rPr lang="ja-JP" altLang="en-US" sz="2700" dirty="0" smtClean="0"/>
              <a:t>増え続け、 ２００３年には、全国で６</a:t>
            </a:r>
            <a:r>
              <a:rPr lang="en-US" altLang="ja-JP" sz="2700" dirty="0" smtClean="0"/>
              <a:t>,</a:t>
            </a:r>
            <a:r>
              <a:rPr lang="ja-JP" altLang="en-US" sz="2700" dirty="0" smtClean="0"/>
              <a:t>０２５箇所に。</a:t>
            </a:r>
            <a:endParaRPr lang="en-US" altLang="ja-JP" sz="2700" dirty="0" smtClean="0"/>
          </a:p>
          <a:p>
            <a:pPr>
              <a:buNone/>
            </a:pPr>
            <a:r>
              <a:rPr lang="ja-JP" altLang="en-US" sz="2700" dirty="0" err="1" smtClean="0">
                <a:solidFill>
                  <a:srgbClr val="FF0000"/>
                </a:solidFill>
              </a:rPr>
              <a:t>成人期障がい</a:t>
            </a:r>
            <a:r>
              <a:rPr lang="ja-JP" altLang="en-US" sz="2700" dirty="0" smtClean="0">
                <a:solidFill>
                  <a:srgbClr val="FF0000"/>
                </a:solidFill>
              </a:rPr>
              <a:t>分野における最大の社会資源となった。</a:t>
            </a:r>
            <a:endParaRPr lang="en-US" altLang="ja-JP" sz="2700" dirty="0" smtClean="0">
              <a:solidFill>
                <a:srgbClr val="FF0000"/>
              </a:solidFill>
            </a:endParaRPr>
          </a:p>
          <a:p>
            <a:r>
              <a:rPr lang="ja-JP" altLang="en-US" sz="2800" dirty="0" smtClean="0"/>
              <a:t>景気の低迷の影響もあり、次世代を担う人材も流入。</a:t>
            </a:r>
            <a:endParaRPr lang="en-US" altLang="ja-JP" sz="2800" dirty="0" smtClean="0"/>
          </a:p>
          <a:p>
            <a:pPr>
              <a:buNone/>
            </a:pPr>
            <a:endParaRPr lang="ja-JP" altLang="en-US" sz="2700" b="1" dirty="0" smtClean="0">
              <a:solidFill>
                <a:srgbClr val="FF0000"/>
              </a:solidFill>
            </a:endParaRPr>
          </a:p>
        </p:txBody>
      </p:sp>
      <p:sp>
        <p:nvSpPr>
          <p:cNvPr id="6" name="下矢印 5"/>
          <p:cNvSpPr/>
          <p:nvPr/>
        </p:nvSpPr>
        <p:spPr>
          <a:xfrm>
            <a:off x="3923928" y="4005064"/>
            <a:ext cx="100811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a:off x="4499992" y="2348880"/>
            <a:ext cx="504056" cy="216024"/>
          </a:xfrm>
          <a:prstGeom prst="rightArrow">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8" name="右矢印 7"/>
          <p:cNvSpPr/>
          <p:nvPr/>
        </p:nvSpPr>
        <p:spPr>
          <a:xfrm>
            <a:off x="4499992" y="2924944"/>
            <a:ext cx="504056" cy="216024"/>
          </a:xfrm>
          <a:prstGeom prst="rightArrow">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9" name="右矢印 8"/>
          <p:cNvSpPr/>
          <p:nvPr/>
        </p:nvSpPr>
        <p:spPr>
          <a:xfrm>
            <a:off x="4499992" y="3429000"/>
            <a:ext cx="504056" cy="216024"/>
          </a:xfrm>
          <a:prstGeom prst="rightArrow">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0" name="テキスト ボックス 9"/>
          <p:cNvSpPr txBox="1"/>
          <p:nvPr/>
        </p:nvSpPr>
        <p:spPr>
          <a:xfrm>
            <a:off x="5148064" y="2204864"/>
            <a:ext cx="3456384" cy="538609"/>
          </a:xfrm>
          <a:prstGeom prst="rect">
            <a:avLst/>
          </a:prstGeom>
          <a:noFill/>
        </p:spPr>
        <p:txBody>
          <a:bodyPr wrap="square" rtlCol="0">
            <a:spAutoFit/>
          </a:bodyPr>
          <a:lstStyle/>
          <a:p>
            <a:r>
              <a:rPr lang="ja-JP" altLang="en-US" sz="2900" dirty="0" smtClean="0"/>
              <a:t>「助成金」の交付</a:t>
            </a:r>
            <a:endParaRPr kumimoji="1" lang="ja-JP" altLang="en-US" sz="2900" dirty="0"/>
          </a:p>
        </p:txBody>
      </p:sp>
      <p:sp>
        <p:nvSpPr>
          <p:cNvPr id="11" name="テキスト ボックス 10"/>
          <p:cNvSpPr txBox="1"/>
          <p:nvPr/>
        </p:nvSpPr>
        <p:spPr>
          <a:xfrm>
            <a:off x="5148064" y="2708920"/>
            <a:ext cx="3456384" cy="538609"/>
          </a:xfrm>
          <a:prstGeom prst="rect">
            <a:avLst/>
          </a:prstGeom>
          <a:noFill/>
        </p:spPr>
        <p:txBody>
          <a:bodyPr wrap="square" rtlCol="0">
            <a:spAutoFit/>
          </a:bodyPr>
          <a:lstStyle/>
          <a:p>
            <a:r>
              <a:rPr lang="ja-JP" altLang="en-US" sz="2900" dirty="0" smtClean="0"/>
              <a:t>「職員」の雇用</a:t>
            </a:r>
            <a:endParaRPr kumimoji="1" lang="ja-JP" altLang="en-US" sz="2900" dirty="0"/>
          </a:p>
        </p:txBody>
      </p:sp>
      <p:sp>
        <p:nvSpPr>
          <p:cNvPr id="12" name="テキスト ボックス 11"/>
          <p:cNvSpPr txBox="1"/>
          <p:nvPr/>
        </p:nvSpPr>
        <p:spPr>
          <a:xfrm>
            <a:off x="5148064" y="3212976"/>
            <a:ext cx="3456384" cy="538609"/>
          </a:xfrm>
          <a:prstGeom prst="rect">
            <a:avLst/>
          </a:prstGeom>
          <a:noFill/>
        </p:spPr>
        <p:txBody>
          <a:bodyPr wrap="square" rtlCol="0">
            <a:spAutoFit/>
          </a:bodyPr>
          <a:lstStyle/>
          <a:p>
            <a:r>
              <a:rPr lang="ja-JP" altLang="en-US" sz="2900" dirty="0" smtClean="0"/>
              <a:t>「事業」の経営</a:t>
            </a:r>
            <a:endParaRPr kumimoji="1" lang="ja-JP" altLang="en-US" sz="2900" dirty="0"/>
          </a:p>
        </p:txBody>
      </p:sp>
      <p:sp>
        <p:nvSpPr>
          <p:cNvPr id="13" name="スライド番号プレースホルダ 12"/>
          <p:cNvSpPr>
            <a:spLocks noGrp="1"/>
          </p:cNvSpPr>
          <p:nvPr>
            <p:ph type="sldNum" sz="quarter" idx="12"/>
          </p:nvPr>
        </p:nvSpPr>
        <p:spPr/>
        <p:txBody>
          <a:bodyPr/>
          <a:lstStyle/>
          <a:p>
            <a:fld id="{D2D8002D-B5B0-4BAC-B1F6-782DDCCE6D9C}" type="slidenum">
              <a:rPr kumimoji="1" lang="ja-JP" altLang="en-US" smtClean="0"/>
              <a:pPr/>
              <a:t>25</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76672"/>
            <a:ext cx="8229600" cy="1143000"/>
          </a:xfrm>
        </p:spPr>
        <p:txBody>
          <a:bodyPr>
            <a:normAutofit fontScale="90000"/>
          </a:bodyPr>
          <a:lstStyle/>
          <a:p>
            <a:r>
              <a:rPr lang="ja-JP" altLang="en-US" dirty="0" smtClean="0"/>
              <a:t>移り変わる時代、</a:t>
            </a:r>
            <a:r>
              <a:rPr lang="en-US" altLang="ja-JP" dirty="0" smtClean="0"/>
              <a:t/>
            </a:r>
            <a:br>
              <a:rPr lang="en-US" altLang="ja-JP" dirty="0" smtClean="0"/>
            </a:br>
            <a:r>
              <a:rPr lang="ja-JP" altLang="en-US" dirty="0" smtClean="0"/>
              <a:t>変わりゆく＜制度＞</a:t>
            </a:r>
            <a:endParaRPr kumimoji="1" lang="ja-JP" altLang="en-US" dirty="0"/>
          </a:p>
        </p:txBody>
      </p:sp>
      <p:sp>
        <p:nvSpPr>
          <p:cNvPr id="3" name="コンテンツ プレースホルダ 2"/>
          <p:cNvSpPr>
            <a:spLocks noGrp="1"/>
          </p:cNvSpPr>
          <p:nvPr>
            <p:ph idx="1"/>
          </p:nvPr>
        </p:nvSpPr>
        <p:spPr>
          <a:xfrm>
            <a:off x="251520" y="1844824"/>
            <a:ext cx="8715436" cy="4536504"/>
          </a:xfrm>
          <a:ln>
            <a:solidFill>
              <a:schemeClr val="accent1"/>
            </a:solidFill>
          </a:ln>
        </p:spPr>
        <p:txBody>
          <a:bodyPr>
            <a:normAutofit fontScale="85000" lnSpcReduction="10000"/>
          </a:bodyPr>
          <a:lstStyle/>
          <a:p>
            <a:pPr>
              <a:buNone/>
            </a:pPr>
            <a:endParaRPr lang="en-US" altLang="ja-JP" dirty="0" smtClean="0"/>
          </a:p>
          <a:p>
            <a:pPr>
              <a:buNone/>
            </a:pPr>
            <a:r>
              <a:rPr lang="ja-JP" altLang="en-US" dirty="0" smtClean="0"/>
              <a:t>２００３年４月～　支援費制度（社会福祉法 </a:t>
            </a:r>
            <a:r>
              <a:rPr lang="en-US" altLang="ja-JP" sz="2800" dirty="0" smtClean="0"/>
              <a:t>*</a:t>
            </a:r>
            <a:r>
              <a:rPr lang="ja-JP" altLang="en-US" sz="2400" dirty="0" smtClean="0"/>
              <a:t>２０００年６月～ </a:t>
            </a:r>
            <a:r>
              <a:rPr lang="ja-JP" altLang="en-US" dirty="0" smtClean="0"/>
              <a:t>）</a:t>
            </a:r>
            <a:endParaRPr lang="en-US" altLang="ja-JP" dirty="0" smtClean="0"/>
          </a:p>
          <a:p>
            <a:pPr>
              <a:buNone/>
            </a:pPr>
            <a:r>
              <a:rPr lang="ja-JP" altLang="en-US" dirty="0" smtClean="0">
                <a:solidFill>
                  <a:srgbClr val="FF0000"/>
                </a:solidFill>
              </a:rPr>
              <a:t>　　　　　　　　　　　</a:t>
            </a:r>
            <a:r>
              <a:rPr lang="ja-JP" altLang="en-US" dirty="0" smtClean="0"/>
              <a:t>→</a:t>
            </a:r>
            <a:r>
              <a:rPr lang="ja-JP" altLang="en-US" dirty="0" smtClean="0">
                <a:solidFill>
                  <a:srgbClr val="FF0000"/>
                </a:solidFill>
              </a:rPr>
              <a:t>措置から契約へ。サービスの選択。</a:t>
            </a:r>
            <a:endParaRPr lang="en-US" altLang="ja-JP" dirty="0" smtClean="0"/>
          </a:p>
          <a:p>
            <a:pPr>
              <a:buNone/>
            </a:pPr>
            <a:r>
              <a:rPr lang="ja-JP" altLang="en-US" dirty="0" smtClean="0"/>
              <a:t>　　　　　　　　　　　　　</a:t>
            </a:r>
            <a:r>
              <a:rPr lang="ja-JP" altLang="en-US" dirty="0" smtClean="0">
                <a:solidFill>
                  <a:srgbClr val="0070C0"/>
                </a:solidFill>
              </a:rPr>
              <a:t>＊十分に浸透する前に制度が破綻。</a:t>
            </a:r>
            <a:endParaRPr lang="en-US" altLang="ja-JP" dirty="0" smtClean="0">
              <a:solidFill>
                <a:srgbClr val="0070C0"/>
              </a:solidFill>
            </a:endParaRPr>
          </a:p>
          <a:p>
            <a:pPr>
              <a:buNone/>
            </a:pPr>
            <a:r>
              <a:rPr lang="ja-JP" altLang="en-US" dirty="0" smtClean="0"/>
              <a:t>２００６年４月～　障害福祉サービス制度</a:t>
            </a:r>
            <a:r>
              <a:rPr lang="ja-JP" altLang="en-US" sz="2800" dirty="0" smtClean="0"/>
              <a:t>（障害者自立支援法）</a:t>
            </a:r>
            <a:endParaRPr lang="en-US" altLang="ja-JP" sz="2800" dirty="0" smtClean="0"/>
          </a:p>
          <a:p>
            <a:pPr>
              <a:buNone/>
            </a:pPr>
            <a:r>
              <a:rPr lang="ja-JP" altLang="en-US" dirty="0" smtClean="0"/>
              <a:t>　　　　　　　　　　　→</a:t>
            </a:r>
            <a:r>
              <a:rPr lang="ja-JP" altLang="en-US" dirty="0" smtClean="0">
                <a:solidFill>
                  <a:srgbClr val="FF0000"/>
                </a:solidFill>
              </a:rPr>
              <a:t>仕組みの一元化。応益負担の発生。</a:t>
            </a:r>
            <a:endParaRPr lang="en-US" altLang="ja-JP" dirty="0" smtClean="0">
              <a:solidFill>
                <a:srgbClr val="FF0000"/>
              </a:solidFill>
            </a:endParaRPr>
          </a:p>
          <a:p>
            <a:pPr>
              <a:buNone/>
            </a:pPr>
            <a:r>
              <a:rPr lang="ja-JP" altLang="en-US" dirty="0" smtClean="0"/>
              <a:t>　　　　　　　　　　　　</a:t>
            </a:r>
            <a:r>
              <a:rPr lang="ja-JP" altLang="en-US" dirty="0" smtClean="0">
                <a:solidFill>
                  <a:srgbClr val="0070C0"/>
                </a:solidFill>
              </a:rPr>
              <a:t> ＊度重なる「特別対策」で延命を図る。</a:t>
            </a:r>
            <a:endParaRPr lang="en-US" altLang="ja-JP" dirty="0" smtClean="0"/>
          </a:p>
          <a:p>
            <a:pPr>
              <a:buNone/>
            </a:pPr>
            <a:r>
              <a:rPr lang="ja-JP" altLang="en-US" dirty="0" smtClean="0"/>
              <a:t>２０１３年４月～　障害福祉サービス制度</a:t>
            </a:r>
            <a:r>
              <a:rPr lang="ja-JP" altLang="en-US" sz="2800" dirty="0" smtClean="0"/>
              <a:t>（障害者総合支援法）　</a:t>
            </a:r>
          </a:p>
          <a:p>
            <a:pPr>
              <a:buNone/>
            </a:pPr>
            <a:r>
              <a:rPr lang="ja-JP" altLang="en-US" dirty="0" smtClean="0"/>
              <a:t>　　　　　　　　　　　→</a:t>
            </a:r>
            <a:r>
              <a:rPr lang="ja-JP" altLang="en-US" dirty="0" smtClean="0">
                <a:solidFill>
                  <a:srgbClr val="FF0000"/>
                </a:solidFill>
              </a:rPr>
              <a:t>サービス支給対象の拡大。応能負担。</a:t>
            </a:r>
            <a:endParaRPr lang="en-US" altLang="ja-JP" dirty="0" smtClean="0">
              <a:solidFill>
                <a:srgbClr val="FF0000"/>
              </a:solidFill>
            </a:endParaRPr>
          </a:p>
          <a:p>
            <a:pPr>
              <a:buNone/>
            </a:pPr>
            <a:r>
              <a:rPr lang="ja-JP" altLang="en-US" dirty="0" smtClean="0">
                <a:solidFill>
                  <a:srgbClr val="0070C0"/>
                </a:solidFill>
              </a:rPr>
              <a:t>　　　　　　　　　　　　　＊相談支援、どうするの？</a:t>
            </a:r>
            <a:endParaRPr lang="en-US" altLang="ja-JP" dirty="0" smtClean="0">
              <a:solidFill>
                <a:srgbClr val="FF0000"/>
              </a:solidFill>
            </a:endParaRPr>
          </a:p>
          <a:p>
            <a:pPr>
              <a:buNone/>
            </a:pPr>
            <a:endParaRPr lang="en-US" altLang="ja-JP" dirty="0" smtClean="0">
              <a:solidFill>
                <a:srgbClr val="FF0000"/>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26</a:t>
            </a:fld>
            <a:endParaRPr kumimoji="1" lang="ja-JP"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196752"/>
            <a:ext cx="8229600" cy="1143000"/>
          </a:xfrm>
        </p:spPr>
        <p:txBody>
          <a:bodyPr>
            <a:normAutofit fontScale="90000"/>
          </a:bodyPr>
          <a:lstStyle/>
          <a:p>
            <a:r>
              <a:rPr kumimoji="1" lang="ja-JP" altLang="en-US" dirty="0" smtClean="0"/>
              <a:t>大切なのは、目の前の仲間たちの　</a:t>
            </a:r>
            <a:r>
              <a:rPr lang="ja-JP" altLang="en-US" dirty="0" smtClean="0">
                <a:solidFill>
                  <a:srgbClr val="FF0000"/>
                </a:solidFill>
              </a:rPr>
              <a:t>＜想い＞</a:t>
            </a:r>
            <a:r>
              <a:rPr lang="ja-JP" altLang="en-US" dirty="0" smtClean="0"/>
              <a:t>や</a:t>
            </a:r>
            <a:r>
              <a:rPr lang="ja-JP" altLang="en-US" dirty="0" smtClean="0">
                <a:solidFill>
                  <a:srgbClr val="FF0000"/>
                </a:solidFill>
              </a:rPr>
              <a:t>＜</a:t>
            </a:r>
            <a:r>
              <a:rPr kumimoji="1" lang="ja-JP" altLang="en-US" dirty="0" smtClean="0">
                <a:solidFill>
                  <a:srgbClr val="FF0000"/>
                </a:solidFill>
              </a:rPr>
              <a:t>ニーズ</a:t>
            </a:r>
            <a:r>
              <a:rPr lang="ja-JP" altLang="en-US" dirty="0" smtClean="0">
                <a:solidFill>
                  <a:srgbClr val="FF0000"/>
                </a:solidFill>
              </a:rPr>
              <a:t>＞</a:t>
            </a:r>
            <a:r>
              <a:rPr kumimoji="1" lang="ja-JP" altLang="en-US" dirty="0" smtClean="0"/>
              <a:t>を把握し、　　</a:t>
            </a:r>
            <a:r>
              <a:rPr lang="ja-JP" altLang="en-US" dirty="0" smtClean="0"/>
              <a:t>継続的に応えてゆける形をとること。</a:t>
            </a:r>
            <a:r>
              <a:rPr lang="en-US" altLang="ja-JP" dirty="0" smtClean="0"/>
              <a:t/>
            </a:r>
            <a:br>
              <a:rPr lang="en-US" altLang="ja-JP" dirty="0" smtClean="0"/>
            </a:br>
            <a:endParaRPr kumimoji="1" lang="ja-JP" altLang="en-US" dirty="0"/>
          </a:p>
        </p:txBody>
      </p:sp>
      <p:graphicFrame>
        <p:nvGraphicFramePr>
          <p:cNvPr id="3" name="表 2"/>
          <p:cNvGraphicFramePr>
            <a:graphicFrameLocks noGrp="1"/>
          </p:cNvGraphicFramePr>
          <p:nvPr/>
        </p:nvGraphicFramePr>
        <p:xfrm>
          <a:off x="971600" y="2564904"/>
          <a:ext cx="7128792" cy="3760936"/>
        </p:xfrm>
        <a:graphic>
          <a:graphicData uri="http://schemas.openxmlformats.org/drawingml/2006/table">
            <a:tbl>
              <a:tblPr firstRow="1" bandRow="1">
                <a:tableStyleId>{5C22544A-7EE6-4342-B048-85BDC9FD1C3A}</a:tableStyleId>
              </a:tblPr>
              <a:tblGrid>
                <a:gridCol w="3564396"/>
                <a:gridCol w="3564396"/>
              </a:tblGrid>
              <a:tr h="370840">
                <a:tc>
                  <a:txBody>
                    <a:bodyPr/>
                    <a:lstStyle/>
                    <a:p>
                      <a:pPr algn="ctr"/>
                      <a:r>
                        <a:rPr kumimoji="1" lang="ja-JP" altLang="en-US" dirty="0" smtClean="0"/>
                        <a:t>ニーズの例</a:t>
                      </a:r>
                      <a:endParaRPr kumimoji="1" lang="ja-JP" altLang="en-US" dirty="0"/>
                    </a:p>
                  </a:txBody>
                  <a:tcPr/>
                </a:tc>
                <a:tc>
                  <a:txBody>
                    <a:bodyPr/>
                    <a:lstStyle/>
                    <a:p>
                      <a:pPr algn="ctr"/>
                      <a:r>
                        <a:rPr kumimoji="1" lang="ja-JP" altLang="en-US" dirty="0" smtClean="0"/>
                        <a:t>サービス（事業）</a:t>
                      </a:r>
                      <a:endParaRPr kumimoji="1" lang="ja-JP" altLang="en-US" dirty="0"/>
                    </a:p>
                  </a:txBody>
                  <a:tcPr/>
                </a:tc>
              </a:tr>
              <a:tr h="370840">
                <a:tc>
                  <a:txBody>
                    <a:bodyPr/>
                    <a:lstStyle/>
                    <a:p>
                      <a:r>
                        <a:rPr kumimoji="1" lang="ja-JP" altLang="en-US" dirty="0" smtClean="0"/>
                        <a:t>会社で働くための訓練を受けたい</a:t>
                      </a:r>
                      <a:endParaRPr kumimoji="1" lang="ja-JP" altLang="en-US" dirty="0"/>
                    </a:p>
                  </a:txBody>
                  <a:tcPr/>
                </a:tc>
                <a:tc>
                  <a:txBody>
                    <a:bodyPr/>
                    <a:lstStyle/>
                    <a:p>
                      <a:r>
                        <a:rPr kumimoji="1" lang="ja-JP" altLang="en-US" dirty="0" smtClean="0"/>
                        <a:t>就労移行支援</a:t>
                      </a:r>
                      <a:endParaRPr kumimoji="1" lang="en-US" altLang="ja-JP" dirty="0" smtClean="0"/>
                    </a:p>
                  </a:txBody>
                  <a:tcPr/>
                </a:tc>
              </a:tr>
              <a:tr h="370840">
                <a:tc>
                  <a:txBody>
                    <a:bodyPr/>
                    <a:lstStyle/>
                    <a:p>
                      <a:r>
                        <a:rPr kumimoji="1" lang="ja-JP" altLang="en-US" dirty="0" smtClean="0"/>
                        <a:t>安心できる環境で稼ぎたい</a:t>
                      </a:r>
                      <a:endParaRPr kumimoji="1" lang="ja-JP" altLang="en-US" dirty="0"/>
                    </a:p>
                  </a:txBody>
                  <a:tcPr/>
                </a:tc>
                <a:tc>
                  <a:txBody>
                    <a:bodyPr/>
                    <a:lstStyle/>
                    <a:p>
                      <a:r>
                        <a:rPr kumimoji="1" lang="ja-JP" altLang="en-US" dirty="0" smtClean="0"/>
                        <a:t>就労継続支援Ａ型（雇用型）</a:t>
                      </a:r>
                      <a:endParaRPr kumimoji="1" lang="ja-JP" altLang="en-US" dirty="0"/>
                    </a:p>
                  </a:txBody>
                  <a:tcPr/>
                </a:tc>
              </a:tr>
              <a:tr h="370840">
                <a:tc>
                  <a:txBody>
                    <a:bodyPr/>
                    <a:lstStyle/>
                    <a:p>
                      <a:r>
                        <a:rPr kumimoji="1" lang="ja-JP" altLang="en-US" dirty="0" smtClean="0"/>
                        <a:t>仲間たちといっしょに働きたい</a:t>
                      </a:r>
                      <a:endParaRPr kumimoji="1" lang="ja-JP" altLang="en-US" dirty="0"/>
                    </a:p>
                  </a:txBody>
                  <a:tcPr/>
                </a:tc>
                <a:tc>
                  <a:txBody>
                    <a:bodyPr/>
                    <a:lstStyle/>
                    <a:p>
                      <a:r>
                        <a:rPr kumimoji="1" lang="ja-JP" altLang="en-US" dirty="0" smtClean="0"/>
                        <a:t>就労継続支援Ｂ型（非雇用型）</a:t>
                      </a:r>
                      <a:endParaRPr kumimoji="1" lang="ja-JP" altLang="en-US" dirty="0"/>
                    </a:p>
                  </a:txBody>
                  <a:tcPr/>
                </a:tc>
              </a:tr>
              <a:tr h="370840">
                <a:tc>
                  <a:txBody>
                    <a:bodyPr/>
                    <a:lstStyle/>
                    <a:p>
                      <a:r>
                        <a:rPr kumimoji="1" lang="ja-JP" altLang="en-US" dirty="0" smtClean="0"/>
                        <a:t>身体機能のリハビリをしたい</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生活訓練（機能訓練）</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日常生活スキルを高めたい</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生活訓練（自立訓練）</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ケア的なかかわりをしてほしい</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生活介護</a:t>
                      </a:r>
                    </a:p>
                  </a:txBody>
                  <a:tcPr/>
                </a:tc>
              </a:tr>
              <a:tr h="428456">
                <a:tc>
                  <a:txBody>
                    <a:bodyPr/>
                    <a:lstStyle/>
                    <a:p>
                      <a:r>
                        <a:rPr kumimoji="1" lang="ja-JP" altLang="en-US" dirty="0" smtClean="0"/>
                        <a:t>居場所がほしい・生産活動をしたい</a:t>
                      </a:r>
                      <a:endParaRPr kumimoji="1" lang="ja-JP" altLang="en-US" dirty="0"/>
                    </a:p>
                  </a:txBody>
                  <a:tcPr/>
                </a:tc>
                <a:tc>
                  <a:txBody>
                    <a:bodyPr/>
                    <a:lstStyle/>
                    <a:p>
                      <a:r>
                        <a:rPr kumimoji="1" lang="ja-JP" altLang="en-US" dirty="0" smtClean="0"/>
                        <a:t>地域活動支援センター</a:t>
                      </a:r>
                      <a:endParaRPr kumimoji="1" lang="ja-JP" altLang="en-US" dirty="0"/>
                    </a:p>
                  </a:txBody>
                  <a:tcPr/>
                </a:tc>
              </a:tr>
              <a:tr h="345648">
                <a:tc>
                  <a:txBody>
                    <a:bodyPr/>
                    <a:lstStyle/>
                    <a:p>
                      <a:r>
                        <a:rPr kumimoji="1" lang="ja-JP" altLang="en-US" dirty="0" smtClean="0"/>
                        <a:t>家のお手伝いをしてほしい</a:t>
                      </a:r>
                      <a:endParaRPr kumimoji="1" lang="ja-JP" altLang="en-US" dirty="0"/>
                    </a:p>
                  </a:txBody>
                  <a:tcPr/>
                </a:tc>
                <a:tc>
                  <a:txBody>
                    <a:bodyPr/>
                    <a:lstStyle/>
                    <a:p>
                      <a:r>
                        <a:rPr kumimoji="1" lang="ja-JP" altLang="en-US" dirty="0" smtClean="0"/>
                        <a:t>居宅介護（家事援助・身体介護）</a:t>
                      </a:r>
                      <a:endParaRPr kumimoji="1" lang="ja-JP" alt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いろいろな相談に乗ってほしい</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相談支援</a:t>
                      </a:r>
                    </a:p>
                  </a:txBody>
                  <a:tcPr/>
                </a:tc>
              </a:tr>
            </a:tbl>
          </a:graphicData>
        </a:graphic>
      </p:graphicFrame>
      <p:sp>
        <p:nvSpPr>
          <p:cNvPr id="4" name="角丸四角形 3"/>
          <p:cNvSpPr/>
          <p:nvPr/>
        </p:nvSpPr>
        <p:spPr>
          <a:xfrm>
            <a:off x="899592" y="3645024"/>
            <a:ext cx="7272808" cy="432048"/>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899592" y="5157192"/>
            <a:ext cx="7272808" cy="432048"/>
          </a:xfrm>
          <a:prstGeom prst="roundRect">
            <a:avLst/>
          </a:prstGeom>
          <a:no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899592" y="4725144"/>
            <a:ext cx="7272808" cy="432048"/>
          </a:xfrm>
          <a:prstGeom prst="roundRect">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27</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2780928"/>
            <a:ext cx="8229600" cy="1143000"/>
          </a:xfrm>
        </p:spPr>
        <p:txBody>
          <a:bodyPr>
            <a:normAutofit fontScale="90000"/>
          </a:bodyPr>
          <a:lstStyle/>
          <a:p>
            <a:r>
              <a:rPr lang="ja-JP" altLang="en-US" dirty="0" smtClean="0">
                <a:solidFill>
                  <a:srgbClr val="FF00FF"/>
                </a:solidFill>
              </a:rPr>
              <a:t>４</a:t>
            </a:r>
            <a:r>
              <a:rPr kumimoji="1" lang="ja-JP" altLang="en-US" dirty="0" smtClean="0">
                <a:solidFill>
                  <a:srgbClr val="FF00FF"/>
                </a:solidFill>
              </a:rPr>
              <a:t>．ＮＰＯ法人１</a:t>
            </a:r>
            <a:r>
              <a:rPr kumimoji="1" lang="en-US" altLang="ja-JP" dirty="0" smtClean="0">
                <a:solidFill>
                  <a:srgbClr val="FF00FF"/>
                </a:solidFill>
              </a:rPr>
              <a:t>to</a:t>
            </a:r>
            <a:r>
              <a:rPr kumimoji="1" lang="ja-JP" altLang="en-US" dirty="0" smtClean="0">
                <a:solidFill>
                  <a:srgbClr val="FF00FF"/>
                </a:solidFill>
              </a:rPr>
              <a:t>１</a:t>
            </a:r>
            <a:r>
              <a:rPr kumimoji="1" lang="en-US" altLang="ja-JP" dirty="0" smtClean="0">
                <a:solidFill>
                  <a:srgbClr val="FF00FF"/>
                </a:solidFill>
              </a:rPr>
              <a:t/>
            </a:r>
            <a:br>
              <a:rPr kumimoji="1" lang="en-US" altLang="ja-JP" dirty="0" smtClean="0">
                <a:solidFill>
                  <a:srgbClr val="FF00FF"/>
                </a:solidFill>
              </a:rPr>
            </a:br>
            <a:r>
              <a:rPr lang="ja-JP" altLang="en-US" dirty="0" smtClean="0">
                <a:solidFill>
                  <a:srgbClr val="FF00FF"/>
                </a:solidFill>
              </a:rPr>
              <a:t>その成り立ちと活動について</a:t>
            </a:r>
            <a:endParaRPr kumimoji="1" lang="ja-JP" altLang="en-US" dirty="0">
              <a:solidFill>
                <a:srgbClr val="FF00FF"/>
              </a:solidFill>
            </a:endParaRPr>
          </a:p>
        </p:txBody>
      </p:sp>
      <p:sp>
        <p:nvSpPr>
          <p:cNvPr id="3" name="スライド番号プレースホルダ 2"/>
          <p:cNvSpPr>
            <a:spLocks noGrp="1"/>
          </p:cNvSpPr>
          <p:nvPr>
            <p:ph type="sldNum" sz="quarter" idx="12"/>
          </p:nvPr>
        </p:nvSpPr>
        <p:spPr/>
        <p:txBody>
          <a:bodyPr/>
          <a:lstStyle/>
          <a:p>
            <a:fld id="{D2D8002D-B5B0-4BAC-B1F6-782DDCCE6D9C}" type="slidenum">
              <a:rPr kumimoji="1" lang="ja-JP" altLang="en-US" smtClean="0"/>
              <a:pPr/>
              <a:t>28</a:t>
            </a:fld>
            <a:endParaRPr kumimoji="1" lang="ja-JP"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85720" y="428604"/>
            <a:ext cx="8572560" cy="1470025"/>
          </a:xfrm>
        </p:spPr>
        <p:txBody>
          <a:bodyPr>
            <a:normAutofit/>
          </a:bodyPr>
          <a:lstStyle/>
          <a:p>
            <a:r>
              <a:rPr lang="ja-JP" altLang="en-US" sz="4000" dirty="0" smtClean="0"/>
              <a:t>「地域福祉」の</a:t>
            </a:r>
            <a:r>
              <a:rPr lang="ja-JP" altLang="en-US" sz="4000" dirty="0" smtClean="0">
                <a:solidFill>
                  <a:srgbClr val="FF0000"/>
                </a:solidFill>
              </a:rPr>
              <a:t>水平展開</a:t>
            </a:r>
            <a:r>
              <a:rPr lang="ja-JP" altLang="en-US" sz="4000" dirty="0" smtClean="0"/>
              <a:t>を目指して</a:t>
            </a:r>
            <a:endParaRPr kumimoji="1" lang="ja-JP" altLang="en-US" sz="4000" dirty="0"/>
          </a:p>
        </p:txBody>
      </p:sp>
      <p:sp>
        <p:nvSpPr>
          <p:cNvPr id="3" name="サブタイトル 2"/>
          <p:cNvSpPr>
            <a:spLocks noGrp="1"/>
          </p:cNvSpPr>
          <p:nvPr>
            <p:ph type="subTitle" idx="1"/>
          </p:nvPr>
        </p:nvSpPr>
        <p:spPr>
          <a:xfrm>
            <a:off x="179512" y="2132856"/>
            <a:ext cx="8748464" cy="720080"/>
          </a:xfrm>
          <a:ln>
            <a:noFill/>
          </a:ln>
        </p:spPr>
        <p:txBody>
          <a:bodyPr>
            <a:normAutofit fontScale="92500"/>
          </a:bodyPr>
          <a:lstStyle/>
          <a:p>
            <a:pPr algn="l">
              <a:buFont typeface="Arial" pitchFamily="34" charset="0"/>
              <a:buChar char="•"/>
            </a:pPr>
            <a:r>
              <a:rPr lang="ja-JP" altLang="en-US" sz="3100" dirty="0" smtClean="0">
                <a:solidFill>
                  <a:schemeClr val="tx1"/>
                </a:solidFill>
              </a:rPr>
              <a:t>乾いた大地に雑草たち</a:t>
            </a:r>
            <a:r>
              <a:rPr lang="ja-JP" altLang="en-US" sz="3100" b="1" dirty="0" smtClean="0">
                <a:solidFill>
                  <a:schemeClr val="accent3">
                    <a:lumMod val="75000"/>
                  </a:schemeClr>
                </a:solidFill>
                <a:latin typeface="+mn-ea"/>
              </a:rPr>
              <a:t>（</a:t>
            </a:r>
            <a:r>
              <a:rPr lang="en-US" altLang="ja-JP" sz="3100" b="1" dirty="0" smtClean="0">
                <a:solidFill>
                  <a:schemeClr val="accent3">
                    <a:lumMod val="75000"/>
                  </a:schemeClr>
                </a:solidFill>
                <a:latin typeface="+mn-ea"/>
              </a:rPr>
              <a:t>grass</a:t>
            </a:r>
            <a:r>
              <a:rPr lang="ja-JP" altLang="en-US" sz="3100" b="1" dirty="0" smtClean="0">
                <a:solidFill>
                  <a:schemeClr val="accent3">
                    <a:lumMod val="75000"/>
                  </a:schemeClr>
                </a:solidFill>
                <a:latin typeface="+mn-ea"/>
              </a:rPr>
              <a:t>）</a:t>
            </a:r>
            <a:r>
              <a:rPr lang="ja-JP" altLang="en-US" sz="3100" dirty="0" smtClean="0">
                <a:solidFill>
                  <a:schemeClr val="tx1"/>
                </a:solidFill>
              </a:rPr>
              <a:t>が生い茂っている光景。</a:t>
            </a:r>
            <a:endParaRPr lang="en-US" altLang="ja-JP" sz="3100" dirty="0" smtClean="0">
              <a:solidFill>
                <a:schemeClr val="tx1"/>
              </a:solidFill>
            </a:endParaRPr>
          </a:p>
          <a:p>
            <a:pPr algn="l">
              <a:buFont typeface="Arial" pitchFamily="34" charset="0"/>
              <a:buChar char="•"/>
            </a:pPr>
            <a:endParaRPr lang="en-US" altLang="ja-JP" sz="2700" dirty="0" smtClean="0"/>
          </a:p>
          <a:p>
            <a:pPr algn="l"/>
            <a:endParaRPr lang="en-US" altLang="ja-JP" dirty="0" smtClean="0">
              <a:solidFill>
                <a:schemeClr val="tx1"/>
              </a:solidFill>
            </a:endParaRPr>
          </a:p>
          <a:p>
            <a:pPr algn="l"/>
            <a:endParaRPr lang="en-US" altLang="ja-JP" dirty="0" smtClean="0">
              <a:solidFill>
                <a:schemeClr val="tx1"/>
              </a:solidFill>
            </a:endParaRPr>
          </a:p>
          <a:p>
            <a:pPr algn="l"/>
            <a:endParaRPr lang="en-US" altLang="ja-JP" dirty="0" smtClean="0">
              <a:solidFill>
                <a:schemeClr val="tx1"/>
              </a:solidFill>
            </a:endParaRPr>
          </a:p>
          <a:p>
            <a:pPr algn="l"/>
            <a:endParaRPr kumimoji="1" lang="en-US" altLang="ja-JP" dirty="0" smtClean="0">
              <a:solidFill>
                <a:schemeClr val="tx1"/>
              </a:solidFill>
            </a:endParaRPr>
          </a:p>
          <a:p>
            <a:pPr algn="l"/>
            <a:endParaRPr kumimoji="1" lang="en-US" altLang="ja-JP" dirty="0" smtClean="0">
              <a:solidFill>
                <a:schemeClr val="tx1"/>
              </a:solidFill>
            </a:endParaRPr>
          </a:p>
          <a:p>
            <a:pPr algn="l"/>
            <a:endParaRPr kumimoji="1" lang="ja-JP" altLang="en-US" dirty="0">
              <a:solidFill>
                <a:srgbClr val="FF0000"/>
              </a:solidFill>
            </a:endParaRPr>
          </a:p>
        </p:txBody>
      </p:sp>
      <p:sp>
        <p:nvSpPr>
          <p:cNvPr id="6" name="サブタイトル 2"/>
          <p:cNvSpPr txBox="1">
            <a:spLocks/>
          </p:cNvSpPr>
          <p:nvPr/>
        </p:nvSpPr>
        <p:spPr>
          <a:xfrm>
            <a:off x="251520" y="2924944"/>
            <a:ext cx="8568952" cy="792088"/>
          </a:xfrm>
          <a:prstGeom prst="rect">
            <a:avLst/>
          </a:prstGeom>
          <a:ln>
            <a:noFill/>
          </a:ln>
        </p:spPr>
        <p:txBody>
          <a:bodyPr vert="horz" lIns="91440" tIns="45720" rIns="91440" bIns="45720" rtlCol="0">
            <a:normAutofit/>
          </a:bodyPr>
          <a:lstStyle/>
          <a:p>
            <a:pPr>
              <a:buFont typeface="Arial" pitchFamily="34" charset="0"/>
              <a:buChar char="•"/>
            </a:pPr>
            <a:r>
              <a:rPr lang="ja-JP" altLang="en-US" sz="2800" dirty="0" smtClean="0"/>
              <a:t>根っこの部分</a:t>
            </a:r>
            <a:r>
              <a:rPr lang="ja-JP" altLang="en-US" sz="2800" b="1" dirty="0" smtClean="0">
                <a:solidFill>
                  <a:schemeClr val="accent3">
                    <a:lumMod val="75000"/>
                  </a:schemeClr>
                </a:solidFill>
                <a:latin typeface="+mn-ea"/>
              </a:rPr>
              <a:t>（</a:t>
            </a:r>
            <a:r>
              <a:rPr lang="en-US" altLang="ja-JP" sz="2800" b="1" dirty="0" smtClean="0">
                <a:solidFill>
                  <a:schemeClr val="accent3">
                    <a:lumMod val="75000"/>
                  </a:schemeClr>
                </a:solidFill>
                <a:latin typeface="+mn-ea"/>
              </a:rPr>
              <a:t>grass roots</a:t>
            </a:r>
            <a:r>
              <a:rPr lang="ja-JP" altLang="en-US" sz="2800" b="1" dirty="0" smtClean="0">
                <a:solidFill>
                  <a:schemeClr val="accent3">
                    <a:lumMod val="75000"/>
                  </a:schemeClr>
                </a:solidFill>
                <a:latin typeface="+mn-ea"/>
              </a:rPr>
              <a:t>）</a:t>
            </a:r>
            <a:r>
              <a:rPr lang="ja-JP" altLang="en-US" sz="2800" dirty="0" smtClean="0"/>
              <a:t>は、みんな繋がっている。</a:t>
            </a:r>
            <a:endParaRPr lang="en-US" altLang="ja-JP" sz="2800" dirty="0" smtClean="0"/>
          </a:p>
          <a:p>
            <a:pPr>
              <a:buFont typeface="Arial" pitchFamily="34" charset="0"/>
              <a:buChar char="•"/>
            </a:pPr>
            <a:endParaRPr lang="en-US" altLang="ja-JP" sz="2700"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0" i="0" u="none" strike="noStrike" kern="1200" cap="none" spc="0" normalizeH="0" baseline="0" noProof="0" dirty="0">
              <a:ln>
                <a:noFill/>
              </a:ln>
              <a:solidFill>
                <a:srgbClr val="FF0000"/>
              </a:solidFill>
              <a:effectLst/>
              <a:uLnTx/>
              <a:uFillTx/>
              <a:latin typeface="+mn-lt"/>
              <a:ea typeface="+mn-ea"/>
              <a:cs typeface="+mn-cs"/>
            </a:endParaRPr>
          </a:p>
        </p:txBody>
      </p:sp>
      <p:sp>
        <p:nvSpPr>
          <p:cNvPr id="7" name="サブタイトル 2"/>
          <p:cNvSpPr txBox="1">
            <a:spLocks/>
          </p:cNvSpPr>
          <p:nvPr/>
        </p:nvSpPr>
        <p:spPr>
          <a:xfrm>
            <a:off x="251520" y="3717032"/>
            <a:ext cx="8496944" cy="792088"/>
          </a:xfrm>
          <a:prstGeom prst="rect">
            <a:avLst/>
          </a:prstGeom>
          <a:ln>
            <a:noFill/>
          </a:ln>
        </p:spPr>
        <p:txBody>
          <a:bodyPr vert="horz" lIns="91440" tIns="45720" rIns="91440" bIns="45720" rtlCol="0">
            <a:normAutofit fontScale="92500"/>
          </a:bodyPr>
          <a:lstStyle/>
          <a:p>
            <a:pPr>
              <a:spcBef>
                <a:spcPct val="20000"/>
              </a:spcBef>
              <a:buFont typeface="Arial" pitchFamily="34" charset="0"/>
              <a:buChar char="•"/>
            </a:pPr>
            <a:r>
              <a:rPr lang="ja-JP" altLang="en-US" sz="2800" dirty="0" smtClean="0"/>
              <a:t>それぞれの場所で一人一人が</a:t>
            </a:r>
            <a:r>
              <a:rPr lang="ja-JP" altLang="en-US" sz="2800" b="1" dirty="0" smtClean="0"/>
              <a:t>花</a:t>
            </a:r>
            <a:r>
              <a:rPr lang="en-US" altLang="ja-JP" sz="2800" b="1" dirty="0" smtClean="0">
                <a:solidFill>
                  <a:srgbClr val="00B0F0"/>
                </a:solidFill>
                <a:latin typeface="+mn-ea"/>
              </a:rPr>
              <a:t>(blossom)</a:t>
            </a:r>
            <a:r>
              <a:rPr lang="ja-JP" altLang="en-US" sz="2800" dirty="0" smtClean="0"/>
              <a:t>を咲かそう！</a:t>
            </a:r>
            <a:endParaRPr lang="en-US" altLang="ja-JP" sz="2800" dirty="0" smtClean="0"/>
          </a:p>
          <a:p>
            <a:pPr>
              <a:spcBef>
                <a:spcPct val="20000"/>
              </a:spcBef>
              <a:buFont typeface="Arial" pitchFamily="34" charset="0"/>
              <a:buChar char="•"/>
            </a:pPr>
            <a:endParaRPr lang="en-US" altLang="ja-JP" sz="3200" dirty="0" smtClean="0"/>
          </a:p>
          <a:p>
            <a:pPr>
              <a:spcBef>
                <a:spcPct val="20000"/>
              </a:spcBef>
            </a:pPr>
            <a:endParaRPr lang="en-US" altLang="ja-JP" sz="3200"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0" i="0" u="none" strike="noStrike" kern="1200" cap="none" spc="0" normalizeH="0" baseline="0" noProof="0" dirty="0">
              <a:ln>
                <a:noFill/>
              </a:ln>
              <a:solidFill>
                <a:srgbClr val="FF0000"/>
              </a:solidFill>
              <a:effectLst/>
              <a:uLnTx/>
              <a:uFillTx/>
              <a:latin typeface="+mn-lt"/>
              <a:ea typeface="+mn-ea"/>
              <a:cs typeface="+mn-cs"/>
            </a:endParaRPr>
          </a:p>
        </p:txBody>
      </p:sp>
      <p:sp>
        <p:nvSpPr>
          <p:cNvPr id="8" name="サブタイトル 2"/>
          <p:cNvSpPr txBox="1">
            <a:spLocks/>
          </p:cNvSpPr>
          <p:nvPr/>
        </p:nvSpPr>
        <p:spPr>
          <a:xfrm>
            <a:off x="179512" y="1988840"/>
            <a:ext cx="8784976" cy="2448272"/>
          </a:xfrm>
          <a:prstGeom prst="rect">
            <a:avLst/>
          </a:prstGeom>
          <a:ln>
            <a:solidFill>
              <a:schemeClr val="accent1"/>
            </a:solidFill>
          </a:ln>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0" i="0" u="none" strike="noStrike" kern="1200" cap="none" spc="0" normalizeH="0" baseline="0" noProof="0" dirty="0">
              <a:ln>
                <a:noFill/>
              </a:ln>
              <a:solidFill>
                <a:srgbClr val="FF0000"/>
              </a:solidFill>
              <a:effectLst/>
              <a:uLnTx/>
              <a:uFillTx/>
              <a:latin typeface="+mn-lt"/>
              <a:ea typeface="+mn-ea"/>
              <a:cs typeface="+mn-cs"/>
            </a:endParaRPr>
          </a:p>
        </p:txBody>
      </p:sp>
      <p:sp>
        <p:nvSpPr>
          <p:cNvPr id="9" name="下矢印 8"/>
          <p:cNvSpPr/>
          <p:nvPr/>
        </p:nvSpPr>
        <p:spPr>
          <a:xfrm>
            <a:off x="3995936" y="4653136"/>
            <a:ext cx="108012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0" y="5301208"/>
            <a:ext cx="9144000" cy="1292662"/>
          </a:xfrm>
          <a:prstGeom prst="rect">
            <a:avLst/>
          </a:prstGeom>
          <a:noFill/>
        </p:spPr>
        <p:txBody>
          <a:bodyPr wrap="square" rtlCol="0">
            <a:spAutoFit/>
          </a:bodyPr>
          <a:lstStyle/>
          <a:p>
            <a:pPr>
              <a:buFont typeface="Arial" pitchFamily="34" charset="0"/>
              <a:buChar char="•"/>
            </a:pPr>
            <a:r>
              <a:rPr lang="ja-JP" altLang="en-US" sz="2600" dirty="0" smtClean="0">
                <a:solidFill>
                  <a:srgbClr val="FF0000"/>
                </a:solidFill>
              </a:rPr>
              <a:t>２００８年、船橋市にて新たな働く場の開設。</a:t>
            </a:r>
            <a:endParaRPr lang="en-US" altLang="ja-JP" sz="2600" dirty="0" smtClean="0">
              <a:solidFill>
                <a:srgbClr val="FF0000"/>
              </a:solidFill>
            </a:endParaRPr>
          </a:p>
          <a:p>
            <a:r>
              <a:rPr lang="ja-JP" altLang="en-US" sz="2600" dirty="0" smtClean="0">
                <a:solidFill>
                  <a:srgbClr val="FF0000"/>
                </a:solidFill>
              </a:rPr>
              <a:t> 「ワーカーズハウス</a:t>
            </a:r>
            <a:r>
              <a:rPr lang="ja-JP" altLang="en-US" sz="2600" dirty="0" err="1" smtClean="0">
                <a:solidFill>
                  <a:srgbClr val="FF0000"/>
                </a:solidFill>
              </a:rPr>
              <a:t>ぐらす</a:t>
            </a:r>
            <a:r>
              <a:rPr lang="ja-JP" altLang="en-US" sz="2600" dirty="0" smtClean="0">
                <a:solidFill>
                  <a:srgbClr val="FF0000"/>
                </a:solidFill>
              </a:rPr>
              <a:t>」「リサイクルショップあく</a:t>
            </a:r>
            <a:r>
              <a:rPr lang="ja-JP" altLang="en-US" sz="2600" dirty="0" err="1" smtClean="0">
                <a:solidFill>
                  <a:srgbClr val="FF0000"/>
                </a:solidFill>
              </a:rPr>
              <a:t>あ</a:t>
            </a:r>
            <a:r>
              <a:rPr lang="ja-JP" altLang="en-US" sz="2600" dirty="0" smtClean="0">
                <a:solidFill>
                  <a:srgbClr val="FF0000"/>
                </a:solidFill>
              </a:rPr>
              <a:t>」「るっこら」</a:t>
            </a:r>
            <a:endParaRPr lang="en-US" altLang="ja-JP" sz="2600" dirty="0" smtClean="0">
              <a:solidFill>
                <a:srgbClr val="FF0000"/>
              </a:solidFill>
            </a:endParaRPr>
          </a:p>
          <a:p>
            <a:pPr>
              <a:buFont typeface="Arial" pitchFamily="34" charset="0"/>
              <a:buChar char="•"/>
            </a:pPr>
            <a:r>
              <a:rPr lang="ja-JP" altLang="en-US" sz="2600" dirty="0" smtClean="0">
                <a:solidFill>
                  <a:srgbClr val="FF0000"/>
                </a:solidFill>
              </a:rPr>
              <a:t>２００９年、境界線</a:t>
            </a:r>
            <a:r>
              <a:rPr lang="ja-JP" altLang="en-US" sz="2600" smtClean="0">
                <a:solidFill>
                  <a:srgbClr val="FF0000"/>
                </a:solidFill>
              </a:rPr>
              <a:t>を越えて習志野</a:t>
            </a:r>
            <a:r>
              <a:rPr lang="ja-JP" altLang="en-US" sz="2600" dirty="0" smtClean="0">
                <a:solidFill>
                  <a:srgbClr val="FF0000"/>
                </a:solidFill>
              </a:rPr>
              <a:t>の地へ！「ぶろっさむ」開設。</a:t>
            </a:r>
            <a:endParaRPr lang="en-US" altLang="ja-JP" sz="2600" dirty="0" smtClean="0">
              <a:solidFill>
                <a:srgbClr val="FF0000"/>
              </a:solidFill>
            </a:endParaRPr>
          </a:p>
        </p:txBody>
      </p:sp>
      <p:sp>
        <p:nvSpPr>
          <p:cNvPr id="10" name="スライド番号プレースホルダ 9"/>
          <p:cNvSpPr>
            <a:spLocks noGrp="1"/>
          </p:cNvSpPr>
          <p:nvPr>
            <p:ph type="sldNum" sz="quarter" idx="12"/>
          </p:nvPr>
        </p:nvSpPr>
        <p:spPr/>
        <p:txBody>
          <a:bodyPr/>
          <a:lstStyle/>
          <a:p>
            <a:fld id="{D2D8002D-B5B0-4BAC-B1F6-782DDCCE6D9C}" type="slidenum">
              <a:rPr kumimoji="1" lang="ja-JP" altLang="en-US" smtClean="0"/>
              <a:pPr/>
              <a:t>29</a:t>
            </a:fld>
            <a:endParaRPr kumimoji="1" lang="ja-JP" altLang="en-US"/>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blinds(horizontal)">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blinds(horizontal)">
                                      <p:cBhvr>
                                        <p:cTn id="35" dur="500"/>
                                        <p:tgtEl>
                                          <p:spTgt spid="1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1">
                                            <p:txEl>
                                              <p:pRg st="2" end="2"/>
                                            </p:txEl>
                                          </p:spTgt>
                                        </p:tgtEl>
                                        <p:attrNameLst>
                                          <p:attrName>style.visibility</p:attrName>
                                        </p:attrNameLst>
                                      </p:cBhvr>
                                      <p:to>
                                        <p:strVal val="visible"/>
                                      </p:to>
                                    </p:set>
                                    <p:animEffect transition="in" filter="blinds(horizontal)">
                                      <p:cBhvr>
                                        <p:cTn id="4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9" grpId="0" animBg="1"/>
      <p:bldP spid="11" grpId="0" uiExpan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a:t>
            </a:r>
            <a:r>
              <a:rPr kumimoji="1" lang="ja-JP" altLang="en-US" dirty="0" err="1" smtClean="0"/>
              <a:t>障がい</a:t>
            </a:r>
            <a:r>
              <a:rPr kumimoji="1" lang="ja-JP" altLang="en-US" dirty="0" smtClean="0"/>
              <a:t>」とは何か？</a:t>
            </a:r>
            <a:r>
              <a:rPr kumimoji="1" lang="en-US" altLang="ja-JP" dirty="0" smtClean="0"/>
              <a:t/>
            </a:r>
            <a:br>
              <a:rPr kumimoji="1" lang="en-US" altLang="ja-JP" dirty="0" smtClean="0"/>
            </a:br>
            <a:r>
              <a:rPr lang="ja-JP" altLang="en-US" dirty="0" smtClean="0"/>
              <a:t>（旧来の考え方＝</a:t>
            </a:r>
            <a:r>
              <a:rPr lang="ja-JP" altLang="en-US" dirty="0" smtClean="0">
                <a:solidFill>
                  <a:srgbClr val="FF0000"/>
                </a:solidFill>
              </a:rPr>
              <a:t>医学モデル</a:t>
            </a:r>
            <a:r>
              <a:rPr lang="ja-JP" altLang="en-US" dirty="0" smtClean="0"/>
              <a:t>）</a:t>
            </a:r>
            <a:endParaRPr kumimoji="1" lang="ja-JP" altLang="en-US" dirty="0"/>
          </a:p>
        </p:txBody>
      </p:sp>
      <p:sp>
        <p:nvSpPr>
          <p:cNvPr id="3" name="コンテンツ プレースホルダ 2"/>
          <p:cNvSpPr>
            <a:spLocks noGrp="1"/>
          </p:cNvSpPr>
          <p:nvPr>
            <p:ph idx="1"/>
          </p:nvPr>
        </p:nvSpPr>
        <p:spPr>
          <a:xfrm>
            <a:off x="467544" y="1643050"/>
            <a:ext cx="8229600" cy="4699137"/>
          </a:xfrm>
          <a:ln>
            <a:solidFill>
              <a:srgbClr val="0070C0"/>
            </a:solidFill>
          </a:ln>
        </p:spPr>
        <p:txBody>
          <a:bodyPr>
            <a:normAutofit fontScale="92500"/>
          </a:bodyPr>
          <a:lstStyle/>
          <a:p>
            <a:r>
              <a:rPr lang="ja-JP" altLang="en-US" sz="3600" dirty="0" smtClean="0"/>
              <a:t>本来は、</a:t>
            </a:r>
            <a:r>
              <a:rPr lang="ja-JP" altLang="en-US" sz="3600" dirty="0" smtClean="0">
                <a:solidFill>
                  <a:srgbClr val="FF0000"/>
                </a:solidFill>
              </a:rPr>
              <a:t>「障礙」</a:t>
            </a:r>
            <a:r>
              <a:rPr lang="ja-JP" altLang="en-US" sz="3600" dirty="0" smtClean="0"/>
              <a:t>（略字で</a:t>
            </a:r>
            <a:r>
              <a:rPr lang="ja-JP" altLang="en-US" sz="3600" dirty="0" smtClean="0">
                <a:solidFill>
                  <a:srgbClr val="FF0000"/>
                </a:solidFill>
              </a:rPr>
              <a:t>「障碍」</a:t>
            </a:r>
            <a:r>
              <a:rPr lang="ja-JP" altLang="en-US" sz="3600" dirty="0" smtClean="0"/>
              <a:t>）が正しい。</a:t>
            </a:r>
            <a:endParaRPr lang="en-US" altLang="ja-JP" sz="3600" dirty="0" smtClean="0"/>
          </a:p>
          <a:p>
            <a:pPr>
              <a:buNone/>
            </a:pPr>
            <a:r>
              <a:rPr lang="ja-JP" altLang="en-US" sz="3600" dirty="0" smtClean="0"/>
              <a:t>　 意味</a:t>
            </a:r>
            <a:r>
              <a:rPr lang="en-US" altLang="ja-JP" sz="3600" dirty="0" smtClean="0"/>
              <a:t>…</a:t>
            </a:r>
            <a:r>
              <a:rPr lang="ja-JP" altLang="en-US" sz="3600" dirty="0" smtClean="0"/>
              <a:t>差し障り</a:t>
            </a:r>
            <a:r>
              <a:rPr lang="ja-JP" altLang="ja-JP" sz="3600" dirty="0" smtClean="0"/>
              <a:t>があって妨げになること</a:t>
            </a:r>
            <a:r>
              <a:rPr lang="ja-JP" altLang="en-US" sz="3600" dirty="0" smtClean="0"/>
              <a:t>。</a:t>
            </a:r>
            <a:endParaRPr lang="en-US" altLang="ja-JP" sz="3600" dirty="0" smtClean="0"/>
          </a:p>
          <a:p>
            <a:pPr>
              <a:buNone/>
            </a:pPr>
            <a:endParaRPr lang="en-US" altLang="ja-JP" sz="3600" dirty="0" smtClean="0"/>
          </a:p>
          <a:p>
            <a:r>
              <a:rPr lang="ja-JP" altLang="en-US" sz="3600" dirty="0" smtClean="0"/>
              <a:t>個人の精神、身体における</a:t>
            </a:r>
            <a:r>
              <a:rPr lang="ja-JP" altLang="en-US" sz="3600" dirty="0" smtClean="0">
                <a:solidFill>
                  <a:srgbClr val="FF0000"/>
                </a:solidFill>
              </a:rPr>
              <a:t>一定の機能が、比較的恒久的に低下している状態</a:t>
            </a:r>
            <a:r>
              <a:rPr lang="ja-JP" altLang="en-US" sz="3600" dirty="0" smtClean="0"/>
              <a:t>。</a:t>
            </a:r>
            <a:endParaRPr lang="en-US" altLang="ja-JP" sz="3600" dirty="0" smtClean="0"/>
          </a:p>
          <a:p>
            <a:endParaRPr lang="en-US" altLang="ja-JP" sz="3600" dirty="0" smtClean="0"/>
          </a:p>
          <a:p>
            <a:r>
              <a:rPr lang="ja-JP" altLang="en-US" sz="3600" dirty="0" smtClean="0"/>
              <a:t>「</a:t>
            </a:r>
            <a:r>
              <a:rPr lang="ja-JP" altLang="en-US" sz="3600" dirty="0" err="1" smtClean="0"/>
              <a:t>障がい</a:t>
            </a:r>
            <a:r>
              <a:rPr lang="ja-JP" altLang="en-US" sz="3600" dirty="0" smtClean="0"/>
              <a:t>」の概念は、私たちの意識とその時々の社会情勢とともに変化してきた。</a:t>
            </a:r>
            <a:endParaRPr lang="en-US" altLang="ja-JP" sz="3600" dirty="0" smtClean="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3</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u="sng" dirty="0" err="1" smtClean="0">
                <a:solidFill>
                  <a:srgbClr val="00B050"/>
                </a:solidFill>
              </a:rPr>
              <a:t>ぐらす</a:t>
            </a:r>
            <a:r>
              <a:rPr kumimoji="1" lang="ja-JP" altLang="en-US" u="sng" dirty="0" smtClean="0">
                <a:solidFill>
                  <a:srgbClr val="00B050"/>
                </a:solidFill>
              </a:rPr>
              <a:t>グループ</a:t>
            </a:r>
            <a:r>
              <a:rPr kumimoji="1" lang="en-US" altLang="ja-JP" u="sng" dirty="0" smtClean="0">
                <a:solidFill>
                  <a:srgbClr val="00B050"/>
                </a:solidFill>
              </a:rPr>
              <a:t>(2013</a:t>
            </a:r>
            <a:r>
              <a:rPr kumimoji="1" lang="ja-JP" altLang="en-US" u="sng" dirty="0" smtClean="0">
                <a:solidFill>
                  <a:srgbClr val="00B050"/>
                </a:solidFill>
              </a:rPr>
              <a:t>年</a:t>
            </a:r>
            <a:r>
              <a:rPr kumimoji="1" lang="en-US" altLang="ja-JP" u="sng" dirty="0" smtClean="0">
                <a:solidFill>
                  <a:srgbClr val="00B050"/>
                </a:solidFill>
              </a:rPr>
              <a:t>12</a:t>
            </a:r>
            <a:r>
              <a:rPr kumimoji="1" lang="ja-JP" altLang="en-US" u="sng" dirty="0" smtClean="0">
                <a:solidFill>
                  <a:srgbClr val="00B050"/>
                </a:solidFill>
              </a:rPr>
              <a:t>月</a:t>
            </a:r>
            <a:r>
              <a:rPr kumimoji="1" lang="en-US" altLang="ja-JP" u="sng" dirty="0" smtClean="0">
                <a:solidFill>
                  <a:srgbClr val="00B050"/>
                </a:solidFill>
              </a:rPr>
              <a:t>)</a:t>
            </a:r>
            <a:endParaRPr kumimoji="1" lang="ja-JP" altLang="en-US" u="sng" dirty="0"/>
          </a:p>
        </p:txBody>
      </p:sp>
      <p:sp useBgFill="1">
        <p:nvSpPr>
          <p:cNvPr id="5" name="角丸四角形 4"/>
          <p:cNvSpPr/>
          <p:nvPr/>
        </p:nvSpPr>
        <p:spPr>
          <a:xfrm>
            <a:off x="467544" y="1412776"/>
            <a:ext cx="2592288" cy="1584176"/>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㈱ふくしねっと工房</a:t>
            </a:r>
            <a:endParaRPr kumimoji="1" lang="en-US" altLang="ja-JP" dirty="0" smtClean="0">
              <a:solidFill>
                <a:schemeClr val="tx1"/>
              </a:solidFill>
            </a:endParaRPr>
          </a:p>
          <a:p>
            <a:pPr algn="ctr"/>
            <a:r>
              <a:rPr lang="ja-JP" altLang="en-US" dirty="0" smtClean="0">
                <a:solidFill>
                  <a:schemeClr val="tx1"/>
                </a:solidFill>
              </a:rPr>
              <a:t>船橋市</a:t>
            </a:r>
            <a:endParaRPr kumimoji="1" lang="ja-JP" altLang="en-US" dirty="0">
              <a:solidFill>
                <a:schemeClr val="tx1"/>
              </a:solidFill>
            </a:endParaRPr>
          </a:p>
        </p:txBody>
      </p:sp>
      <p:sp useBgFill="1">
        <p:nvSpPr>
          <p:cNvPr id="7" name="角丸四角形 6"/>
          <p:cNvSpPr/>
          <p:nvPr/>
        </p:nvSpPr>
        <p:spPr>
          <a:xfrm>
            <a:off x="467544" y="3140968"/>
            <a:ext cx="2592288" cy="1584176"/>
          </a:xfrm>
          <a:prstGeom prst="roundRect">
            <a:avLst/>
          </a:prstGeom>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rPr>
              <a:t>NPO</a:t>
            </a:r>
            <a:r>
              <a:rPr lang="ja-JP" altLang="en-US" b="1" dirty="0" smtClean="0">
                <a:solidFill>
                  <a:schemeClr val="tx1"/>
                </a:solidFill>
              </a:rPr>
              <a:t>法人</a:t>
            </a:r>
            <a:r>
              <a:rPr lang="en-US" altLang="ja-JP" b="1" dirty="0" smtClean="0">
                <a:solidFill>
                  <a:schemeClr val="tx1"/>
                </a:solidFill>
              </a:rPr>
              <a:t>1to1</a:t>
            </a:r>
          </a:p>
          <a:p>
            <a:pPr algn="ctr"/>
            <a:r>
              <a:rPr kumimoji="1" lang="ja-JP" altLang="en-US" dirty="0" smtClean="0">
                <a:solidFill>
                  <a:schemeClr val="tx1"/>
                </a:solidFill>
              </a:rPr>
              <a:t>船橋市・習志野市</a:t>
            </a:r>
            <a:endParaRPr kumimoji="1" lang="ja-JP" altLang="en-US" dirty="0">
              <a:solidFill>
                <a:schemeClr val="tx1"/>
              </a:solidFill>
            </a:endParaRPr>
          </a:p>
        </p:txBody>
      </p:sp>
      <p:sp useBgFill="1">
        <p:nvSpPr>
          <p:cNvPr id="8" name="角丸四角形 7"/>
          <p:cNvSpPr/>
          <p:nvPr/>
        </p:nvSpPr>
        <p:spPr>
          <a:xfrm>
            <a:off x="6012160" y="3140968"/>
            <a:ext cx="2592288" cy="1584176"/>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NPO</a:t>
            </a:r>
            <a:r>
              <a:rPr lang="ja-JP" altLang="en-US" dirty="0" smtClean="0">
                <a:solidFill>
                  <a:schemeClr val="tx1"/>
                </a:solidFill>
              </a:rPr>
              <a:t>法人しー</a:t>
            </a:r>
            <a:r>
              <a:rPr lang="ja-JP" altLang="en-US" dirty="0" err="1" smtClean="0">
                <a:solidFill>
                  <a:schemeClr val="tx1"/>
                </a:solidFill>
              </a:rPr>
              <a:t>ど</a:t>
            </a:r>
            <a:endParaRPr lang="en-US" altLang="ja-JP" dirty="0" smtClean="0">
              <a:solidFill>
                <a:schemeClr val="tx1"/>
              </a:solidFill>
            </a:endParaRPr>
          </a:p>
          <a:p>
            <a:pPr algn="ctr"/>
            <a:r>
              <a:rPr kumimoji="1" lang="ja-JP" altLang="en-US" dirty="0" smtClean="0">
                <a:solidFill>
                  <a:schemeClr val="tx1"/>
                </a:solidFill>
              </a:rPr>
              <a:t>船橋市・八千代市</a:t>
            </a:r>
            <a:endParaRPr kumimoji="1" lang="ja-JP" altLang="en-US" dirty="0">
              <a:solidFill>
                <a:schemeClr val="tx1"/>
              </a:solidFill>
            </a:endParaRPr>
          </a:p>
        </p:txBody>
      </p:sp>
      <p:sp useBgFill="1">
        <p:nvSpPr>
          <p:cNvPr id="9" name="角丸四角形 8"/>
          <p:cNvSpPr/>
          <p:nvPr/>
        </p:nvSpPr>
        <p:spPr>
          <a:xfrm>
            <a:off x="467544" y="4941168"/>
            <a:ext cx="2592288" cy="1584176"/>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NPO</a:t>
            </a:r>
            <a:r>
              <a:rPr lang="ja-JP" altLang="en-US" dirty="0" smtClean="0">
                <a:solidFill>
                  <a:schemeClr val="tx1"/>
                </a:solidFill>
              </a:rPr>
              <a:t>法人</a:t>
            </a:r>
            <a:r>
              <a:rPr lang="ja-JP" altLang="en-US" dirty="0" err="1" smtClean="0">
                <a:solidFill>
                  <a:schemeClr val="tx1"/>
                </a:solidFill>
              </a:rPr>
              <a:t>なゆた</a:t>
            </a:r>
            <a:endParaRPr lang="en-US" altLang="ja-JP" dirty="0" smtClean="0">
              <a:solidFill>
                <a:schemeClr val="tx1"/>
              </a:solidFill>
            </a:endParaRPr>
          </a:p>
          <a:p>
            <a:pPr algn="ctr"/>
            <a:r>
              <a:rPr kumimoji="1" lang="ja-JP" altLang="en-US" dirty="0" smtClean="0">
                <a:solidFill>
                  <a:schemeClr val="tx1"/>
                </a:solidFill>
              </a:rPr>
              <a:t>浦安市</a:t>
            </a:r>
            <a:endParaRPr kumimoji="1" lang="ja-JP" altLang="en-US" dirty="0">
              <a:solidFill>
                <a:schemeClr val="tx1"/>
              </a:solidFill>
            </a:endParaRPr>
          </a:p>
        </p:txBody>
      </p:sp>
      <p:sp useBgFill="1">
        <p:nvSpPr>
          <p:cNvPr id="10" name="角丸四角形 9"/>
          <p:cNvSpPr/>
          <p:nvPr/>
        </p:nvSpPr>
        <p:spPr>
          <a:xfrm>
            <a:off x="3275856" y="4941168"/>
            <a:ext cx="2592288" cy="1584176"/>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NPO</a:t>
            </a:r>
            <a:r>
              <a:rPr lang="ja-JP" altLang="en-US" dirty="0" smtClean="0">
                <a:solidFill>
                  <a:schemeClr val="tx1"/>
                </a:solidFill>
              </a:rPr>
              <a:t>法人</a:t>
            </a:r>
            <a:r>
              <a:rPr lang="ja-JP" altLang="en-US" dirty="0" err="1" smtClean="0">
                <a:solidFill>
                  <a:schemeClr val="tx1"/>
                </a:solidFill>
              </a:rPr>
              <a:t>あ</a:t>
            </a:r>
            <a:r>
              <a:rPr lang="ja-JP" altLang="en-US" dirty="0" smtClean="0">
                <a:solidFill>
                  <a:schemeClr val="tx1"/>
                </a:solidFill>
              </a:rPr>
              <a:t>いらん</a:t>
            </a:r>
            <a:r>
              <a:rPr lang="ja-JP" altLang="en-US" dirty="0" err="1" smtClean="0">
                <a:solidFill>
                  <a:schemeClr val="tx1"/>
                </a:solidFill>
              </a:rPr>
              <a:t>ど</a:t>
            </a:r>
            <a:endParaRPr lang="en-US" altLang="ja-JP" dirty="0" smtClean="0">
              <a:solidFill>
                <a:schemeClr val="tx1"/>
              </a:solidFill>
            </a:endParaRPr>
          </a:p>
          <a:p>
            <a:pPr algn="ctr"/>
            <a:r>
              <a:rPr kumimoji="1" lang="ja-JP" altLang="en-US" dirty="0" smtClean="0">
                <a:solidFill>
                  <a:schemeClr val="tx1"/>
                </a:solidFill>
              </a:rPr>
              <a:t>浦安市</a:t>
            </a:r>
            <a:endParaRPr kumimoji="1" lang="ja-JP" altLang="en-US" dirty="0">
              <a:solidFill>
                <a:schemeClr val="tx1"/>
              </a:solidFill>
            </a:endParaRPr>
          </a:p>
        </p:txBody>
      </p:sp>
      <p:sp useBgFill="1">
        <p:nvSpPr>
          <p:cNvPr id="11" name="角丸四角形 10"/>
          <p:cNvSpPr/>
          <p:nvPr/>
        </p:nvSpPr>
        <p:spPr>
          <a:xfrm>
            <a:off x="3275856" y="3140968"/>
            <a:ext cx="2592288" cy="1584176"/>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㈱ホームグランド</a:t>
            </a:r>
            <a:endParaRPr kumimoji="1" lang="en-US" altLang="ja-JP" dirty="0" smtClean="0">
              <a:solidFill>
                <a:schemeClr val="tx1"/>
              </a:solidFill>
            </a:endParaRPr>
          </a:p>
          <a:p>
            <a:pPr algn="ctr"/>
            <a:r>
              <a:rPr lang="ja-JP" altLang="en-US" dirty="0" smtClean="0">
                <a:solidFill>
                  <a:schemeClr val="tx1"/>
                </a:solidFill>
              </a:rPr>
              <a:t>船橋市・習志野市</a:t>
            </a:r>
            <a:endParaRPr kumimoji="1" lang="ja-JP" altLang="en-US" dirty="0">
              <a:solidFill>
                <a:schemeClr val="tx1"/>
              </a:solidFill>
            </a:endParaRPr>
          </a:p>
        </p:txBody>
      </p:sp>
      <p:sp useBgFill="1">
        <p:nvSpPr>
          <p:cNvPr id="12" name="角丸四角形 11"/>
          <p:cNvSpPr/>
          <p:nvPr/>
        </p:nvSpPr>
        <p:spPr>
          <a:xfrm>
            <a:off x="3275856" y="1412776"/>
            <a:ext cx="2592288" cy="1584176"/>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㈱宝珠</a:t>
            </a:r>
            <a:endParaRPr kumimoji="1" lang="en-US" altLang="ja-JP" dirty="0" smtClean="0">
              <a:solidFill>
                <a:schemeClr val="tx1"/>
              </a:solidFill>
            </a:endParaRPr>
          </a:p>
          <a:p>
            <a:pPr algn="ctr"/>
            <a:r>
              <a:rPr lang="ja-JP" altLang="en-US" dirty="0" smtClean="0">
                <a:solidFill>
                  <a:schemeClr val="tx1"/>
                </a:solidFill>
              </a:rPr>
              <a:t>船橋市</a:t>
            </a:r>
            <a:endParaRPr kumimoji="1" lang="ja-JP" altLang="en-US" dirty="0">
              <a:solidFill>
                <a:schemeClr val="tx1"/>
              </a:solidFill>
            </a:endParaRPr>
          </a:p>
        </p:txBody>
      </p:sp>
      <p:sp useBgFill="1">
        <p:nvSpPr>
          <p:cNvPr id="15" name="角丸四角形 14"/>
          <p:cNvSpPr/>
          <p:nvPr/>
        </p:nvSpPr>
        <p:spPr>
          <a:xfrm>
            <a:off x="6012160" y="4941168"/>
            <a:ext cx="2592288" cy="1584176"/>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And  more</a:t>
            </a:r>
            <a:r>
              <a:rPr kumimoji="1" lang="ja-JP" altLang="en-US" dirty="0" smtClean="0">
                <a:solidFill>
                  <a:schemeClr val="tx1"/>
                </a:solidFill>
              </a:rPr>
              <a:t>・・・？</a:t>
            </a:r>
            <a:endParaRPr kumimoji="1" lang="ja-JP" altLang="en-US" dirty="0">
              <a:solidFill>
                <a:schemeClr val="tx1"/>
              </a:solidFill>
            </a:endParaRPr>
          </a:p>
        </p:txBody>
      </p:sp>
      <p:sp useBgFill="1">
        <p:nvSpPr>
          <p:cNvPr id="17" name="角丸四角形 16"/>
          <p:cNvSpPr/>
          <p:nvPr/>
        </p:nvSpPr>
        <p:spPr>
          <a:xfrm>
            <a:off x="6012160" y="1412776"/>
            <a:ext cx="2592288" cy="1584176"/>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NPO</a:t>
            </a:r>
            <a:r>
              <a:rPr kumimoji="1" lang="ja-JP" altLang="en-US" dirty="0" smtClean="0">
                <a:solidFill>
                  <a:schemeClr val="tx1"/>
                </a:solidFill>
              </a:rPr>
              <a:t>法人</a:t>
            </a:r>
            <a:r>
              <a:rPr kumimoji="1" lang="en-US" altLang="ja-JP" dirty="0" err="1" smtClean="0">
                <a:solidFill>
                  <a:schemeClr val="tx1"/>
                </a:solidFill>
              </a:rPr>
              <a:t>hana</a:t>
            </a:r>
            <a:r>
              <a:rPr kumimoji="1" lang="en-US" altLang="ja-JP" dirty="0" smtClean="0">
                <a:solidFill>
                  <a:schemeClr val="tx1"/>
                </a:solidFill>
              </a:rPr>
              <a:t> </a:t>
            </a:r>
            <a:r>
              <a:rPr kumimoji="1" lang="en-US" altLang="ja-JP" dirty="0" err="1" smtClean="0">
                <a:solidFill>
                  <a:schemeClr val="tx1"/>
                </a:solidFill>
              </a:rPr>
              <a:t>hana</a:t>
            </a:r>
            <a:endParaRPr kumimoji="1" lang="en-US" altLang="ja-JP" dirty="0" smtClean="0">
              <a:solidFill>
                <a:schemeClr val="tx1"/>
              </a:solidFill>
            </a:endParaRPr>
          </a:p>
          <a:p>
            <a:pPr algn="ctr"/>
            <a:r>
              <a:rPr lang="ja-JP" altLang="en-US" dirty="0" smtClean="0">
                <a:solidFill>
                  <a:schemeClr val="tx1"/>
                </a:solidFill>
              </a:rPr>
              <a:t>船橋市　＊準備中</a:t>
            </a:r>
            <a:endParaRPr lang="en-US" altLang="ja-JP" dirty="0" smtClean="0">
              <a:solidFill>
                <a:schemeClr val="tx1"/>
              </a:solidFill>
            </a:endParaRPr>
          </a:p>
        </p:txBody>
      </p:sp>
      <p:sp>
        <p:nvSpPr>
          <p:cNvPr id="13" name="スライド番号プレースホルダ 12"/>
          <p:cNvSpPr>
            <a:spLocks noGrp="1"/>
          </p:cNvSpPr>
          <p:nvPr>
            <p:ph type="sldNum" sz="quarter" idx="12"/>
          </p:nvPr>
        </p:nvSpPr>
        <p:spPr/>
        <p:txBody>
          <a:bodyPr/>
          <a:lstStyle/>
          <a:p>
            <a:fld id="{D2D8002D-B5B0-4BAC-B1F6-782DDCCE6D9C}" type="slidenum">
              <a:rPr kumimoji="1" lang="ja-JP" altLang="en-US" smtClean="0"/>
              <a:pPr/>
              <a:t>30</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p:cBhvr>
                                        <p:cTn id="6" dur="2000" fill="hold"/>
                                        <p:tgtEl>
                                          <p:spTgt spid="7"/>
                                        </p:tgtEl>
                                        <p:attrNameLst>
                                          <p:attrName>stroke.color</p:attrName>
                                        </p:attrNameLst>
                                      </p:cBhvr>
                                      <p:to>
                                        <a:srgbClr val="F717DC"/>
                                      </p:to>
                                    </p:animClr>
                                    <p:set>
                                      <p:cBhvr>
                                        <p:cTn id="7" dur="2000" fill="hold"/>
                                        <p:tgtEl>
                                          <p:spTgt spid="7"/>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nodeType="clickEffect">
                                  <p:stCondLst>
                                    <p:cond delay="0"/>
                                  </p:stCondLst>
                                  <p:childTnLst>
                                    <p:animClr clrSpc="rgb">
                                      <p:cBhvr override="childStyle">
                                        <p:cTn id="11" dur="2000" fill="hold"/>
                                        <p:tgtEl>
                                          <p:spTgt spid="15">
                                            <p:txEl>
                                              <p:pRg st="0" end="0"/>
                                            </p:txEl>
                                          </p:spTgt>
                                        </p:tgtEl>
                                        <p:attrNameLst>
                                          <p:attrName>style.color</p:attrName>
                                        </p:attrNameLst>
                                      </p:cBhvr>
                                      <p:to>
                                        <a:srgbClr val="FF00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HGP創英角ﾎﾟｯﾌﾟ体" pitchFamily="50" charset="-128"/>
                <a:ea typeface="HGP創英角ﾎﾟｯﾌﾟ体" pitchFamily="50" charset="-128"/>
              </a:rPr>
              <a:t>ＮＰＯ法人</a:t>
            </a:r>
            <a:r>
              <a:rPr lang="en-US" altLang="ja-JP" dirty="0" smtClean="0">
                <a:solidFill>
                  <a:srgbClr val="FF00FF"/>
                </a:solidFill>
                <a:latin typeface="HGP創英角ﾎﾟｯﾌﾟ体" pitchFamily="50" charset="-128"/>
                <a:ea typeface="HGP創英角ﾎﾟｯﾌﾟ体" pitchFamily="50" charset="-128"/>
              </a:rPr>
              <a:t>1to1</a:t>
            </a:r>
            <a:r>
              <a:rPr lang="ja-JP" altLang="en-US" dirty="0" smtClean="0">
                <a:latin typeface="HGP創英角ﾎﾟｯﾌﾟ体" pitchFamily="50" charset="-128"/>
                <a:ea typeface="HGP創英角ﾎﾟｯﾌﾟ体" pitchFamily="50" charset="-128"/>
              </a:rPr>
              <a:t>について</a:t>
            </a:r>
            <a:endParaRPr kumimoji="1" lang="ja-JP" altLang="en-US" dirty="0"/>
          </a:p>
        </p:txBody>
      </p:sp>
      <p:sp>
        <p:nvSpPr>
          <p:cNvPr id="5" name="正方形/長方形 4"/>
          <p:cNvSpPr/>
          <p:nvPr/>
        </p:nvSpPr>
        <p:spPr>
          <a:xfrm>
            <a:off x="323528" y="1340768"/>
            <a:ext cx="8424936" cy="5201424"/>
          </a:xfrm>
          <a:prstGeom prst="rect">
            <a:avLst/>
          </a:prstGeom>
          <a:ln>
            <a:solidFill>
              <a:schemeClr val="accent1"/>
            </a:solidFill>
          </a:ln>
        </p:spPr>
        <p:txBody>
          <a:bodyPr wrap="square">
            <a:spAutoFit/>
          </a:bodyPr>
          <a:lstStyle/>
          <a:p>
            <a:pPr>
              <a:buNone/>
            </a:pPr>
            <a:r>
              <a:rPr lang="en-US" altLang="ja-JP" sz="2600" b="1" dirty="0" smtClean="0">
                <a:latin typeface="+mn-ea"/>
              </a:rPr>
              <a:t>【</a:t>
            </a:r>
            <a:r>
              <a:rPr lang="ja-JP" altLang="en-US" sz="2600" b="1" dirty="0" smtClean="0">
                <a:latin typeface="+mn-ea"/>
              </a:rPr>
              <a:t>設立</a:t>
            </a:r>
            <a:r>
              <a:rPr lang="en-US" altLang="ja-JP" sz="2600" b="1" dirty="0" smtClean="0">
                <a:latin typeface="+mn-ea"/>
              </a:rPr>
              <a:t>】</a:t>
            </a:r>
            <a:r>
              <a:rPr lang="ja-JP" altLang="en-US" sz="2600" b="1" dirty="0" smtClean="0">
                <a:latin typeface="+mn-ea"/>
              </a:rPr>
              <a:t> 　平成２０年３月</a:t>
            </a:r>
            <a:endParaRPr lang="en-US" altLang="ja-JP" sz="2600" b="1" dirty="0" smtClean="0">
              <a:latin typeface="+mn-ea"/>
            </a:endParaRPr>
          </a:p>
          <a:p>
            <a:pPr>
              <a:buNone/>
            </a:pPr>
            <a:r>
              <a:rPr lang="en-US" altLang="ja-JP" sz="2600" b="1" dirty="0" smtClean="0">
                <a:latin typeface="+mn-ea"/>
              </a:rPr>
              <a:t>【</a:t>
            </a:r>
            <a:r>
              <a:rPr lang="ja-JP" altLang="en-US" sz="2600" b="1" dirty="0" smtClean="0">
                <a:latin typeface="+mn-ea"/>
              </a:rPr>
              <a:t>所在地</a:t>
            </a:r>
            <a:r>
              <a:rPr lang="en-US" altLang="ja-JP" sz="2600" b="1" dirty="0" smtClean="0">
                <a:latin typeface="+mn-ea"/>
              </a:rPr>
              <a:t>】</a:t>
            </a:r>
            <a:r>
              <a:rPr lang="ja-JP" altLang="en-US" sz="2600" b="1" dirty="0" smtClean="0">
                <a:latin typeface="+mn-ea"/>
              </a:rPr>
              <a:t> 船橋市 </a:t>
            </a:r>
            <a:r>
              <a:rPr lang="ja-JP" altLang="en-US" sz="2200" b="1" dirty="0" smtClean="0">
                <a:latin typeface="+mn-ea"/>
              </a:rPr>
              <a:t>（活動エリアは、船橋市・習志野市・千葉市、他）</a:t>
            </a:r>
            <a:endParaRPr lang="en-US" altLang="ja-JP" sz="2200" b="1" dirty="0" smtClean="0">
              <a:latin typeface="+mn-ea"/>
            </a:endParaRPr>
          </a:p>
          <a:p>
            <a:pPr>
              <a:buNone/>
            </a:pPr>
            <a:endParaRPr lang="en-US" altLang="ja-JP" sz="2000" b="1" dirty="0" smtClean="0">
              <a:latin typeface="+mn-ea"/>
            </a:endParaRPr>
          </a:p>
          <a:p>
            <a:pPr>
              <a:buNone/>
            </a:pPr>
            <a:r>
              <a:rPr lang="en-US" altLang="ja-JP" sz="2600" b="1" dirty="0" smtClean="0">
                <a:latin typeface="+mn-ea"/>
              </a:rPr>
              <a:t>【</a:t>
            </a:r>
            <a:r>
              <a:rPr lang="ja-JP" altLang="en-US" sz="2600" b="1" dirty="0" smtClean="0">
                <a:latin typeface="+mn-ea"/>
              </a:rPr>
              <a:t>理念</a:t>
            </a:r>
            <a:r>
              <a:rPr lang="en-US" altLang="ja-JP" sz="2600" b="1" dirty="0" smtClean="0">
                <a:latin typeface="+mn-ea"/>
              </a:rPr>
              <a:t>】</a:t>
            </a:r>
            <a:r>
              <a:rPr lang="ja-JP" altLang="en-US" sz="2600" b="1" dirty="0" smtClean="0">
                <a:latin typeface="+mn-ea"/>
              </a:rPr>
              <a:t>　　障がいのある人も／ない人も、同じ地域社会の</a:t>
            </a:r>
            <a:endParaRPr lang="en-US" altLang="ja-JP" sz="2600" b="1" dirty="0" smtClean="0">
              <a:latin typeface="+mn-ea"/>
            </a:endParaRPr>
          </a:p>
          <a:p>
            <a:pPr>
              <a:buNone/>
            </a:pPr>
            <a:r>
              <a:rPr lang="ja-JP" altLang="en-US" sz="2600" b="1" dirty="0" smtClean="0">
                <a:latin typeface="+mn-ea"/>
              </a:rPr>
              <a:t>　　　　　 　中で共に暮らす一人一人の人間として、</a:t>
            </a:r>
            <a:endParaRPr lang="en-US" altLang="ja-JP" sz="2600" b="1" dirty="0" smtClean="0">
              <a:latin typeface="+mn-ea"/>
            </a:endParaRPr>
          </a:p>
          <a:p>
            <a:pPr>
              <a:buNone/>
            </a:pPr>
            <a:r>
              <a:rPr lang="en-US" altLang="ja-JP" sz="2600" b="1" dirty="0" smtClean="0">
                <a:solidFill>
                  <a:srgbClr val="FF00FF"/>
                </a:solidFill>
                <a:latin typeface="+mn-ea"/>
              </a:rPr>
              <a:t>            </a:t>
            </a:r>
            <a:r>
              <a:rPr lang="ja-JP" altLang="en-US" sz="2600" b="1" dirty="0" smtClean="0">
                <a:solidFill>
                  <a:srgbClr val="FF00FF"/>
                </a:solidFill>
                <a:latin typeface="+mn-ea"/>
              </a:rPr>
              <a:t>　</a:t>
            </a:r>
            <a:r>
              <a:rPr lang="en-US" altLang="ja-JP" sz="2600" b="1" dirty="0" smtClean="0">
                <a:solidFill>
                  <a:srgbClr val="FF00FF"/>
                </a:solidFill>
                <a:latin typeface="+mn-ea"/>
              </a:rPr>
              <a:t>【1</a:t>
            </a:r>
            <a:r>
              <a:rPr lang="ja-JP" altLang="en-US" sz="2600" b="1" dirty="0" smtClean="0">
                <a:solidFill>
                  <a:srgbClr val="FF00FF"/>
                </a:solidFill>
                <a:latin typeface="+mn-ea"/>
              </a:rPr>
              <a:t>対１</a:t>
            </a:r>
            <a:r>
              <a:rPr lang="en-US" altLang="ja-JP" sz="2600" b="1" dirty="0" smtClean="0">
                <a:solidFill>
                  <a:srgbClr val="FF00FF"/>
                </a:solidFill>
                <a:latin typeface="+mn-ea"/>
              </a:rPr>
              <a:t>】</a:t>
            </a:r>
            <a:r>
              <a:rPr lang="ja-JP" altLang="en-US" sz="2600" b="1" dirty="0" smtClean="0">
                <a:solidFill>
                  <a:srgbClr val="FF00FF"/>
                </a:solidFill>
                <a:latin typeface="+mn-ea"/>
              </a:rPr>
              <a:t>の関係</a:t>
            </a:r>
            <a:r>
              <a:rPr lang="ja-JP" altLang="en-US" sz="2600" b="1" dirty="0" smtClean="0">
                <a:latin typeface="+mn-ea"/>
              </a:rPr>
              <a:t>を大切に育んでゆくこと。</a:t>
            </a:r>
            <a:endParaRPr lang="en-US" altLang="ja-JP" sz="2600" b="1" dirty="0" smtClean="0">
              <a:latin typeface="+mn-ea"/>
            </a:endParaRPr>
          </a:p>
          <a:p>
            <a:pPr>
              <a:buNone/>
            </a:pPr>
            <a:endParaRPr lang="en-US" altLang="ja-JP" sz="2600" b="1" dirty="0" smtClean="0">
              <a:latin typeface="+mn-ea"/>
            </a:endParaRPr>
          </a:p>
          <a:p>
            <a:pPr>
              <a:buNone/>
            </a:pPr>
            <a:r>
              <a:rPr lang="en-US" altLang="ja-JP" sz="2600" b="1" dirty="0" smtClean="0">
                <a:latin typeface="+mn-ea"/>
              </a:rPr>
              <a:t>【</a:t>
            </a:r>
            <a:r>
              <a:rPr lang="ja-JP" altLang="en-US" sz="2600" b="1" dirty="0" smtClean="0">
                <a:latin typeface="+mn-ea"/>
              </a:rPr>
              <a:t>使命 </a:t>
            </a:r>
            <a:r>
              <a:rPr lang="en-US" altLang="ja-JP" sz="2600" b="1" dirty="0" smtClean="0">
                <a:latin typeface="+mn-ea"/>
              </a:rPr>
              <a:t>】</a:t>
            </a:r>
            <a:r>
              <a:rPr lang="ja-JP" altLang="en-US" sz="2600" b="1" dirty="0" smtClean="0">
                <a:latin typeface="+mn-ea"/>
              </a:rPr>
              <a:t>   </a:t>
            </a:r>
            <a:r>
              <a:rPr lang="ja-JP" altLang="en-US" sz="2600" b="1" dirty="0" smtClean="0">
                <a:solidFill>
                  <a:srgbClr val="FF00FF"/>
                </a:solidFill>
                <a:latin typeface="+mn-ea"/>
              </a:rPr>
              <a:t>その「人」（個）に寄り添い</a:t>
            </a:r>
            <a:r>
              <a:rPr lang="ja-JP" altLang="en-US" sz="2600" b="1" dirty="0" smtClean="0">
                <a:latin typeface="+mn-ea"/>
              </a:rPr>
              <a:t>、地域社会や人間関係</a:t>
            </a:r>
            <a:endParaRPr lang="en-US" altLang="ja-JP" sz="2600" b="1" dirty="0" smtClean="0">
              <a:latin typeface="+mn-ea"/>
            </a:endParaRPr>
          </a:p>
          <a:p>
            <a:pPr>
              <a:buNone/>
            </a:pPr>
            <a:r>
              <a:rPr lang="ja-JP" altLang="en-US" sz="2600" b="1" dirty="0" smtClean="0">
                <a:latin typeface="+mn-ea"/>
              </a:rPr>
              <a:t>　　　　　   の中で果たすべき役割やあるべき姿を見出し、</a:t>
            </a:r>
            <a:endParaRPr lang="en-US" altLang="ja-JP" sz="2600" b="1" dirty="0" smtClean="0">
              <a:latin typeface="+mn-ea"/>
            </a:endParaRPr>
          </a:p>
          <a:p>
            <a:pPr>
              <a:buNone/>
            </a:pPr>
            <a:r>
              <a:rPr lang="en-US" altLang="ja-JP" sz="2600" b="1" dirty="0" smtClean="0">
                <a:latin typeface="+mn-ea"/>
              </a:rPr>
              <a:t>           </a:t>
            </a:r>
            <a:r>
              <a:rPr lang="ja-JP" altLang="en-US" sz="2600" b="1" dirty="0" smtClean="0">
                <a:latin typeface="+mn-ea"/>
              </a:rPr>
              <a:t>  それらを通じて自らの人生を主体的に切り開いて</a:t>
            </a:r>
            <a:endParaRPr lang="en-US" altLang="ja-JP" sz="2600" b="1" dirty="0" smtClean="0">
              <a:latin typeface="+mn-ea"/>
            </a:endParaRPr>
          </a:p>
          <a:p>
            <a:pPr>
              <a:buNone/>
            </a:pPr>
            <a:r>
              <a:rPr lang="en-US" altLang="ja-JP" sz="2600" b="1" dirty="0" smtClean="0">
                <a:latin typeface="+mn-ea"/>
              </a:rPr>
              <a:t>             </a:t>
            </a:r>
            <a:r>
              <a:rPr lang="ja-JP" altLang="en-US" sz="2600" b="1" dirty="0" smtClean="0">
                <a:latin typeface="+mn-ea"/>
              </a:rPr>
              <a:t>ゆく過程に付き合い、共に悩み・考え、いっしょに</a:t>
            </a:r>
            <a:endParaRPr lang="en-US" altLang="ja-JP" sz="2600" b="1" dirty="0" smtClean="0">
              <a:latin typeface="+mn-ea"/>
            </a:endParaRPr>
          </a:p>
          <a:p>
            <a:pPr>
              <a:buNone/>
            </a:pPr>
            <a:r>
              <a:rPr lang="ja-JP" altLang="en-US" sz="2600" b="1" dirty="0" smtClean="0">
                <a:latin typeface="+mn-ea"/>
              </a:rPr>
              <a:t>　　　　　   「成長」してゆくこと。</a:t>
            </a:r>
            <a:endParaRPr lang="en-US" altLang="ja-JP" sz="2600" b="1" dirty="0" smtClean="0">
              <a:latin typeface="+mn-ea"/>
            </a:endParaRPr>
          </a:p>
          <a:p>
            <a:pPr>
              <a:buNone/>
            </a:pPr>
            <a:endParaRPr lang="en-US" altLang="ja-JP" sz="2600" b="1" dirty="0" smtClean="0">
              <a:latin typeface="+mn-ea"/>
            </a:endParaRPr>
          </a:p>
        </p:txBody>
      </p:sp>
      <p:sp>
        <p:nvSpPr>
          <p:cNvPr id="4" name="スライド番号プレースホルダ 3"/>
          <p:cNvSpPr>
            <a:spLocks noGrp="1"/>
          </p:cNvSpPr>
          <p:nvPr>
            <p:ph type="sldNum" sz="quarter" idx="12"/>
          </p:nvPr>
        </p:nvSpPr>
        <p:spPr>
          <a:xfrm>
            <a:off x="6516216" y="6492875"/>
            <a:ext cx="2133600" cy="365125"/>
          </a:xfrm>
        </p:spPr>
        <p:txBody>
          <a:bodyPr/>
          <a:lstStyle/>
          <a:p>
            <a:fld id="{D2D8002D-B5B0-4BAC-B1F6-782DDCCE6D9C}" type="slidenum">
              <a:rPr kumimoji="1" lang="ja-JP" altLang="en-US" smtClean="0"/>
              <a:pPr/>
              <a:t>31</a:t>
            </a:fld>
            <a:endParaRPr kumimoji="1" lang="ja-JP"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solidFill>
                  <a:srgbClr val="FF00FF"/>
                </a:solidFill>
                <a:latin typeface="HGP創英角ﾎﾟｯﾌﾟ体" pitchFamily="50" charset="-128"/>
                <a:ea typeface="HGP創英角ﾎﾟｯﾌﾟ体" pitchFamily="50" charset="-128"/>
              </a:rPr>
              <a:t>1to1</a:t>
            </a:r>
            <a:r>
              <a:rPr kumimoji="1" lang="ja-JP" altLang="en-US" dirty="0" smtClean="0">
                <a:latin typeface="HGP創英角ﾎﾟｯﾌﾟ体" pitchFamily="50" charset="-128"/>
                <a:ea typeface="HGP創英角ﾎﾟｯﾌﾟ体" pitchFamily="50" charset="-128"/>
              </a:rPr>
              <a:t>のあゆみ ①</a:t>
            </a:r>
            <a:endParaRPr kumimoji="1" lang="ja-JP" altLang="en-US"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idx="1"/>
          </p:nvPr>
        </p:nvSpPr>
        <p:spPr>
          <a:xfrm>
            <a:off x="323528" y="1600200"/>
            <a:ext cx="8424936" cy="4781128"/>
          </a:xfrm>
          <a:ln>
            <a:solidFill>
              <a:schemeClr val="accent1"/>
            </a:solidFill>
          </a:ln>
        </p:spPr>
        <p:txBody>
          <a:bodyPr>
            <a:normAutofit/>
          </a:bodyPr>
          <a:lstStyle/>
          <a:p>
            <a:pPr>
              <a:buNone/>
            </a:pPr>
            <a:r>
              <a:rPr kumimoji="1" lang="ja-JP" altLang="en-US" sz="2400" dirty="0" smtClean="0">
                <a:latin typeface="+mn-ea"/>
              </a:rPr>
              <a:t>・平成２０年</a:t>
            </a:r>
            <a:r>
              <a:rPr lang="ja-JP" altLang="en-US" sz="2400" dirty="0" smtClean="0">
                <a:latin typeface="+mn-ea"/>
              </a:rPr>
              <a:t>３</a:t>
            </a:r>
            <a:r>
              <a:rPr kumimoji="1" lang="ja-JP" altLang="en-US" sz="2400" dirty="0" smtClean="0">
                <a:latin typeface="+mn-ea"/>
              </a:rPr>
              <a:t>月　　</a:t>
            </a:r>
            <a:r>
              <a:rPr kumimoji="1" lang="ja-JP" altLang="en-US" sz="2400" b="1" dirty="0" smtClean="0">
                <a:solidFill>
                  <a:srgbClr val="FF00FF"/>
                </a:solidFill>
                <a:latin typeface="+mn-ea"/>
              </a:rPr>
              <a:t>ＮＰＯ法人１</a:t>
            </a:r>
            <a:r>
              <a:rPr kumimoji="1" lang="en-US" altLang="ja-JP" sz="2400" b="1" dirty="0" smtClean="0">
                <a:solidFill>
                  <a:srgbClr val="FF00FF"/>
                </a:solidFill>
                <a:latin typeface="+mn-ea"/>
              </a:rPr>
              <a:t>to</a:t>
            </a:r>
            <a:r>
              <a:rPr kumimoji="1" lang="ja-JP" altLang="en-US" sz="2400" b="1" dirty="0" smtClean="0">
                <a:solidFill>
                  <a:srgbClr val="FF00FF"/>
                </a:solidFill>
                <a:latin typeface="+mn-ea"/>
              </a:rPr>
              <a:t>１</a:t>
            </a:r>
            <a:r>
              <a:rPr kumimoji="1" lang="ja-JP" altLang="en-US" sz="2400" b="1" dirty="0" smtClean="0">
                <a:latin typeface="+mn-ea"/>
              </a:rPr>
              <a:t>設立</a:t>
            </a:r>
            <a:endParaRPr kumimoji="1" lang="en-US" altLang="ja-JP" sz="2400" b="1" dirty="0" smtClean="0">
              <a:latin typeface="+mn-ea"/>
            </a:endParaRPr>
          </a:p>
          <a:p>
            <a:pPr>
              <a:buNone/>
            </a:pPr>
            <a:r>
              <a:rPr lang="ja-JP" altLang="en-US" sz="2400" dirty="0" smtClean="0">
                <a:latin typeface="+mn-ea"/>
              </a:rPr>
              <a:t>・平成２０年４月　　</a:t>
            </a:r>
            <a:r>
              <a:rPr lang="ja-JP" altLang="en-US" sz="2400" b="1" dirty="0" smtClean="0">
                <a:solidFill>
                  <a:srgbClr val="00B050"/>
                </a:solidFill>
                <a:latin typeface="+mn-ea"/>
              </a:rPr>
              <a:t>ワーカーズハウス</a:t>
            </a:r>
            <a:r>
              <a:rPr lang="ja-JP" altLang="en-US" sz="2400" b="1" dirty="0" err="1" smtClean="0">
                <a:solidFill>
                  <a:srgbClr val="00B050"/>
                </a:solidFill>
                <a:latin typeface="+mn-ea"/>
              </a:rPr>
              <a:t>ぐらす</a:t>
            </a:r>
            <a:r>
              <a:rPr lang="ja-JP" altLang="en-US" sz="2400" b="1" dirty="0" smtClean="0">
                <a:latin typeface="+mn-ea"/>
              </a:rPr>
              <a:t>開設</a:t>
            </a:r>
            <a:endParaRPr lang="en-US" altLang="ja-JP" sz="2400" b="1" dirty="0" smtClean="0">
              <a:latin typeface="+mn-ea"/>
            </a:endParaRPr>
          </a:p>
          <a:p>
            <a:pPr>
              <a:buNone/>
            </a:pPr>
            <a:r>
              <a:rPr kumimoji="1" lang="ja-JP" altLang="en-US" sz="2400" dirty="0" smtClean="0">
                <a:latin typeface="+mn-ea"/>
              </a:rPr>
              <a:t>　　　　　　　　　　　　（多機能型事業所　定員</a:t>
            </a:r>
            <a:r>
              <a:rPr kumimoji="1" lang="en-US" altLang="ja-JP" sz="2400" dirty="0" smtClean="0">
                <a:latin typeface="+mn-ea"/>
              </a:rPr>
              <a:t>30</a:t>
            </a:r>
            <a:r>
              <a:rPr kumimoji="1" lang="ja-JP" altLang="en-US" sz="2400" dirty="0" smtClean="0">
                <a:latin typeface="+mn-ea"/>
              </a:rPr>
              <a:t>名）</a:t>
            </a:r>
            <a:endParaRPr kumimoji="1" lang="en-US" altLang="ja-JP" sz="2400" dirty="0" smtClean="0">
              <a:latin typeface="+mn-ea"/>
            </a:endParaRPr>
          </a:p>
          <a:p>
            <a:pPr>
              <a:buNone/>
            </a:pPr>
            <a:r>
              <a:rPr lang="ja-JP" altLang="en-US" sz="2400" dirty="0" smtClean="0">
                <a:latin typeface="+mn-ea"/>
              </a:rPr>
              <a:t>　　　　　　　　　　　　</a:t>
            </a:r>
            <a:r>
              <a:rPr lang="en-US" altLang="ja-JP" sz="2400" dirty="0" smtClean="0">
                <a:latin typeface="+mn-ea"/>
              </a:rPr>
              <a:t>※</a:t>
            </a:r>
            <a:r>
              <a:rPr lang="ja-JP" altLang="en-US" sz="2400" dirty="0" smtClean="0">
                <a:latin typeface="+mn-ea"/>
              </a:rPr>
              <a:t>㈱ふくしねっと工房による運営。</a:t>
            </a:r>
            <a:endParaRPr lang="en-US" altLang="ja-JP" sz="2400" dirty="0" smtClean="0">
              <a:latin typeface="+mn-ea"/>
            </a:endParaRPr>
          </a:p>
          <a:p>
            <a:pPr>
              <a:buNone/>
            </a:pPr>
            <a:r>
              <a:rPr lang="ja-JP" altLang="en-US" sz="2400" dirty="0" smtClean="0">
                <a:latin typeface="+mn-ea"/>
              </a:rPr>
              <a:t> 　　　　　　　５月 　</a:t>
            </a:r>
            <a:r>
              <a:rPr lang="ja-JP" altLang="en-US" sz="2400" b="1" u="sng" dirty="0" smtClean="0">
                <a:solidFill>
                  <a:srgbClr val="FF0000"/>
                </a:solidFill>
                <a:latin typeface="+mn-ea"/>
              </a:rPr>
              <a:t>「リサイクルショップあく</a:t>
            </a:r>
            <a:r>
              <a:rPr lang="ja-JP" altLang="en-US" sz="2400" b="1" u="sng" dirty="0" err="1" smtClean="0">
                <a:solidFill>
                  <a:srgbClr val="FF0000"/>
                </a:solidFill>
                <a:latin typeface="+mn-ea"/>
              </a:rPr>
              <a:t>あ</a:t>
            </a:r>
            <a:r>
              <a:rPr lang="ja-JP" altLang="en-US" sz="2400" b="1" u="sng" dirty="0" smtClean="0">
                <a:solidFill>
                  <a:srgbClr val="FF0000"/>
                </a:solidFill>
                <a:latin typeface="+mn-ea"/>
              </a:rPr>
              <a:t>」</a:t>
            </a:r>
            <a:r>
              <a:rPr lang="ja-JP" altLang="en-US" sz="2400" b="1" u="sng" dirty="0" smtClean="0">
                <a:latin typeface="+mn-ea"/>
              </a:rPr>
              <a:t>開店</a:t>
            </a:r>
            <a:endParaRPr lang="en-US" altLang="ja-JP" sz="2400" b="1" u="sng" dirty="0" smtClean="0">
              <a:latin typeface="+mn-ea"/>
            </a:endParaRPr>
          </a:p>
          <a:p>
            <a:pPr>
              <a:buNone/>
            </a:pPr>
            <a:r>
              <a:rPr lang="en-US" altLang="ja-JP" sz="2400" dirty="0" smtClean="0">
                <a:latin typeface="+mn-ea"/>
              </a:rPr>
              <a:t>                        ※</a:t>
            </a:r>
            <a:r>
              <a:rPr lang="ja-JP" altLang="en-US" sz="2400" dirty="0" err="1" smtClean="0">
                <a:latin typeface="+mn-ea"/>
              </a:rPr>
              <a:t>ぐらすの</a:t>
            </a:r>
            <a:r>
              <a:rPr lang="ja-JP" altLang="en-US" sz="2400" dirty="0" smtClean="0">
                <a:latin typeface="+mn-ea"/>
              </a:rPr>
              <a:t>作業分場として運営。</a:t>
            </a:r>
            <a:endParaRPr lang="en-US" altLang="ja-JP" sz="2400" dirty="0" smtClean="0">
              <a:latin typeface="+mn-ea"/>
            </a:endParaRPr>
          </a:p>
          <a:p>
            <a:pPr>
              <a:buNone/>
            </a:pPr>
            <a:r>
              <a:rPr lang="ja-JP" altLang="en-US" sz="2400" dirty="0" smtClean="0">
                <a:latin typeface="+mn-ea"/>
              </a:rPr>
              <a:t>・平成２１年２月　　</a:t>
            </a:r>
            <a:r>
              <a:rPr lang="ja-JP" altLang="en-US" sz="2400" b="1" dirty="0" smtClean="0">
                <a:solidFill>
                  <a:srgbClr val="0070C0"/>
                </a:solidFill>
                <a:latin typeface="+mn-ea"/>
              </a:rPr>
              <a:t>「ぶろっさむ」</a:t>
            </a:r>
            <a:r>
              <a:rPr lang="ja-JP" altLang="en-US" sz="2400" b="1" dirty="0" smtClean="0">
                <a:latin typeface="+mn-ea"/>
              </a:rPr>
              <a:t>開所</a:t>
            </a:r>
            <a:r>
              <a:rPr lang="ja-JP" altLang="en-US" sz="2400" dirty="0" smtClean="0">
                <a:latin typeface="+mn-ea"/>
              </a:rPr>
              <a:t>（習志野市実籾）</a:t>
            </a:r>
            <a:endParaRPr lang="en-US" altLang="ja-JP" sz="2400" dirty="0" smtClean="0">
              <a:latin typeface="+mn-ea"/>
            </a:endParaRPr>
          </a:p>
          <a:p>
            <a:pPr>
              <a:buNone/>
            </a:pPr>
            <a:r>
              <a:rPr lang="ja-JP" altLang="en-US" sz="2400" dirty="0" smtClean="0">
                <a:latin typeface="+mn-ea"/>
              </a:rPr>
              <a:t> 　　　　　　  ５月　　</a:t>
            </a:r>
            <a:r>
              <a:rPr lang="ja-JP" altLang="en-US" sz="2400" b="1" dirty="0" smtClean="0">
                <a:solidFill>
                  <a:srgbClr val="FF0000"/>
                </a:solidFill>
                <a:latin typeface="+mn-ea"/>
              </a:rPr>
              <a:t>「あくあ」</a:t>
            </a:r>
            <a:r>
              <a:rPr lang="ja-JP" altLang="en-US" sz="2400" b="1" dirty="0" smtClean="0">
                <a:latin typeface="+mn-ea"/>
              </a:rPr>
              <a:t>開所</a:t>
            </a:r>
            <a:r>
              <a:rPr lang="ja-JP" altLang="en-US" sz="2400" dirty="0" smtClean="0">
                <a:latin typeface="+mn-ea"/>
              </a:rPr>
              <a:t>（船橋市前原西）</a:t>
            </a:r>
            <a:endParaRPr lang="en-US" altLang="ja-JP" sz="2400" dirty="0" smtClean="0">
              <a:latin typeface="+mn-ea"/>
            </a:endParaRPr>
          </a:p>
          <a:p>
            <a:pPr>
              <a:buNone/>
            </a:pPr>
            <a:r>
              <a:rPr lang="ja-JP" altLang="en-US" sz="2400" dirty="0" smtClean="0">
                <a:latin typeface="+mn-ea"/>
              </a:rPr>
              <a:t>               ６月　　</a:t>
            </a:r>
            <a:r>
              <a:rPr lang="ja-JP" altLang="en-US" sz="2400" b="1" u="sng" dirty="0" smtClean="0">
                <a:solidFill>
                  <a:srgbClr val="FF00FF"/>
                </a:solidFill>
                <a:latin typeface="+mn-ea"/>
              </a:rPr>
              <a:t>あく</a:t>
            </a:r>
            <a:r>
              <a:rPr lang="ja-JP" altLang="en-US" sz="2400" b="1" u="sng" dirty="0" err="1" smtClean="0">
                <a:solidFill>
                  <a:srgbClr val="FF00FF"/>
                </a:solidFill>
                <a:latin typeface="+mn-ea"/>
              </a:rPr>
              <a:t>あ</a:t>
            </a:r>
            <a:r>
              <a:rPr lang="ja-JP" altLang="en-US" sz="2400" b="1" u="sng" dirty="0" smtClean="0">
                <a:solidFill>
                  <a:srgbClr val="FF00FF"/>
                </a:solidFill>
                <a:latin typeface="+mn-ea"/>
              </a:rPr>
              <a:t>開設</a:t>
            </a:r>
            <a:r>
              <a:rPr lang="ja-JP" altLang="en-US" sz="2400" u="sng" dirty="0" smtClean="0">
                <a:latin typeface="+mn-ea"/>
              </a:rPr>
              <a:t>（店</a:t>
            </a:r>
            <a:r>
              <a:rPr lang="en-US" altLang="ja-JP" sz="2400" u="sng" dirty="0" smtClean="0">
                <a:latin typeface="+mn-ea"/>
              </a:rPr>
              <a:t>+</a:t>
            </a:r>
            <a:r>
              <a:rPr lang="ja-JP" altLang="en-US" sz="2400" u="sng" dirty="0" smtClean="0">
                <a:latin typeface="+mn-ea"/>
              </a:rPr>
              <a:t>「あくあ」＋「ぶろっさむ」）</a:t>
            </a:r>
            <a:endParaRPr lang="en-US" altLang="ja-JP" sz="2400" u="sng" dirty="0" smtClean="0">
              <a:latin typeface="+mn-ea"/>
            </a:endParaRPr>
          </a:p>
          <a:p>
            <a:pPr>
              <a:buNone/>
            </a:pPr>
            <a:r>
              <a:rPr lang="ja-JP" altLang="en-US" sz="2400" dirty="0" smtClean="0">
                <a:latin typeface="+mn-ea"/>
              </a:rPr>
              <a:t>　　　　　　　　　　 　 （就労継続支援Ｂ 型事業所　定員２０名）　</a:t>
            </a:r>
            <a:r>
              <a:rPr lang="ja-JP" altLang="en-US" sz="2800" dirty="0" smtClean="0">
                <a:latin typeface="+mn-ea"/>
              </a:rPr>
              <a:t>　　</a:t>
            </a:r>
            <a:r>
              <a:rPr lang="ja-JP" altLang="en-US" sz="2800" dirty="0" smtClean="0"/>
              <a:t>　　　　　　</a:t>
            </a:r>
            <a:endParaRPr kumimoji="1" lang="ja-JP" altLang="en-US" sz="2800"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32</a:t>
            </a:fld>
            <a:endParaRPr kumimoji="1" lang="ja-JP"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solidFill>
                  <a:srgbClr val="FF00FF"/>
                </a:solidFill>
                <a:latin typeface="HGP創英角ﾎﾟｯﾌﾟ体" pitchFamily="50" charset="-128"/>
                <a:ea typeface="HGP創英角ﾎﾟｯﾌﾟ体" pitchFamily="50" charset="-128"/>
              </a:rPr>
              <a:t>1to1</a:t>
            </a:r>
            <a:r>
              <a:rPr kumimoji="1" lang="ja-JP" altLang="en-US" dirty="0" smtClean="0">
                <a:latin typeface="HGP創英角ﾎﾟｯﾌﾟ体" pitchFamily="50" charset="-128"/>
                <a:ea typeface="HGP創英角ﾎﾟｯﾌﾟ体" pitchFamily="50" charset="-128"/>
              </a:rPr>
              <a:t>のあゆみ ②</a:t>
            </a:r>
            <a:endParaRPr kumimoji="1" lang="ja-JP" altLang="en-US"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idx="1"/>
          </p:nvPr>
        </p:nvSpPr>
        <p:spPr>
          <a:xfrm>
            <a:off x="457200" y="1600200"/>
            <a:ext cx="8229600" cy="4637111"/>
          </a:xfrm>
          <a:ln>
            <a:solidFill>
              <a:schemeClr val="accent1"/>
            </a:solidFill>
          </a:ln>
        </p:spPr>
        <p:txBody>
          <a:bodyPr>
            <a:normAutofit fontScale="92500"/>
          </a:bodyPr>
          <a:lstStyle/>
          <a:p>
            <a:pPr>
              <a:buNone/>
            </a:pPr>
            <a:r>
              <a:rPr kumimoji="1" lang="ja-JP" altLang="en-US" sz="2600" dirty="0" smtClean="0">
                <a:latin typeface="+mn-ea"/>
              </a:rPr>
              <a:t>・平成２２年 </a:t>
            </a:r>
            <a:r>
              <a:rPr lang="ja-JP" altLang="en-US" sz="2600" dirty="0" smtClean="0">
                <a:latin typeface="+mn-ea"/>
              </a:rPr>
              <a:t>９</a:t>
            </a:r>
            <a:r>
              <a:rPr kumimoji="1" lang="ja-JP" altLang="en-US" sz="2600" dirty="0" smtClean="0">
                <a:latin typeface="+mn-ea"/>
              </a:rPr>
              <a:t>月　</a:t>
            </a:r>
            <a:r>
              <a:rPr kumimoji="1" lang="ja-JP" altLang="en-US" sz="2600" b="1" dirty="0" smtClean="0">
                <a:solidFill>
                  <a:srgbClr val="FF0000"/>
                </a:solidFill>
                <a:latin typeface="+mn-ea"/>
              </a:rPr>
              <a:t> 「あくあ」</a:t>
            </a:r>
            <a:r>
              <a:rPr kumimoji="1" lang="ja-JP" altLang="en-US" sz="2600" b="1" dirty="0" smtClean="0">
                <a:latin typeface="+mn-ea"/>
              </a:rPr>
              <a:t>移転</a:t>
            </a:r>
            <a:r>
              <a:rPr kumimoji="1" lang="ja-JP" altLang="en-US" sz="2600" dirty="0" smtClean="0">
                <a:latin typeface="+mn-ea"/>
              </a:rPr>
              <a:t>（前原西⇒前原東）　</a:t>
            </a:r>
            <a:endParaRPr kumimoji="1" lang="en-US" altLang="ja-JP" sz="2600" dirty="0" smtClean="0">
              <a:latin typeface="+mn-ea"/>
            </a:endParaRPr>
          </a:p>
          <a:p>
            <a:pPr>
              <a:buNone/>
            </a:pPr>
            <a:r>
              <a:rPr lang="ja-JP" altLang="en-US" sz="2600" dirty="0" smtClean="0">
                <a:latin typeface="+mn-ea"/>
              </a:rPr>
              <a:t>　　　　　　　　　　　  </a:t>
            </a:r>
            <a:r>
              <a:rPr lang="en-US" altLang="ja-JP" sz="2600" dirty="0" smtClean="0">
                <a:latin typeface="+mn-ea"/>
              </a:rPr>
              <a:t>※</a:t>
            </a:r>
            <a:r>
              <a:rPr lang="ja-JP" altLang="en-US" sz="2600" dirty="0" smtClean="0">
                <a:latin typeface="+mn-ea"/>
              </a:rPr>
              <a:t>利用希望者の増加を踏まえて定員増。</a:t>
            </a:r>
            <a:endParaRPr lang="en-US" altLang="ja-JP" sz="2600" dirty="0" smtClean="0">
              <a:latin typeface="+mn-ea"/>
            </a:endParaRPr>
          </a:p>
          <a:p>
            <a:pPr>
              <a:buNone/>
            </a:pPr>
            <a:r>
              <a:rPr kumimoji="1" lang="ja-JP" altLang="en-US" sz="2600" dirty="0" smtClean="0">
                <a:latin typeface="+mn-ea"/>
              </a:rPr>
              <a:t>・平成</a:t>
            </a:r>
            <a:r>
              <a:rPr lang="ja-JP" altLang="en-US" sz="2600" dirty="0" smtClean="0">
                <a:latin typeface="+mn-ea"/>
              </a:rPr>
              <a:t>２３</a:t>
            </a:r>
            <a:r>
              <a:rPr kumimoji="1" lang="ja-JP" altLang="en-US" sz="2600" dirty="0" smtClean="0">
                <a:latin typeface="+mn-ea"/>
              </a:rPr>
              <a:t>年 </a:t>
            </a:r>
            <a:r>
              <a:rPr lang="ja-JP" altLang="en-US" sz="2600" dirty="0" smtClean="0">
                <a:latin typeface="+mn-ea"/>
              </a:rPr>
              <a:t>６</a:t>
            </a:r>
            <a:r>
              <a:rPr kumimoji="1" lang="ja-JP" altLang="en-US" sz="2600" dirty="0" smtClean="0">
                <a:latin typeface="+mn-ea"/>
              </a:rPr>
              <a:t>月   </a:t>
            </a:r>
            <a:r>
              <a:rPr kumimoji="1" lang="ja-JP" altLang="en-US" sz="2600" b="1" dirty="0" smtClean="0">
                <a:solidFill>
                  <a:srgbClr val="92D050"/>
                </a:solidFill>
                <a:latin typeface="+mn-ea"/>
              </a:rPr>
              <a:t>「わさび」</a:t>
            </a:r>
            <a:r>
              <a:rPr kumimoji="1" lang="ja-JP" altLang="en-US" sz="2600" b="1" dirty="0" smtClean="0">
                <a:latin typeface="+mn-ea"/>
              </a:rPr>
              <a:t>開所</a:t>
            </a:r>
            <a:r>
              <a:rPr kumimoji="1" lang="ja-JP" altLang="en-US" sz="2600" dirty="0" smtClean="0">
                <a:latin typeface="+mn-ea"/>
              </a:rPr>
              <a:t>（前原東）</a:t>
            </a:r>
            <a:endParaRPr kumimoji="1" lang="en-US" altLang="ja-JP" sz="2600" dirty="0" smtClean="0">
              <a:latin typeface="+mn-ea"/>
            </a:endParaRPr>
          </a:p>
          <a:p>
            <a:pPr>
              <a:buNone/>
            </a:pPr>
            <a:r>
              <a:rPr lang="ja-JP" altLang="en-US" sz="2600" dirty="0" smtClean="0">
                <a:latin typeface="+mn-ea"/>
              </a:rPr>
              <a:t>　　　　　　　　　　　  </a:t>
            </a:r>
            <a:r>
              <a:rPr lang="en-US" altLang="ja-JP" sz="2600" dirty="0" smtClean="0">
                <a:latin typeface="+mn-ea"/>
              </a:rPr>
              <a:t>※</a:t>
            </a:r>
            <a:r>
              <a:rPr lang="ja-JP" altLang="en-US" sz="2600" dirty="0" smtClean="0">
                <a:latin typeface="+mn-ea"/>
              </a:rPr>
              <a:t>地域からの仕事ニーズに応えるべく、</a:t>
            </a:r>
            <a:endParaRPr lang="en-US" altLang="ja-JP" sz="2600" dirty="0" smtClean="0">
              <a:latin typeface="+mn-ea"/>
            </a:endParaRPr>
          </a:p>
          <a:p>
            <a:pPr>
              <a:buNone/>
            </a:pPr>
            <a:r>
              <a:rPr lang="ja-JP" altLang="en-US" sz="2600" dirty="0" smtClean="0">
                <a:latin typeface="+mn-ea"/>
              </a:rPr>
              <a:t>　　　　　　　　　　　　   「あくあ」の外作業チームが独立。</a:t>
            </a:r>
            <a:endParaRPr lang="en-US" altLang="ja-JP" sz="2600" dirty="0" smtClean="0">
              <a:latin typeface="+mn-ea"/>
            </a:endParaRPr>
          </a:p>
          <a:p>
            <a:pPr>
              <a:buNone/>
            </a:pPr>
            <a:r>
              <a:rPr lang="ja-JP" altLang="en-US" sz="2600" dirty="0" smtClean="0">
                <a:latin typeface="+mn-ea"/>
              </a:rPr>
              <a:t>・平成２４年</a:t>
            </a:r>
            <a:r>
              <a:rPr lang="en-US" altLang="ja-JP" sz="2600" dirty="0" smtClean="0">
                <a:latin typeface="+mn-ea"/>
              </a:rPr>
              <a:t>10</a:t>
            </a:r>
            <a:r>
              <a:rPr lang="ja-JP" altLang="en-US" sz="2600" dirty="0" smtClean="0">
                <a:latin typeface="+mn-ea"/>
              </a:rPr>
              <a:t>月　</a:t>
            </a:r>
            <a:r>
              <a:rPr lang="ja-JP" altLang="en-US" sz="2600" dirty="0" smtClean="0">
                <a:solidFill>
                  <a:srgbClr val="00B0F0"/>
                </a:solidFill>
                <a:latin typeface="+mn-ea"/>
              </a:rPr>
              <a:t> </a:t>
            </a:r>
            <a:r>
              <a:rPr lang="ja-JP" altLang="en-US" sz="2600" b="1" dirty="0" smtClean="0">
                <a:solidFill>
                  <a:srgbClr val="00B0F0"/>
                </a:solidFill>
                <a:latin typeface="+mn-ea"/>
              </a:rPr>
              <a:t>「ぶろっさむ」</a:t>
            </a:r>
            <a:r>
              <a:rPr lang="ja-JP" altLang="en-US" sz="2600" b="1" dirty="0" smtClean="0">
                <a:latin typeface="+mn-ea"/>
              </a:rPr>
              <a:t>拡張</a:t>
            </a:r>
            <a:endParaRPr lang="en-US" altLang="ja-JP" sz="2600" b="1" dirty="0" smtClean="0">
              <a:latin typeface="+mn-ea"/>
            </a:endParaRPr>
          </a:p>
          <a:p>
            <a:pPr>
              <a:buNone/>
            </a:pPr>
            <a:r>
              <a:rPr kumimoji="1" lang="ja-JP" altLang="en-US" sz="2600" dirty="0" smtClean="0">
                <a:latin typeface="+mn-ea"/>
              </a:rPr>
              <a:t>　　　　　　　　　　　  </a:t>
            </a:r>
            <a:r>
              <a:rPr kumimoji="1" lang="en-US" altLang="ja-JP" sz="2600" dirty="0" smtClean="0">
                <a:latin typeface="+mn-ea"/>
              </a:rPr>
              <a:t>※</a:t>
            </a:r>
            <a:r>
              <a:rPr kumimoji="1" lang="ja-JP" altLang="en-US" sz="2600" dirty="0" smtClean="0">
                <a:latin typeface="+mn-ea"/>
              </a:rPr>
              <a:t>新規事業展開の準備を開始。</a:t>
            </a:r>
            <a:endParaRPr kumimoji="1" lang="en-US" altLang="ja-JP" sz="2600" dirty="0" smtClean="0">
              <a:latin typeface="+mn-ea"/>
            </a:endParaRPr>
          </a:p>
          <a:p>
            <a:pPr>
              <a:buNone/>
            </a:pPr>
            <a:r>
              <a:rPr lang="ja-JP" altLang="en-US" sz="2600" dirty="0" smtClean="0">
                <a:latin typeface="+mn-ea"/>
              </a:rPr>
              <a:t>・平成２５年７月　  </a:t>
            </a:r>
            <a:r>
              <a:rPr lang="ja-JP" altLang="en-US" sz="2600" b="1" dirty="0" smtClean="0">
                <a:solidFill>
                  <a:srgbClr val="FF0000"/>
                </a:solidFill>
                <a:latin typeface="+mn-ea"/>
              </a:rPr>
              <a:t>「あくあ」</a:t>
            </a:r>
            <a:r>
              <a:rPr lang="ja-JP" altLang="en-US" sz="2600" b="1" dirty="0" smtClean="0">
                <a:latin typeface="+mn-ea"/>
              </a:rPr>
              <a:t>移転</a:t>
            </a:r>
            <a:r>
              <a:rPr lang="ja-JP" altLang="en-US" sz="2600" dirty="0" smtClean="0">
                <a:latin typeface="+mn-ea"/>
              </a:rPr>
              <a:t>（前原東⇒前原西⇒飯山満町）</a:t>
            </a:r>
            <a:endParaRPr lang="en-US" altLang="ja-JP" sz="2600" dirty="0" smtClean="0">
              <a:latin typeface="+mn-ea"/>
            </a:endParaRPr>
          </a:p>
          <a:p>
            <a:pPr>
              <a:buNone/>
            </a:pPr>
            <a:endParaRPr kumimoji="1" lang="en-US" altLang="ja-JP" sz="2600" dirty="0" smtClean="0">
              <a:latin typeface="+mn-ea"/>
            </a:endParaRPr>
          </a:p>
          <a:p>
            <a:pPr>
              <a:buNone/>
            </a:pPr>
            <a:r>
              <a:rPr lang="ja-JP" altLang="en-US" sz="2600" dirty="0" smtClean="0">
                <a:latin typeface="+mn-ea"/>
              </a:rPr>
              <a:t>　　　　　　　　　　 →</a:t>
            </a:r>
            <a:r>
              <a:rPr lang="ja-JP" altLang="en-US" sz="2600" u="sng" dirty="0" smtClean="0">
                <a:latin typeface="+mn-ea"/>
              </a:rPr>
              <a:t>Ｂ 型事業所３カ所の合計定員が４０名に。</a:t>
            </a:r>
            <a:endParaRPr kumimoji="1" lang="ja-JP" altLang="en-US" sz="2600" u="sng" dirty="0">
              <a:latin typeface="+mn-ea"/>
            </a:endParaRP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33</a:t>
            </a:fld>
            <a:endParaRPr kumimoji="1" lang="ja-JP"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HGPｺﾞｼｯｸE" pitchFamily="50" charset="-128"/>
                <a:ea typeface="HGPｺﾞｼｯｸE" pitchFamily="50" charset="-128"/>
              </a:rPr>
              <a:t>障害福祉サービス事業所 </a:t>
            </a:r>
            <a:r>
              <a:rPr lang="ja-JP" altLang="en-US" dirty="0" smtClean="0">
                <a:solidFill>
                  <a:srgbClr val="FF00FF"/>
                </a:solidFill>
                <a:latin typeface="HGPｺﾞｼｯｸE" pitchFamily="50" charset="-128"/>
                <a:ea typeface="HGPｺﾞｼｯｸE" pitchFamily="50" charset="-128"/>
              </a:rPr>
              <a:t>あくあ</a:t>
            </a:r>
            <a:r>
              <a:rPr kumimoji="1" lang="ja-JP" altLang="en-US" sz="2400" dirty="0" smtClean="0">
                <a:latin typeface="HGP創英角ﾎﾟｯﾌﾟ体" pitchFamily="50" charset="-128"/>
                <a:ea typeface="HGP創英角ﾎﾟｯﾌﾟ体" pitchFamily="50" charset="-128"/>
              </a:rPr>
              <a:t>（</a:t>
            </a:r>
            <a:r>
              <a:rPr kumimoji="1" lang="en-US" altLang="ja-JP" sz="2400" dirty="0" smtClean="0">
                <a:latin typeface="HGP創英角ﾎﾟｯﾌﾟ体" pitchFamily="50" charset="-128"/>
                <a:ea typeface="HGP創英角ﾎﾟｯﾌﾟ体" pitchFamily="50" charset="-128"/>
              </a:rPr>
              <a:t>H25</a:t>
            </a:r>
            <a:r>
              <a:rPr kumimoji="1" lang="ja-JP" altLang="en-US" sz="2400" dirty="0" smtClean="0">
                <a:latin typeface="HGP創英角ﾎﾟｯﾌﾟ体" pitchFamily="50" charset="-128"/>
                <a:ea typeface="HGP創英角ﾎﾟｯﾌﾟ体" pitchFamily="50" charset="-128"/>
              </a:rPr>
              <a:t>年</a:t>
            </a:r>
            <a:r>
              <a:rPr lang="ja-JP" altLang="en-US" sz="2400" dirty="0" smtClean="0">
                <a:latin typeface="HGP創英角ﾎﾟｯﾌﾟ体" pitchFamily="50" charset="-128"/>
                <a:ea typeface="HGP創英角ﾎﾟｯﾌﾟ体" pitchFamily="50" charset="-128"/>
              </a:rPr>
              <a:t>１２月現在</a:t>
            </a:r>
            <a:r>
              <a:rPr kumimoji="1" lang="ja-JP" altLang="en-US" sz="2400" dirty="0" smtClean="0">
                <a:latin typeface="HGP創英角ﾎﾟｯﾌﾟ体" pitchFamily="50" charset="-128"/>
                <a:ea typeface="HGP創英角ﾎﾟｯﾌﾟ体" pitchFamily="50" charset="-128"/>
              </a:rPr>
              <a:t>）</a:t>
            </a:r>
            <a:endParaRPr kumimoji="1" lang="ja-JP" altLang="en-US" sz="2400"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idx="1"/>
          </p:nvPr>
        </p:nvSpPr>
        <p:spPr/>
        <p:txBody>
          <a:bodyPr/>
          <a:lstStyle/>
          <a:p>
            <a:pPr>
              <a:buNone/>
            </a:pPr>
            <a:r>
              <a:rPr kumimoji="1" lang="ja-JP" altLang="en-US" dirty="0" smtClean="0"/>
              <a:t>　</a:t>
            </a:r>
            <a:endParaRPr kumimoji="1" lang="ja-JP" altLang="en-US" dirty="0"/>
          </a:p>
        </p:txBody>
      </p:sp>
      <p:sp>
        <p:nvSpPr>
          <p:cNvPr id="12" name="テキスト ボックス 11"/>
          <p:cNvSpPr txBox="1"/>
          <p:nvPr/>
        </p:nvSpPr>
        <p:spPr>
          <a:xfrm>
            <a:off x="683568" y="1628800"/>
            <a:ext cx="7776864" cy="1200329"/>
          </a:xfrm>
          <a:prstGeom prst="rect">
            <a:avLst/>
          </a:prstGeom>
          <a:noFill/>
        </p:spPr>
        <p:txBody>
          <a:bodyPr wrap="square" rtlCol="0">
            <a:spAutoFit/>
          </a:bodyPr>
          <a:lstStyle/>
          <a:p>
            <a:r>
              <a:rPr lang="ja-JP" altLang="en-US" sz="2700" dirty="0" smtClean="0">
                <a:latin typeface="HGPｺﾞｼｯｸE" pitchFamily="50" charset="-128"/>
                <a:ea typeface="HGPｺﾞｼｯｸE" pitchFamily="50" charset="-128"/>
              </a:rPr>
              <a:t>実態は、地域点在型の小規模事業所＝</a:t>
            </a:r>
            <a:r>
              <a:rPr lang="ja-JP" altLang="en-US" sz="2700" dirty="0" smtClean="0">
                <a:solidFill>
                  <a:srgbClr val="FF0000"/>
                </a:solidFill>
                <a:latin typeface="HGPｺﾞｼｯｸE" pitchFamily="50" charset="-128"/>
                <a:ea typeface="HGPｺﾞｼｯｸE" pitchFamily="50" charset="-128"/>
              </a:rPr>
              <a:t>「作業所」</a:t>
            </a:r>
            <a:r>
              <a:rPr lang="ja-JP" altLang="en-US" sz="2700" dirty="0" smtClean="0">
                <a:latin typeface="HGPｺﾞｼｯｸE" pitchFamily="50" charset="-128"/>
                <a:ea typeface="HGPｺﾞｼｯｸE" pitchFamily="50" charset="-128"/>
              </a:rPr>
              <a:t>の集合体。</a:t>
            </a:r>
            <a:endParaRPr lang="en-US" altLang="ja-JP" sz="2700" dirty="0" smtClean="0">
              <a:latin typeface="HGPｺﾞｼｯｸE" pitchFamily="50" charset="-128"/>
              <a:ea typeface="HGPｺﾞｼｯｸE" pitchFamily="50" charset="-128"/>
            </a:endParaRPr>
          </a:p>
          <a:p>
            <a:endParaRPr kumimoji="1" lang="ja-JP" altLang="en-US" dirty="0"/>
          </a:p>
        </p:txBody>
      </p:sp>
      <p:cxnSp>
        <p:nvCxnSpPr>
          <p:cNvPr id="27" name="直線コネクタ 26"/>
          <p:cNvCxnSpPr/>
          <p:nvPr/>
        </p:nvCxnSpPr>
        <p:spPr>
          <a:xfrm>
            <a:off x="4499992" y="2348880"/>
            <a:ext cx="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6" name="表 15"/>
          <p:cNvGraphicFramePr>
            <a:graphicFrameLocks noGrp="1"/>
          </p:cNvGraphicFramePr>
          <p:nvPr/>
        </p:nvGraphicFramePr>
        <p:xfrm>
          <a:off x="467544" y="2636912"/>
          <a:ext cx="7992887" cy="3600398"/>
        </p:xfrm>
        <a:graphic>
          <a:graphicData uri="http://schemas.openxmlformats.org/drawingml/2006/table">
            <a:tbl>
              <a:tblPr>
                <a:tableStyleId>{073A0DAA-6AF3-43AB-8588-CEC1D06C72B9}</a:tableStyleId>
              </a:tblPr>
              <a:tblGrid>
                <a:gridCol w="2034206"/>
                <a:gridCol w="1816394"/>
                <a:gridCol w="1045944"/>
                <a:gridCol w="1060302"/>
                <a:gridCol w="847367"/>
                <a:gridCol w="1188674"/>
              </a:tblGrid>
              <a:tr h="701984">
                <a:tc>
                  <a:txBody>
                    <a:bodyPr/>
                    <a:lstStyle/>
                    <a:p>
                      <a:pPr algn="ctr"/>
                      <a:r>
                        <a:rPr kumimoji="1" lang="ja-JP" altLang="en-US" b="1" dirty="0" smtClean="0"/>
                        <a:t>名称</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smtClean="0"/>
                        <a:t>所在地</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smtClean="0"/>
                        <a:t>開設</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smtClean="0"/>
                        <a:t>事業</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smtClean="0"/>
                        <a:t>定員</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smtClean="0"/>
                        <a:t>備考</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0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solidFill>
                            <a:srgbClr val="FF00FF"/>
                          </a:solidFill>
                          <a:latin typeface="HGPｺﾞｼｯｸE" pitchFamily="50" charset="-128"/>
                          <a:ea typeface="HGPｺﾞｼｯｸE" pitchFamily="50" charset="-128"/>
                        </a:rPr>
                        <a:t>あく</a:t>
                      </a:r>
                      <a:r>
                        <a:rPr kumimoji="1" lang="ja-JP" altLang="en-US" sz="2400" b="1" dirty="0" err="1" smtClean="0">
                          <a:solidFill>
                            <a:srgbClr val="FF00FF"/>
                          </a:solidFill>
                          <a:latin typeface="HGPｺﾞｼｯｸE" pitchFamily="50" charset="-128"/>
                          <a:ea typeface="HGPｺﾞｼｯｸE" pitchFamily="50" charset="-128"/>
                        </a:rPr>
                        <a:t>あ</a:t>
                      </a:r>
                      <a:endParaRPr kumimoji="1" lang="en-US" altLang="ja-JP" sz="2400" b="1" dirty="0" smtClean="0">
                        <a:solidFill>
                          <a:srgbClr val="FF00FF"/>
                        </a:solidFill>
                        <a:latin typeface="HGPｺﾞｼｯｸE" pitchFamily="50" charset="-128"/>
                        <a:ea typeface="HGPｺﾞｼｯｸE"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800" b="0" dirty="0" smtClean="0">
                          <a:latin typeface="HGPｺﾞｼｯｸE" pitchFamily="50" charset="-128"/>
                          <a:ea typeface="HGPｺﾞｼｯｸE" pitchFamily="50" charset="-128"/>
                        </a:rPr>
                        <a:t>船橋市</a:t>
                      </a:r>
                      <a:endParaRPr lang="en-US" altLang="ja-JP" sz="1800" b="0" dirty="0" smtClean="0">
                        <a:latin typeface="HGPｺﾞｼｯｸE" pitchFamily="50" charset="-128"/>
                        <a:ea typeface="HGPｺﾞｼｯｸE" pitchFamily="50" charset="-128"/>
                      </a:endParaRPr>
                    </a:p>
                    <a:p>
                      <a:r>
                        <a:rPr lang="ja-JP" altLang="en-US" sz="1800" b="0" dirty="0" smtClean="0">
                          <a:latin typeface="HGPｺﾞｼｯｸE" pitchFamily="50" charset="-128"/>
                          <a:ea typeface="HGPｺﾞｼｯｸE" pitchFamily="50" charset="-128"/>
                        </a:rPr>
                        <a:t>飯山満町２丁目</a:t>
                      </a:r>
                      <a:endParaRPr kumimoji="1" lang="ja-JP" altLang="en-US"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smtClean="0"/>
                        <a:t>平成</a:t>
                      </a:r>
                      <a:endParaRPr kumimoji="1" lang="en-US" altLang="ja-JP" sz="1600" b="0" dirty="0" smtClean="0"/>
                    </a:p>
                    <a:p>
                      <a:r>
                        <a:rPr kumimoji="1" lang="ja-JP" altLang="en-US" sz="1600" b="0" dirty="0" smtClean="0"/>
                        <a:t>２１年６月</a:t>
                      </a:r>
                      <a:endParaRPr kumimoji="1" lang="ja-JP" altLang="en-US"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1" dirty="0" smtClean="0"/>
                        <a:t>就労継続支援Ｂ型</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1" dirty="0" smtClean="0"/>
                        <a:t>１２名</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600" dirty="0" smtClean="0">
                          <a:latin typeface="HGPｺﾞｼｯｸE" pitchFamily="50" charset="-128"/>
                          <a:ea typeface="HGPｺﾞｼｯｸE" pitchFamily="50" charset="-128"/>
                        </a:rPr>
                        <a:t>前原駅から</a:t>
                      </a:r>
                      <a:endParaRPr lang="en-US" altLang="ja-JP" sz="1600" dirty="0" smtClean="0">
                        <a:latin typeface="HGPｺﾞｼｯｸE" pitchFamily="50" charset="-128"/>
                        <a:ea typeface="HGPｺﾞｼｯｸE" pitchFamily="50" charset="-128"/>
                      </a:endParaRPr>
                    </a:p>
                    <a:p>
                      <a:r>
                        <a:rPr lang="ja-JP" altLang="en-US" sz="1600" dirty="0" smtClean="0">
                          <a:latin typeface="HGPｺﾞｼｯｸE" pitchFamily="50" charset="-128"/>
                          <a:ea typeface="HGPｺﾞｼｯｸE" pitchFamily="50" charset="-128"/>
                        </a:rPr>
                        <a:t>徒歩</a:t>
                      </a:r>
                      <a:r>
                        <a:rPr lang="en-US" altLang="ja-JP" sz="1600" dirty="0" smtClean="0">
                          <a:latin typeface="HGPｺﾞｼｯｸE" pitchFamily="50" charset="-128"/>
                          <a:ea typeface="HGPｺﾞｼｯｸE" pitchFamily="50" charset="-128"/>
                        </a:rPr>
                        <a:t>17</a:t>
                      </a:r>
                      <a:r>
                        <a:rPr lang="ja-JP" altLang="en-US" sz="1600" dirty="0" smtClean="0">
                          <a:latin typeface="HGPｺﾞｼｯｸE" pitchFamily="50" charset="-128"/>
                          <a:ea typeface="HGPｺﾞｼｯｸE" pitchFamily="50" charset="-128"/>
                        </a:rPr>
                        <a:t>分</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924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b="1" dirty="0" smtClean="0">
                          <a:solidFill>
                            <a:schemeClr val="tx1"/>
                          </a:solidFill>
                          <a:latin typeface="HGPｺﾞｼｯｸE" pitchFamily="50" charset="-128"/>
                          <a:ea typeface="HGPｺﾞｼｯｸE" pitchFamily="50" charset="-128"/>
                        </a:rPr>
                        <a:t>リサイクルショップ</a:t>
                      </a:r>
                      <a:endParaRPr lang="en-US" altLang="ja-JP" b="1" dirty="0" smtClean="0">
                        <a:solidFill>
                          <a:schemeClr val="tx1"/>
                        </a:solidFill>
                        <a:latin typeface="HGPｺﾞｼｯｸE" pitchFamily="50" charset="-128"/>
                        <a:ea typeface="HGPｺﾞｼｯｸE"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b="1" dirty="0" smtClean="0">
                          <a:solidFill>
                            <a:srgbClr val="FF00FF"/>
                          </a:solidFill>
                          <a:latin typeface="HGPｺﾞｼｯｸE" pitchFamily="50" charset="-128"/>
                          <a:ea typeface="HGPｺﾞｼｯｸE" pitchFamily="50" charset="-128"/>
                        </a:rPr>
                        <a:t>あく</a:t>
                      </a:r>
                      <a:r>
                        <a:rPr lang="ja-JP" altLang="en-US" sz="2400" b="1" dirty="0" err="1" smtClean="0">
                          <a:solidFill>
                            <a:srgbClr val="FF00FF"/>
                          </a:solidFill>
                          <a:latin typeface="HGPｺﾞｼｯｸE" pitchFamily="50" charset="-128"/>
                          <a:ea typeface="HGPｺﾞｼｯｸE" pitchFamily="50" charset="-128"/>
                        </a:rPr>
                        <a:t>あ</a:t>
                      </a:r>
                      <a:endParaRPr kumimoji="1" lang="ja-JP" altLang="en-US" sz="2400" b="1" dirty="0" smtClean="0">
                        <a:solidFill>
                          <a:srgbClr val="FF00FF"/>
                        </a:solidFill>
                        <a:latin typeface="HGPｺﾞｼｯｸE" pitchFamily="50" charset="-128"/>
                        <a:ea typeface="HGPｺﾞｼｯｸE"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800" b="0" dirty="0" smtClean="0">
                          <a:latin typeface="HGPｺﾞｼｯｸE" pitchFamily="50" charset="-128"/>
                          <a:ea typeface="HGPｺﾞｼｯｸE" pitchFamily="50" charset="-128"/>
                        </a:rPr>
                        <a:t>船橋市</a:t>
                      </a:r>
                      <a:endParaRPr lang="en-US" altLang="ja-JP" sz="1800" b="0" dirty="0" smtClean="0">
                        <a:latin typeface="HGPｺﾞｼｯｸE" pitchFamily="50" charset="-128"/>
                        <a:ea typeface="HGPｺﾞｼｯｸE" pitchFamily="50" charset="-128"/>
                      </a:endParaRPr>
                    </a:p>
                    <a:p>
                      <a:r>
                        <a:rPr lang="ja-JP" altLang="en-US" sz="1800" b="0" dirty="0" smtClean="0">
                          <a:latin typeface="HGPｺﾞｼｯｸE" pitchFamily="50" charset="-128"/>
                          <a:ea typeface="HGPｺﾞｼｯｸE" pitchFamily="50" charset="-128"/>
                        </a:rPr>
                        <a:t>前原西５丁目</a:t>
                      </a:r>
                      <a:endParaRPr kumimoji="1" lang="ja-JP" altLang="en-US"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smtClean="0"/>
                        <a:t>平成</a:t>
                      </a:r>
                      <a:endParaRPr kumimoji="1" lang="en-US" altLang="ja-JP" sz="1600" b="0" dirty="0" smtClean="0"/>
                    </a:p>
                    <a:p>
                      <a:r>
                        <a:rPr kumimoji="1" lang="ja-JP" altLang="en-US" sz="1600" b="0" dirty="0" smtClean="0"/>
                        <a:t>２０年５月</a:t>
                      </a:r>
                      <a:endParaRPr kumimoji="1" lang="ja-JP" altLang="en-US"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1" dirty="0" smtClean="0"/>
                        <a:t>就労継続支援Ｂ型</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1" dirty="0" smtClean="0"/>
                        <a:t>（３名）</a:t>
                      </a:r>
                      <a:endParaRPr kumimoji="1" lang="ja-JP" alt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600" dirty="0" smtClean="0">
                          <a:latin typeface="HGPｺﾞｼｯｸE" pitchFamily="50" charset="-128"/>
                          <a:ea typeface="HGPｺﾞｼｯｸE" pitchFamily="50" charset="-128"/>
                        </a:rPr>
                        <a:t>前原駅から</a:t>
                      </a:r>
                      <a:endParaRPr lang="en-US" altLang="ja-JP" sz="1600" dirty="0" smtClean="0">
                        <a:latin typeface="HGPｺﾞｼｯｸE" pitchFamily="50" charset="-128"/>
                        <a:ea typeface="HGPｺﾞｼｯｸE" pitchFamily="50" charset="-128"/>
                      </a:endParaRPr>
                    </a:p>
                    <a:p>
                      <a:r>
                        <a:rPr lang="ja-JP" altLang="en-US" sz="1600" dirty="0" smtClean="0">
                          <a:latin typeface="HGPｺﾞｼｯｸE" pitchFamily="50" charset="-128"/>
                          <a:ea typeface="HGPｺﾞｼｯｸE" pitchFamily="50" charset="-128"/>
                        </a:rPr>
                        <a:t>徒歩</a:t>
                      </a:r>
                      <a:r>
                        <a:rPr lang="en-US" altLang="ja-JP" sz="1600" dirty="0" smtClean="0">
                          <a:latin typeface="HGPｺﾞｼｯｸE" pitchFamily="50" charset="-128"/>
                          <a:ea typeface="HGPｺﾞｼｯｸE" pitchFamily="50" charset="-128"/>
                        </a:rPr>
                        <a:t>1</a:t>
                      </a:r>
                      <a:r>
                        <a:rPr lang="ja-JP" altLang="en-US" sz="1600" dirty="0" smtClean="0">
                          <a:latin typeface="HGPｺﾞｼｯｸE" pitchFamily="50" charset="-128"/>
                          <a:ea typeface="HGPｺﾞｼｯｸE" pitchFamily="50" charset="-128"/>
                        </a:rPr>
                        <a:t>４分</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0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b="1" dirty="0" smtClean="0">
                          <a:solidFill>
                            <a:srgbClr val="92D050"/>
                          </a:solidFill>
                          <a:latin typeface="HGPｺﾞｼｯｸE" pitchFamily="50" charset="-128"/>
                          <a:ea typeface="HGPｺﾞｼｯｸE" pitchFamily="50" charset="-128"/>
                        </a:rPr>
                        <a:t>わさび</a:t>
                      </a:r>
                      <a:endParaRPr lang="en-US" altLang="ja-JP" sz="2400" b="1" dirty="0" smtClean="0">
                        <a:solidFill>
                          <a:srgbClr val="92D050"/>
                        </a:solidFill>
                        <a:latin typeface="HGPｺﾞｼｯｸE" pitchFamily="50" charset="-128"/>
                        <a:ea typeface="HGPｺﾞｼｯｸE"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800" b="0" dirty="0" smtClean="0">
                          <a:latin typeface="HGPｺﾞｼｯｸE" pitchFamily="50" charset="-128"/>
                          <a:ea typeface="HGPｺﾞｼｯｸE" pitchFamily="50" charset="-128"/>
                        </a:rPr>
                        <a:t>船橋市</a:t>
                      </a:r>
                      <a:endParaRPr kumimoji="1" lang="en-US" altLang="ja-JP" sz="1800" b="0" dirty="0" smtClean="0">
                        <a:latin typeface="HGPｺﾞｼｯｸE" pitchFamily="50" charset="-128"/>
                        <a:ea typeface="HGPｺﾞｼｯｸE" pitchFamily="50" charset="-128"/>
                      </a:endParaRPr>
                    </a:p>
                    <a:p>
                      <a:r>
                        <a:rPr kumimoji="1" lang="ja-JP" altLang="en-US" sz="1800" b="0" dirty="0" smtClean="0">
                          <a:latin typeface="HGPｺﾞｼｯｸE" pitchFamily="50" charset="-128"/>
                          <a:ea typeface="HGPｺﾞｼｯｸE" pitchFamily="50" charset="-128"/>
                        </a:rPr>
                        <a:t>前原東３丁目</a:t>
                      </a:r>
                      <a:endParaRPr kumimoji="1" lang="ja-JP" altLang="en-US"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smtClean="0"/>
                        <a:t>平成</a:t>
                      </a:r>
                      <a:endParaRPr kumimoji="1" lang="en-US" altLang="ja-JP" sz="1600" b="0" dirty="0" smtClean="0"/>
                    </a:p>
                    <a:p>
                      <a:r>
                        <a:rPr kumimoji="1" lang="ja-JP" altLang="en-US" sz="1600" b="0" dirty="0" smtClean="0"/>
                        <a:t>２３年６月</a:t>
                      </a:r>
                      <a:endParaRPr kumimoji="1" lang="ja-JP" altLang="en-US"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1" dirty="0" smtClean="0"/>
                        <a:t>就労継続支援Ｂ型</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1" dirty="0" smtClean="0"/>
                        <a:t>１２名</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dirty="0" smtClean="0">
                          <a:latin typeface="HGPｺﾞｼｯｸE" pitchFamily="50" charset="-128"/>
                          <a:ea typeface="HGPｺﾞｼｯｸE" pitchFamily="50" charset="-128"/>
                        </a:rPr>
                        <a:t>前原駅から</a:t>
                      </a:r>
                      <a:endParaRPr kumimoji="1" lang="en-US" altLang="ja-JP" sz="1600" dirty="0" smtClean="0">
                        <a:latin typeface="HGPｺﾞｼｯｸE" pitchFamily="50" charset="-128"/>
                        <a:ea typeface="HGPｺﾞｼｯｸE" pitchFamily="50" charset="-128"/>
                      </a:endParaRPr>
                    </a:p>
                    <a:p>
                      <a:r>
                        <a:rPr kumimoji="1" lang="ja-JP" altLang="en-US" sz="1600" dirty="0" smtClean="0">
                          <a:latin typeface="HGPｺﾞｼｯｸE" pitchFamily="50" charset="-128"/>
                          <a:ea typeface="HGPｺﾞｼｯｸE" pitchFamily="50" charset="-128"/>
                        </a:rPr>
                        <a:t>徒歩</a:t>
                      </a:r>
                      <a:r>
                        <a:rPr lang="ja-JP" altLang="en-US" sz="1600" dirty="0" smtClean="0">
                          <a:latin typeface="HGPｺﾞｼｯｸE" pitchFamily="50" charset="-128"/>
                          <a:ea typeface="HGPｺﾞｼｯｸE" pitchFamily="50" charset="-128"/>
                        </a:rPr>
                        <a:t>３分</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0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err="1" smtClean="0">
                          <a:solidFill>
                            <a:srgbClr val="00B0F0"/>
                          </a:solidFill>
                          <a:latin typeface="HGPｺﾞｼｯｸE" pitchFamily="50" charset="-128"/>
                          <a:ea typeface="HGPｺﾞｼｯｸE" pitchFamily="50" charset="-128"/>
                        </a:rPr>
                        <a:t>ぶろっさむ</a:t>
                      </a:r>
                      <a:endParaRPr kumimoji="1" lang="en-US" altLang="ja-JP" sz="2400" b="1" dirty="0" smtClean="0">
                        <a:solidFill>
                          <a:srgbClr val="00B0F0"/>
                        </a:solidFill>
                        <a:latin typeface="HGPｺﾞｼｯｸE" pitchFamily="50" charset="-128"/>
                        <a:ea typeface="HGPｺﾞｼｯｸE"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800" b="0" dirty="0" smtClean="0">
                          <a:latin typeface="HGPｺﾞｼｯｸE" pitchFamily="50" charset="-128"/>
                          <a:ea typeface="HGPｺﾞｼｯｸE" pitchFamily="50" charset="-128"/>
                        </a:rPr>
                        <a:t>習志野市</a:t>
                      </a:r>
                      <a:endParaRPr kumimoji="1" lang="en-US" altLang="ja-JP" sz="1800" b="0" dirty="0" smtClean="0">
                        <a:latin typeface="HGPｺﾞｼｯｸE" pitchFamily="50" charset="-128"/>
                        <a:ea typeface="HGPｺﾞｼｯｸE" pitchFamily="50" charset="-128"/>
                      </a:endParaRPr>
                    </a:p>
                    <a:p>
                      <a:r>
                        <a:rPr kumimoji="1" lang="ja-JP" altLang="en-US" sz="1800" b="0" dirty="0" smtClean="0">
                          <a:latin typeface="HGPｺﾞｼｯｸE" pitchFamily="50" charset="-128"/>
                          <a:ea typeface="HGPｺﾞｼｯｸE" pitchFamily="50" charset="-128"/>
                        </a:rPr>
                        <a:t>実籾</a:t>
                      </a:r>
                      <a:r>
                        <a:rPr kumimoji="1" lang="en-US" altLang="ja-JP" sz="1800" b="0" dirty="0" smtClean="0">
                          <a:latin typeface="HGPｺﾞｼｯｸE" pitchFamily="50" charset="-128"/>
                          <a:ea typeface="HGPｺﾞｼｯｸE" pitchFamily="50" charset="-128"/>
                        </a:rPr>
                        <a:t>1</a:t>
                      </a:r>
                      <a:r>
                        <a:rPr kumimoji="1" lang="ja-JP" altLang="en-US" sz="1800" b="0" dirty="0" smtClean="0">
                          <a:latin typeface="HGPｺﾞｼｯｸE" pitchFamily="50" charset="-128"/>
                          <a:ea typeface="HGPｺﾞｼｯｸE" pitchFamily="50" charset="-128"/>
                        </a:rPr>
                        <a:t>丁目</a:t>
                      </a:r>
                      <a:endParaRPr kumimoji="1" lang="ja-JP" altLang="en-US"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t>平成</a:t>
                      </a:r>
                      <a:endParaRPr kumimoji="1" lang="en-US" altLang="ja-JP" sz="16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t>２１年２月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1" dirty="0" smtClean="0"/>
                        <a:t>就労継続支援Ｂ型</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1" dirty="0" smtClean="0"/>
                        <a:t>１６名</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dirty="0" smtClean="0">
                          <a:latin typeface="HGPｺﾞｼｯｸE" pitchFamily="50" charset="-128"/>
                          <a:ea typeface="HGPｺﾞｼｯｸE" pitchFamily="50" charset="-128"/>
                        </a:rPr>
                        <a:t>実籾駅から</a:t>
                      </a:r>
                      <a:endParaRPr kumimoji="1" lang="en-US" altLang="ja-JP" sz="1600" dirty="0" smtClean="0">
                        <a:latin typeface="HGPｺﾞｼｯｸE" pitchFamily="50" charset="-128"/>
                        <a:ea typeface="HGPｺﾞｼｯｸE" pitchFamily="50" charset="-128"/>
                      </a:endParaRPr>
                    </a:p>
                    <a:p>
                      <a:r>
                        <a:rPr kumimoji="1" lang="ja-JP" altLang="en-US" sz="1600" dirty="0" smtClean="0">
                          <a:latin typeface="HGPｺﾞｼｯｸE" pitchFamily="50" charset="-128"/>
                          <a:ea typeface="HGPｺﾞｼｯｸE" pitchFamily="50" charset="-128"/>
                        </a:rPr>
                        <a:t>徒歩</a:t>
                      </a:r>
                      <a:r>
                        <a:rPr lang="ja-JP" altLang="en-US" sz="1600" dirty="0" smtClean="0">
                          <a:latin typeface="HGPｺﾞｼｯｸE" pitchFamily="50" charset="-128"/>
                          <a:ea typeface="HGPｺﾞｼｯｸE" pitchFamily="50" charset="-128"/>
                        </a:rPr>
                        <a:t>１</a:t>
                      </a:r>
                      <a:r>
                        <a:rPr kumimoji="1" lang="ja-JP" altLang="en-US" sz="1600" dirty="0" smtClean="0">
                          <a:latin typeface="HGPｺﾞｼｯｸE" pitchFamily="50" charset="-128"/>
                          <a:ea typeface="HGPｺﾞｼｯｸE" pitchFamily="50" charset="-128"/>
                        </a:rPr>
                        <a:t>分</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34</a:t>
            </a:fld>
            <a:endParaRPr kumimoji="1" lang="ja-JP"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HGPｺﾞｼｯｸE" pitchFamily="50" charset="-128"/>
                <a:ea typeface="HGPｺﾞｼｯｸE" pitchFamily="50" charset="-128"/>
              </a:rPr>
              <a:t>各作業所の特徴と工賃</a:t>
            </a:r>
            <a:endParaRPr kumimoji="1" lang="ja-JP" altLang="en-US" sz="2400"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idx="1"/>
          </p:nvPr>
        </p:nvSpPr>
        <p:spPr/>
        <p:txBody>
          <a:bodyPr/>
          <a:lstStyle/>
          <a:p>
            <a:pPr>
              <a:buNone/>
            </a:pPr>
            <a:r>
              <a:rPr kumimoji="1" lang="ja-JP" altLang="en-US" dirty="0" smtClean="0"/>
              <a:t>　</a:t>
            </a:r>
            <a:endParaRPr kumimoji="1" lang="ja-JP" altLang="en-US" dirty="0"/>
          </a:p>
        </p:txBody>
      </p:sp>
      <p:sp>
        <p:nvSpPr>
          <p:cNvPr id="12" name="テキスト ボックス 11"/>
          <p:cNvSpPr txBox="1"/>
          <p:nvPr/>
        </p:nvSpPr>
        <p:spPr>
          <a:xfrm>
            <a:off x="539552" y="1340768"/>
            <a:ext cx="8208912" cy="923330"/>
          </a:xfrm>
          <a:prstGeom prst="rect">
            <a:avLst/>
          </a:prstGeom>
          <a:noFill/>
        </p:spPr>
        <p:txBody>
          <a:bodyPr wrap="square" rtlCol="0">
            <a:spAutoFit/>
          </a:bodyPr>
          <a:lstStyle/>
          <a:p>
            <a:r>
              <a:rPr kumimoji="1" lang="ja-JP" altLang="en-US" dirty="0" smtClean="0"/>
              <a:t>・工賃</a:t>
            </a:r>
            <a:r>
              <a:rPr lang="ja-JP" altLang="en-US" dirty="0" smtClean="0"/>
              <a:t>の支払いは</a:t>
            </a:r>
            <a:r>
              <a:rPr kumimoji="1" lang="ja-JP" altLang="en-US" dirty="0" smtClean="0"/>
              <a:t>、週払い制。</a:t>
            </a:r>
            <a:r>
              <a:rPr kumimoji="1" lang="ja-JP" altLang="en-US" u="sng" dirty="0" smtClean="0">
                <a:solidFill>
                  <a:srgbClr val="FF0000"/>
                </a:solidFill>
              </a:rPr>
              <a:t>毎週金曜日</a:t>
            </a:r>
            <a:r>
              <a:rPr lang="ja-JP" altLang="en-US" u="sng" dirty="0" smtClean="0">
                <a:solidFill>
                  <a:srgbClr val="FF0000"/>
                </a:solidFill>
              </a:rPr>
              <a:t>がお給料日</a:t>
            </a:r>
            <a:r>
              <a:rPr lang="ja-JP" altLang="en-US" dirty="0" smtClean="0"/>
              <a:t>。</a:t>
            </a:r>
            <a:endParaRPr kumimoji="1" lang="en-US" altLang="ja-JP" dirty="0" smtClean="0"/>
          </a:p>
          <a:p>
            <a:r>
              <a:rPr lang="ja-JP" altLang="en-US" dirty="0" smtClean="0"/>
              <a:t>・一人一人の「日額基本給」を決めた上で（３ヵ月ごとに見直し）、毎回 金曜～木曜の　　労働日数をカウントし、「給料袋」を用意。</a:t>
            </a:r>
            <a:r>
              <a:rPr lang="ja-JP" altLang="en-US" sz="1600" dirty="0" smtClean="0"/>
              <a:t>（例・・・１</a:t>
            </a:r>
            <a:r>
              <a:rPr lang="en-US" altLang="ja-JP" sz="1600" dirty="0" smtClean="0"/>
              <a:t>,</a:t>
            </a:r>
            <a:r>
              <a:rPr lang="ja-JP" altLang="en-US" sz="1600" dirty="0" smtClean="0"/>
              <a:t>０００円／日</a:t>
            </a:r>
            <a:r>
              <a:rPr lang="en-US" altLang="ja-JP" sz="1600" dirty="0" smtClean="0"/>
              <a:t>×</a:t>
            </a:r>
            <a:r>
              <a:rPr lang="ja-JP" altLang="en-US" sz="1600" dirty="0" smtClean="0"/>
              <a:t>５．０日＝</a:t>
            </a:r>
            <a:r>
              <a:rPr lang="ja-JP" altLang="en-US" sz="1600" dirty="0" smtClean="0">
                <a:latin typeface="+mn-ea"/>
              </a:rPr>
              <a:t>５，０００円</a:t>
            </a:r>
            <a:r>
              <a:rPr lang="ja-JP" altLang="en-US" sz="1600" dirty="0" smtClean="0"/>
              <a:t>）</a:t>
            </a:r>
            <a:endParaRPr kumimoji="1" lang="ja-JP" altLang="en-US" sz="1600" dirty="0"/>
          </a:p>
        </p:txBody>
      </p:sp>
      <p:cxnSp>
        <p:nvCxnSpPr>
          <p:cNvPr id="27" name="直線コネクタ 26"/>
          <p:cNvCxnSpPr/>
          <p:nvPr/>
        </p:nvCxnSpPr>
        <p:spPr>
          <a:xfrm>
            <a:off x="4499992" y="2348880"/>
            <a:ext cx="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6" name="表 15"/>
          <p:cNvGraphicFramePr>
            <a:graphicFrameLocks noGrp="1"/>
          </p:cNvGraphicFramePr>
          <p:nvPr/>
        </p:nvGraphicFramePr>
        <p:xfrm>
          <a:off x="467544" y="2348880"/>
          <a:ext cx="8280920" cy="4125048"/>
        </p:xfrm>
        <a:graphic>
          <a:graphicData uri="http://schemas.openxmlformats.org/drawingml/2006/table">
            <a:tbl>
              <a:tblPr>
                <a:tableStyleId>{073A0DAA-6AF3-43AB-8588-CEC1D06C72B9}</a:tableStyleId>
              </a:tblPr>
              <a:tblGrid>
                <a:gridCol w="1584176"/>
                <a:gridCol w="2952328"/>
                <a:gridCol w="1152128"/>
                <a:gridCol w="1152128"/>
                <a:gridCol w="1440160"/>
              </a:tblGrid>
              <a:tr h="576064">
                <a:tc>
                  <a:txBody>
                    <a:bodyPr/>
                    <a:lstStyle/>
                    <a:p>
                      <a:pPr algn="ctr"/>
                      <a:r>
                        <a:rPr kumimoji="1" lang="ja-JP" altLang="en-US" b="1" dirty="0" smtClean="0"/>
                        <a:t>名</a:t>
                      </a:r>
                      <a:r>
                        <a:rPr kumimoji="1" lang="ja-JP" altLang="en-US" b="1" baseline="0" dirty="0" smtClean="0"/>
                        <a:t> </a:t>
                      </a:r>
                      <a:r>
                        <a:rPr kumimoji="1" lang="ja-JP" altLang="en-US" b="1" dirty="0" smtClean="0"/>
                        <a:t>称</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ja-JP" altLang="en-US" b="1" dirty="0" smtClean="0"/>
                        <a:t>特</a:t>
                      </a:r>
                      <a:r>
                        <a:rPr lang="ja-JP" altLang="en-US" b="1" baseline="0" dirty="0" smtClean="0"/>
                        <a:t> </a:t>
                      </a:r>
                      <a:r>
                        <a:rPr lang="ja-JP" altLang="en-US" b="1" dirty="0" smtClean="0"/>
                        <a:t>徴</a:t>
                      </a:r>
                      <a:endParaRPr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smtClean="0"/>
                        <a:t>利用者</a:t>
                      </a:r>
                      <a:endParaRPr kumimoji="1" lang="en-US" altLang="ja-JP" b="1" dirty="0" smtClean="0"/>
                    </a:p>
                    <a:p>
                      <a:pPr algn="ctr"/>
                      <a:r>
                        <a:rPr kumimoji="1" lang="ja-JP" altLang="en-US" b="1" dirty="0" smtClean="0"/>
                        <a:t>平均年齢</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smtClean="0"/>
                        <a:t>職員</a:t>
                      </a:r>
                      <a:endParaRPr kumimoji="1" lang="en-US" altLang="ja-JP" b="1" dirty="0" smtClean="0"/>
                    </a:p>
                    <a:p>
                      <a:pPr algn="ctr"/>
                      <a:r>
                        <a:rPr kumimoji="1" lang="ja-JP" altLang="en-US" b="1" dirty="0" smtClean="0"/>
                        <a:t>平均年齢</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smtClean="0"/>
                        <a:t>平均工賃</a:t>
                      </a:r>
                      <a:endParaRPr kumimoji="1" lang="en-US" altLang="ja-JP" b="1" dirty="0" smtClean="0"/>
                    </a:p>
                    <a:p>
                      <a:pPr algn="ctr"/>
                      <a:r>
                        <a:rPr kumimoji="1" lang="ja-JP" altLang="en-US" b="1" dirty="0" smtClean="0"/>
                        <a:t>（月額換算）</a:t>
                      </a:r>
                      <a:endParaRPr kumimoji="1" lang="en-US" altLang="ja-JP"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16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solidFill>
                            <a:srgbClr val="FF00FF"/>
                          </a:solidFill>
                          <a:latin typeface="HGPｺﾞｼｯｸE" pitchFamily="50" charset="-128"/>
                          <a:ea typeface="HGPｺﾞｼｯｸE" pitchFamily="50" charset="-128"/>
                        </a:rPr>
                        <a:t>あく</a:t>
                      </a:r>
                      <a:r>
                        <a:rPr kumimoji="1" lang="ja-JP" altLang="en-US" sz="2400" b="1" dirty="0" err="1" smtClean="0">
                          <a:solidFill>
                            <a:srgbClr val="FF00FF"/>
                          </a:solidFill>
                          <a:latin typeface="HGPｺﾞｼｯｸE" pitchFamily="50" charset="-128"/>
                          <a:ea typeface="HGPｺﾞｼｯｸE" pitchFamily="50" charset="-128"/>
                        </a:rPr>
                        <a:t>あ</a:t>
                      </a:r>
                      <a:endParaRPr kumimoji="1" lang="en-US" altLang="ja-JP" sz="2400" b="1" dirty="0" smtClean="0">
                        <a:solidFill>
                          <a:srgbClr val="FF00FF"/>
                        </a:solidFill>
                        <a:latin typeface="HGPｺﾞｼｯｸE" pitchFamily="50" charset="-128"/>
                        <a:ea typeface="HGPｺﾞｼｯｸE"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600" b="0" dirty="0" smtClean="0"/>
                        <a:t>４０代以上の中途障がいの方が中心。ゆったりした雰囲気の中で仕事をしながら、仲間同士の会話や人間関係を楽しむ場所。</a:t>
                      </a:r>
                      <a:endParaRPr lang="ja-JP" altLang="en-US"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kumimoji="1" lang="en-US" altLang="ja-JP" sz="1600" b="1" dirty="0" smtClean="0">
                        <a:latin typeface="+mn-ea"/>
                        <a:ea typeface="+mn-ea"/>
                      </a:endParaRPr>
                    </a:p>
                    <a:p>
                      <a:pPr algn="r"/>
                      <a:r>
                        <a:rPr kumimoji="1" lang="ja-JP" altLang="en-US" sz="1600" b="1" dirty="0" smtClean="0">
                          <a:latin typeface="+mn-ea"/>
                          <a:ea typeface="+mn-ea"/>
                        </a:rPr>
                        <a:t>４３．８才</a:t>
                      </a:r>
                      <a:endParaRPr kumimoji="1" lang="ja-JP" altLang="en-US" sz="1600" b="1"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kumimoji="1" lang="en-US" altLang="ja-JP" sz="1600" b="1" dirty="0" smtClean="0"/>
                    </a:p>
                    <a:p>
                      <a:pPr algn="r"/>
                      <a:r>
                        <a:rPr kumimoji="1" lang="ja-JP" altLang="en-US" sz="1600" b="1" dirty="0" smtClean="0"/>
                        <a:t>５１．３才</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kumimoji="1" lang="en-US" altLang="ja-JP" sz="1600" b="1" dirty="0" smtClean="0"/>
                    </a:p>
                    <a:p>
                      <a:pPr algn="r"/>
                      <a:r>
                        <a:rPr kumimoji="1" lang="ja-JP" altLang="en-US" sz="1600" b="1" dirty="0" smtClean="0"/>
                        <a:t>５００円／日</a:t>
                      </a:r>
                      <a:endParaRPr kumimoji="1" lang="en-US" altLang="ja-JP" sz="1600" b="1" dirty="0" smtClean="0"/>
                    </a:p>
                    <a:p>
                      <a:pPr algn="r"/>
                      <a:r>
                        <a:rPr kumimoji="1" lang="ja-JP" altLang="en-US" sz="1600" b="1" dirty="0" smtClean="0"/>
                        <a:t>（１０</a:t>
                      </a:r>
                      <a:r>
                        <a:rPr kumimoji="1" lang="en-US" altLang="ja-JP" sz="1600" b="1" dirty="0" smtClean="0"/>
                        <a:t>,</a:t>
                      </a:r>
                      <a:r>
                        <a:rPr kumimoji="1" lang="ja-JP" altLang="en-US" sz="1600" b="1" dirty="0" smtClean="0"/>
                        <a:t>０００円）</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454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b="1" dirty="0" smtClean="0">
                          <a:solidFill>
                            <a:srgbClr val="92D050"/>
                          </a:solidFill>
                          <a:latin typeface="HGPｺﾞｼｯｸE" pitchFamily="50" charset="-128"/>
                          <a:ea typeface="HGPｺﾞｼｯｸE" pitchFamily="50" charset="-128"/>
                        </a:rPr>
                        <a:t>わさび</a:t>
                      </a:r>
                      <a:endParaRPr lang="en-US" altLang="ja-JP" sz="2400" b="1" dirty="0" smtClean="0">
                        <a:solidFill>
                          <a:srgbClr val="92D050"/>
                        </a:solidFill>
                        <a:latin typeface="HGPｺﾞｼｯｸE" pitchFamily="50" charset="-128"/>
                        <a:ea typeface="HGPｺﾞｼｯｸE"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smtClean="0"/>
                        <a:t>特別支援学校の卒業生たちと、一回り上の世代の先輩たちとがコラボ。いろいろと「やらかす系」の仲間が多いが、それぞれの個性を発揮してがんばっています。</a:t>
                      </a:r>
                      <a:endParaRPr kumimoji="1" lang="en-US" altLang="ja-JP" sz="1600"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en-US" altLang="ja-JP" sz="1600" b="1" dirty="0" smtClean="0">
                        <a:latin typeface="+mn-ea"/>
                        <a:ea typeface="+mn-ea"/>
                      </a:endParaRPr>
                    </a:p>
                    <a:p>
                      <a:pPr algn="r"/>
                      <a:endParaRPr kumimoji="1" lang="en-US" altLang="ja-JP" sz="1600" b="1" dirty="0" smtClean="0">
                        <a:latin typeface="+mn-ea"/>
                        <a:ea typeface="+mn-ea"/>
                      </a:endParaRPr>
                    </a:p>
                    <a:p>
                      <a:pPr algn="r"/>
                      <a:r>
                        <a:rPr kumimoji="1" lang="ja-JP" altLang="en-US" sz="1600" b="1" dirty="0" smtClean="0">
                          <a:latin typeface="+mn-ea"/>
                          <a:ea typeface="+mn-ea"/>
                        </a:rPr>
                        <a:t>２９．２才</a:t>
                      </a:r>
                      <a:endParaRPr kumimoji="1" lang="ja-JP" altLang="en-US" sz="1600" b="1"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kumimoji="1" lang="en-US" altLang="ja-JP" sz="1600" b="1" dirty="0" smtClean="0"/>
                    </a:p>
                    <a:p>
                      <a:pPr algn="r"/>
                      <a:endParaRPr kumimoji="1" lang="en-US" altLang="ja-JP" sz="1600" b="1" dirty="0" smtClean="0"/>
                    </a:p>
                    <a:p>
                      <a:pPr algn="r"/>
                      <a:r>
                        <a:rPr kumimoji="1" lang="ja-JP" altLang="en-US" sz="1600" b="1" dirty="0" smtClean="0"/>
                        <a:t>４０．０才</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kumimoji="1" lang="en-US" altLang="ja-JP" sz="1600" b="1" dirty="0" smtClean="0"/>
                    </a:p>
                    <a:p>
                      <a:pPr algn="r"/>
                      <a:endParaRPr kumimoji="1" lang="en-US" altLang="ja-JP" sz="1600" b="1" dirty="0" smtClean="0"/>
                    </a:p>
                    <a:p>
                      <a:pPr algn="r"/>
                      <a:r>
                        <a:rPr kumimoji="1" lang="ja-JP" altLang="en-US" sz="1600" b="1" dirty="0" smtClean="0"/>
                        <a:t>８００円／日</a:t>
                      </a:r>
                      <a:endParaRPr kumimoji="1" lang="en-US" altLang="ja-JP" sz="1600" b="1" dirty="0" smtClean="0"/>
                    </a:p>
                    <a:p>
                      <a:pPr algn="r"/>
                      <a:r>
                        <a:rPr kumimoji="1" lang="ja-JP" altLang="en-US" sz="1600" b="1" dirty="0" smtClean="0"/>
                        <a:t>（１６，０００円）</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075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err="1" smtClean="0">
                          <a:solidFill>
                            <a:srgbClr val="00B0F0"/>
                          </a:solidFill>
                          <a:latin typeface="HGPｺﾞｼｯｸE" pitchFamily="50" charset="-128"/>
                          <a:ea typeface="HGPｺﾞｼｯｸE" pitchFamily="50" charset="-128"/>
                        </a:rPr>
                        <a:t>ぶろっさむ</a:t>
                      </a:r>
                      <a:endParaRPr kumimoji="1" lang="en-US" altLang="ja-JP" sz="2400" b="1" dirty="0" smtClean="0">
                        <a:solidFill>
                          <a:srgbClr val="00B0F0"/>
                        </a:solidFill>
                        <a:latin typeface="HGPｺﾞｼｯｸE" pitchFamily="50" charset="-128"/>
                        <a:ea typeface="HGPｺﾞｼｯｸE"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600" b="0" dirty="0" smtClean="0">
                          <a:latin typeface="+mn-ea"/>
                          <a:ea typeface="+mn-ea"/>
                        </a:rPr>
                        <a:t>&lt;</a:t>
                      </a:r>
                      <a:r>
                        <a:rPr kumimoji="1" lang="ja-JP" altLang="en-US" sz="1600" b="0" dirty="0" smtClean="0"/>
                        <a:t>地域のど真ん中</a:t>
                      </a:r>
                      <a:r>
                        <a:rPr kumimoji="1" lang="en-US" altLang="ja-JP" sz="1600" b="0" dirty="0" smtClean="0">
                          <a:latin typeface="+mn-ea"/>
                          <a:ea typeface="+mn-ea"/>
                        </a:rPr>
                        <a:t>&gt;</a:t>
                      </a:r>
                      <a:r>
                        <a:rPr kumimoji="1" lang="ja-JP" altLang="en-US" sz="1600" b="0" dirty="0" smtClean="0"/>
                        <a:t>で体を動かして働くことにこだわった元気印の仲間たちの働く場。「わがもの顔」「縦横無尽」がモットー（？）</a:t>
                      </a:r>
                      <a:endParaRPr kumimoji="1" lang="ja-JP" altLang="en-US"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en-US" altLang="ja-JP" sz="1600" b="1" dirty="0" smtClean="0">
                        <a:latin typeface="+mn-ea"/>
                        <a:ea typeface="+mn-ea"/>
                      </a:endParaRPr>
                    </a:p>
                    <a:p>
                      <a:pPr algn="r"/>
                      <a:r>
                        <a:rPr kumimoji="1" lang="ja-JP" altLang="en-US" sz="1600" b="1" dirty="0" smtClean="0">
                          <a:latin typeface="+mn-ea"/>
                          <a:ea typeface="+mn-ea"/>
                        </a:rPr>
                        <a:t>２６．０才</a:t>
                      </a:r>
                      <a:endParaRPr kumimoji="1" lang="ja-JP" altLang="en-US" sz="1600" b="1"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kumimoji="1" lang="en-US" altLang="ja-JP" sz="1600" b="1" dirty="0" smtClean="0"/>
                    </a:p>
                    <a:p>
                      <a:pPr algn="r"/>
                      <a:r>
                        <a:rPr kumimoji="1" lang="ja-JP" altLang="en-US" sz="1600" b="1" dirty="0" smtClean="0"/>
                        <a:t>３０．５才</a:t>
                      </a:r>
                      <a:endParaRPr kumimoji="1" lang="ja-JP" alt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kumimoji="1" lang="en-US" altLang="ja-JP" sz="1600" b="1" dirty="0" smtClean="0"/>
                    </a:p>
                    <a:p>
                      <a:pPr algn="r"/>
                      <a:r>
                        <a:rPr kumimoji="1" lang="ja-JP" altLang="en-US" sz="1600" b="1" dirty="0" smtClean="0"/>
                        <a:t>９００円／日</a:t>
                      </a:r>
                      <a:endParaRPr kumimoji="1" lang="en-US" altLang="ja-JP" sz="1600" b="1" dirty="0" smtClean="0"/>
                    </a:p>
                    <a:p>
                      <a:pPr algn="r"/>
                      <a:r>
                        <a:rPr kumimoji="1" lang="ja-JP" altLang="en-US" sz="1600" b="1" dirty="0" smtClean="0"/>
                        <a:t>（１８</a:t>
                      </a:r>
                      <a:r>
                        <a:rPr kumimoji="1" lang="en-US" altLang="ja-JP" sz="1600" b="1" dirty="0" smtClean="0"/>
                        <a:t>,</a:t>
                      </a:r>
                      <a:r>
                        <a:rPr kumimoji="1" lang="ja-JP" altLang="en-US" sz="1600" b="1" dirty="0" smtClean="0"/>
                        <a:t>０００円）</a:t>
                      </a:r>
                      <a:endParaRPr kumimoji="1" lang="en-US" altLang="ja-JP" sz="16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スライド番号プレースホルダ 6"/>
          <p:cNvSpPr>
            <a:spLocks noGrp="1"/>
          </p:cNvSpPr>
          <p:nvPr>
            <p:ph type="sldNum" sz="quarter" idx="12"/>
          </p:nvPr>
        </p:nvSpPr>
        <p:spPr>
          <a:xfrm>
            <a:off x="6588224" y="6492875"/>
            <a:ext cx="2133600" cy="365125"/>
          </a:xfrm>
        </p:spPr>
        <p:txBody>
          <a:bodyPr/>
          <a:lstStyle/>
          <a:p>
            <a:fld id="{D2D8002D-B5B0-4BAC-B1F6-782DDCCE6D9C}" type="slidenum">
              <a:rPr kumimoji="1" lang="ja-JP" altLang="en-US" smtClean="0"/>
              <a:pPr/>
              <a:t>35</a:t>
            </a:fld>
            <a:endParaRPr kumimoji="1" lang="ja-JP"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利用者の</a:t>
            </a:r>
            <a:r>
              <a:rPr lang="ja-JP" altLang="en-US" dirty="0" err="1" smtClean="0"/>
              <a:t>障がい</a:t>
            </a:r>
            <a:r>
              <a:rPr lang="ja-JP" altLang="en-US" dirty="0" smtClean="0"/>
              <a:t>種別（手帳）</a:t>
            </a:r>
            <a:endParaRPr kumimoji="1" lang="ja-JP" altLang="en-US" dirty="0"/>
          </a:p>
        </p:txBody>
      </p:sp>
      <p:graphicFrame>
        <p:nvGraphicFramePr>
          <p:cNvPr id="4" name="コンテンツ プレースホルダ 3"/>
          <p:cNvGraphicFramePr>
            <a:graphicFrameLocks noGrp="1"/>
          </p:cNvGraphicFramePr>
          <p:nvPr>
            <p:ph idx="1"/>
          </p:nvPr>
        </p:nvGraphicFramePr>
        <p:xfrm>
          <a:off x="395536" y="1268760"/>
          <a:ext cx="8424936"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36</a:t>
            </a:fld>
            <a:endParaRPr kumimoji="1" lang="ja-JP"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利用者の年齢</a:t>
            </a:r>
            <a:endParaRPr kumimoji="1" lang="ja-JP" altLang="en-US" dirty="0"/>
          </a:p>
        </p:txBody>
      </p:sp>
      <p:graphicFrame>
        <p:nvGraphicFramePr>
          <p:cNvPr id="5" name="コンテンツ プレースホルダ 4"/>
          <p:cNvGraphicFramePr>
            <a:graphicFrameLocks noGrp="1"/>
          </p:cNvGraphicFramePr>
          <p:nvPr>
            <p:ph idx="1"/>
          </p:nvPr>
        </p:nvGraphicFramePr>
        <p:xfrm>
          <a:off x="467544" y="1340768"/>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611560" y="6021288"/>
            <a:ext cx="8136904" cy="646331"/>
          </a:xfrm>
          <a:prstGeom prst="rect">
            <a:avLst/>
          </a:prstGeom>
          <a:noFill/>
        </p:spPr>
        <p:txBody>
          <a:bodyPr wrap="square" rtlCol="0">
            <a:spAutoFit/>
          </a:bodyPr>
          <a:lstStyle/>
          <a:p>
            <a:r>
              <a:rPr lang="en-US" altLang="ja-JP" dirty="0" smtClean="0"/>
              <a:t>※</a:t>
            </a:r>
            <a:r>
              <a:rPr lang="ja-JP" altLang="en-US" dirty="0" smtClean="0"/>
              <a:t>全体の平均年齢は、３２．３６歳。下は１８歳～上は６０代後半の３世代に跨る。</a:t>
            </a:r>
            <a:endParaRPr lang="en-US" altLang="ja-JP" dirty="0" smtClean="0"/>
          </a:p>
          <a:p>
            <a:r>
              <a:rPr kumimoji="1" lang="en-US" altLang="ja-JP" dirty="0" smtClean="0"/>
              <a:t>※</a:t>
            </a:r>
            <a:r>
              <a:rPr lang="ja-JP" altLang="en-US" dirty="0" smtClean="0"/>
              <a:t>１０</a:t>
            </a:r>
            <a:r>
              <a:rPr kumimoji="1" lang="ja-JP" altLang="en-US" dirty="0" smtClean="0"/>
              <a:t>～</a:t>
            </a:r>
            <a:r>
              <a:rPr lang="ja-JP" altLang="en-US" dirty="0" smtClean="0"/>
              <a:t>３０</a:t>
            </a:r>
            <a:r>
              <a:rPr kumimoji="1" lang="ja-JP" altLang="en-US" dirty="0" smtClean="0"/>
              <a:t>代は知的の方が、</a:t>
            </a:r>
            <a:r>
              <a:rPr lang="ja-JP" altLang="en-US" dirty="0" smtClean="0"/>
              <a:t>４０</a:t>
            </a:r>
            <a:r>
              <a:rPr kumimoji="1" lang="ja-JP" altLang="en-US" dirty="0" smtClean="0"/>
              <a:t>代以上は中途障がいの方の占める比率が高い。</a:t>
            </a:r>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37</a:t>
            </a:fld>
            <a:endParaRPr kumimoji="1" lang="ja-JP"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利用前の状況</a:t>
            </a:r>
            <a:endParaRPr kumimoji="1" lang="ja-JP" altLang="en-US" dirty="0"/>
          </a:p>
        </p:txBody>
      </p:sp>
      <p:graphicFrame>
        <p:nvGraphicFramePr>
          <p:cNvPr id="5" name="コンテンツ プレースホルダ 4"/>
          <p:cNvGraphicFramePr>
            <a:graphicFrameLocks noGrp="1"/>
          </p:cNvGraphicFramePr>
          <p:nvPr>
            <p:ph idx="1"/>
          </p:nvPr>
        </p:nvGraphicFramePr>
        <p:xfrm>
          <a:off x="467544" y="1340768"/>
          <a:ext cx="8229600" cy="4731438"/>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357158" y="6021288"/>
            <a:ext cx="8391306" cy="646331"/>
          </a:xfrm>
          <a:prstGeom prst="rect">
            <a:avLst/>
          </a:prstGeom>
          <a:noFill/>
        </p:spPr>
        <p:txBody>
          <a:bodyPr wrap="square" rtlCol="0">
            <a:spAutoFit/>
          </a:bodyPr>
          <a:lstStyle/>
          <a:p>
            <a:r>
              <a:rPr lang="en-US" altLang="ja-JP" dirty="0" smtClean="0"/>
              <a:t>※</a:t>
            </a:r>
            <a:r>
              <a:rPr lang="ja-JP" altLang="en-US" dirty="0" smtClean="0"/>
              <a:t>半年以上在宅（就労ブランク）の方が半数以上。次いで、特別支援学校卒業生。</a:t>
            </a:r>
            <a:endParaRPr lang="en-US" altLang="ja-JP" dirty="0" smtClean="0"/>
          </a:p>
          <a:p>
            <a:r>
              <a:rPr lang="en-US" altLang="ja-JP" dirty="0" smtClean="0"/>
              <a:t>※</a:t>
            </a:r>
            <a:r>
              <a:rPr lang="ja-JP" altLang="en-US" dirty="0" smtClean="0"/>
              <a:t>３番目に多いのが、他の支援機関を退所してから移ってくるケース。</a:t>
            </a:r>
            <a:endParaRPr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38</a:t>
            </a:fld>
            <a:endParaRPr kumimoji="1" lang="ja-JP"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利用者の生活形態</a:t>
            </a:r>
            <a:endParaRPr kumimoji="1" lang="ja-JP" altLang="en-US" dirty="0"/>
          </a:p>
        </p:txBody>
      </p:sp>
      <p:sp>
        <p:nvSpPr>
          <p:cNvPr id="5" name="テキスト ボックス 4"/>
          <p:cNvSpPr txBox="1"/>
          <p:nvPr/>
        </p:nvSpPr>
        <p:spPr>
          <a:xfrm>
            <a:off x="611560" y="5733256"/>
            <a:ext cx="7992888" cy="646331"/>
          </a:xfrm>
          <a:prstGeom prst="rect">
            <a:avLst/>
          </a:prstGeom>
          <a:noFill/>
        </p:spPr>
        <p:txBody>
          <a:bodyPr wrap="square" rtlCol="0">
            <a:spAutoFit/>
          </a:bodyPr>
          <a:lstStyle/>
          <a:p>
            <a:r>
              <a:rPr kumimoji="1" lang="en-US" altLang="ja-JP" dirty="0" smtClean="0"/>
              <a:t>※</a:t>
            </a:r>
            <a:r>
              <a:rPr kumimoji="1" lang="ja-JP" altLang="en-US" dirty="0" smtClean="0"/>
              <a:t>両親</a:t>
            </a:r>
            <a:r>
              <a:rPr lang="ja-JP" altLang="en-US" dirty="0" smtClean="0"/>
              <a:t>共に健在で且つ生活の場を同じくしている人は、全体の１／３のみ。</a:t>
            </a:r>
            <a:endParaRPr lang="en-US" altLang="ja-JP" dirty="0" smtClean="0"/>
          </a:p>
          <a:p>
            <a:r>
              <a:rPr lang="en-US" altLang="ja-JP" dirty="0" smtClean="0"/>
              <a:t>※</a:t>
            </a:r>
            <a:r>
              <a:rPr lang="ja-JP" altLang="en-US" dirty="0" smtClean="0"/>
              <a:t>家族や他事業所とも連携した生活面の支援が必要な方々が多いことが特徴。</a:t>
            </a:r>
            <a:endParaRPr kumimoji="1" lang="ja-JP" altLang="en-US" dirty="0"/>
          </a:p>
        </p:txBody>
      </p:sp>
      <p:graphicFrame>
        <p:nvGraphicFramePr>
          <p:cNvPr id="7" name="コンテンツ プレースホルダ 6"/>
          <p:cNvGraphicFramePr>
            <a:graphicFrameLocks noGrp="1"/>
          </p:cNvGraphicFramePr>
          <p:nvPr>
            <p:ph idx="1"/>
          </p:nvPr>
        </p:nvGraphicFramePr>
        <p:xfrm>
          <a:off x="457200" y="1357298"/>
          <a:ext cx="8229600" cy="5214974"/>
        </p:xfrm>
        <a:graphic>
          <a:graphicData uri="http://schemas.openxmlformats.org/drawingml/2006/chart">
            <c:chart xmlns:c="http://schemas.openxmlformats.org/drawingml/2006/chart" xmlns:r="http://schemas.openxmlformats.org/officeDocument/2006/relationships" r:id="rId2"/>
          </a:graphicData>
        </a:graphic>
      </p:graphicFrame>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39</a:t>
            </a:fld>
            <a:endParaRPr kumimoji="1"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42910" y="214290"/>
            <a:ext cx="8064896" cy="1470025"/>
          </a:xfrm>
        </p:spPr>
        <p:txBody>
          <a:bodyPr>
            <a:normAutofit/>
          </a:bodyPr>
          <a:lstStyle/>
          <a:p>
            <a:r>
              <a:rPr lang="ja-JP" altLang="en-US" dirty="0" smtClean="0"/>
              <a:t>「</a:t>
            </a:r>
            <a:r>
              <a:rPr lang="ja-JP" altLang="en-US" dirty="0" err="1" smtClean="0"/>
              <a:t>障がい</a:t>
            </a:r>
            <a:r>
              <a:rPr lang="ja-JP" altLang="en-US" dirty="0" smtClean="0"/>
              <a:t>」の特徴</a:t>
            </a:r>
            <a:r>
              <a:rPr lang="en-US" altLang="ja-JP" dirty="0" smtClean="0"/>
              <a:t/>
            </a:r>
            <a:br>
              <a:rPr lang="en-US" altLang="ja-JP" dirty="0" smtClean="0"/>
            </a:br>
            <a:r>
              <a:rPr lang="en-US" altLang="ja-JP" sz="2700" dirty="0" smtClean="0"/>
              <a:t>※</a:t>
            </a:r>
            <a:r>
              <a:rPr lang="ja-JP" altLang="en-US" sz="2700" dirty="0" smtClean="0"/>
              <a:t>「</a:t>
            </a:r>
            <a:r>
              <a:rPr lang="ja-JP" altLang="en-US" sz="2700" dirty="0" err="1" smtClean="0"/>
              <a:t>障がい</a:t>
            </a:r>
            <a:r>
              <a:rPr lang="ja-JP" altLang="en-US" sz="2700" dirty="0" smtClean="0"/>
              <a:t>」を「災害」に置き換えても同じだと思います。</a:t>
            </a:r>
            <a:endParaRPr kumimoji="1" lang="ja-JP" altLang="en-US" sz="2700" dirty="0"/>
          </a:p>
        </p:txBody>
      </p:sp>
      <p:sp>
        <p:nvSpPr>
          <p:cNvPr id="3" name="サブタイトル 2"/>
          <p:cNvSpPr>
            <a:spLocks noGrp="1"/>
          </p:cNvSpPr>
          <p:nvPr>
            <p:ph type="subTitle" idx="1"/>
          </p:nvPr>
        </p:nvSpPr>
        <p:spPr>
          <a:xfrm>
            <a:off x="357158" y="2348880"/>
            <a:ext cx="8786842" cy="792088"/>
          </a:xfrm>
          <a:ln>
            <a:noFill/>
          </a:ln>
        </p:spPr>
        <p:txBody>
          <a:bodyPr>
            <a:normAutofit fontScale="70000" lnSpcReduction="20000"/>
          </a:bodyPr>
          <a:lstStyle/>
          <a:p>
            <a:pPr algn="l"/>
            <a:r>
              <a:rPr lang="ja-JP" altLang="en-US" sz="3700" dirty="0" smtClean="0">
                <a:solidFill>
                  <a:schemeClr val="tx1"/>
                </a:solidFill>
              </a:rPr>
              <a:t>２</a:t>
            </a:r>
            <a:r>
              <a:rPr kumimoji="1" lang="ja-JP" altLang="en-US" sz="3700" dirty="0" smtClean="0">
                <a:solidFill>
                  <a:schemeClr val="tx1"/>
                </a:solidFill>
              </a:rPr>
              <a:t>．</a:t>
            </a:r>
            <a:r>
              <a:rPr lang="ja-JP" altLang="en-US" sz="3700" dirty="0" smtClean="0">
                <a:solidFill>
                  <a:schemeClr val="tx1"/>
                </a:solidFill>
              </a:rPr>
              <a:t>「</a:t>
            </a:r>
            <a:r>
              <a:rPr lang="ja-JP" altLang="en-US" sz="3700" dirty="0" err="1" smtClean="0">
                <a:solidFill>
                  <a:schemeClr val="tx1"/>
                </a:solidFill>
              </a:rPr>
              <a:t>障がい</a:t>
            </a:r>
            <a:r>
              <a:rPr lang="ja-JP" altLang="en-US" sz="3700" dirty="0" smtClean="0">
                <a:solidFill>
                  <a:schemeClr val="tx1"/>
                </a:solidFill>
              </a:rPr>
              <a:t>」</a:t>
            </a:r>
            <a:r>
              <a:rPr lang="ja-JP" altLang="ja-JP" sz="3700" dirty="0" smtClean="0">
                <a:solidFill>
                  <a:schemeClr val="tx1"/>
                </a:solidFill>
              </a:rPr>
              <a:t>は</a:t>
            </a:r>
            <a:r>
              <a:rPr lang="ja-JP" altLang="en-US" sz="3700" dirty="0" smtClean="0">
                <a:solidFill>
                  <a:schemeClr val="tx1"/>
                </a:solidFill>
              </a:rPr>
              <a:t>、知っていて負う</a:t>
            </a:r>
            <a:r>
              <a:rPr lang="ja-JP" altLang="ja-JP" sz="3700" dirty="0" smtClean="0">
                <a:solidFill>
                  <a:schemeClr val="tx1"/>
                </a:solidFill>
              </a:rPr>
              <a:t>わけではない</a:t>
            </a:r>
            <a:r>
              <a:rPr lang="ja-JP" altLang="en-US" sz="3700" dirty="0" smtClean="0">
                <a:solidFill>
                  <a:schemeClr val="tx1"/>
                </a:solidFill>
              </a:rPr>
              <a:t>。</a:t>
            </a:r>
            <a:r>
              <a:rPr lang="ja-JP" altLang="ja-JP" sz="3700" dirty="0" smtClean="0">
                <a:solidFill>
                  <a:srgbClr val="FF0000"/>
                </a:solidFill>
              </a:rPr>
              <a:t>（不可知性）</a:t>
            </a:r>
            <a:endParaRPr lang="en-US" altLang="ja-JP" sz="3700" dirty="0" smtClean="0">
              <a:solidFill>
                <a:srgbClr val="FF0000"/>
              </a:solidFill>
            </a:endParaRPr>
          </a:p>
          <a:p>
            <a:pPr algn="l"/>
            <a:endParaRPr lang="en-US" altLang="ja-JP" dirty="0" smtClean="0">
              <a:solidFill>
                <a:schemeClr val="tx1"/>
              </a:solidFill>
            </a:endParaRPr>
          </a:p>
          <a:p>
            <a:pPr algn="l"/>
            <a:endParaRPr lang="en-US" altLang="ja-JP" dirty="0" smtClean="0">
              <a:solidFill>
                <a:schemeClr val="tx1"/>
              </a:solidFill>
            </a:endParaRPr>
          </a:p>
          <a:p>
            <a:pPr algn="l"/>
            <a:endParaRPr kumimoji="1" lang="en-US" altLang="ja-JP" dirty="0" smtClean="0">
              <a:solidFill>
                <a:schemeClr val="tx1"/>
              </a:solidFill>
            </a:endParaRPr>
          </a:p>
          <a:p>
            <a:pPr algn="l"/>
            <a:endParaRPr kumimoji="1" lang="en-US" altLang="ja-JP" dirty="0" smtClean="0">
              <a:solidFill>
                <a:schemeClr val="tx1"/>
              </a:solidFill>
            </a:endParaRPr>
          </a:p>
          <a:p>
            <a:pPr algn="l"/>
            <a:endParaRPr kumimoji="1" lang="ja-JP" altLang="en-US" dirty="0">
              <a:solidFill>
                <a:schemeClr val="tx1"/>
              </a:solidFill>
            </a:endParaRPr>
          </a:p>
        </p:txBody>
      </p:sp>
      <p:sp>
        <p:nvSpPr>
          <p:cNvPr id="6" name="サブタイトル 2"/>
          <p:cNvSpPr txBox="1">
            <a:spLocks/>
          </p:cNvSpPr>
          <p:nvPr/>
        </p:nvSpPr>
        <p:spPr>
          <a:xfrm>
            <a:off x="357158" y="2786058"/>
            <a:ext cx="8535322" cy="648072"/>
          </a:xfrm>
          <a:prstGeom prst="rect">
            <a:avLst/>
          </a:prstGeom>
          <a:ln>
            <a:noFill/>
          </a:ln>
        </p:spPr>
        <p:txBody>
          <a:bodyPr vert="horz" lIns="91440" tIns="45720" rIns="91440" bIns="45720" rtlCol="0">
            <a:normAutofit/>
          </a:bodyPr>
          <a:lstStyle/>
          <a:p>
            <a:pPr>
              <a:spcBef>
                <a:spcPct val="20000"/>
              </a:spcBef>
              <a:defRPr/>
            </a:pPr>
            <a:r>
              <a:rPr lang="ja-JP" altLang="en-US" sz="2600" dirty="0" smtClean="0"/>
              <a:t>３</a:t>
            </a:r>
            <a:r>
              <a:rPr kumimoji="1" lang="ja-JP" altLang="en-US" sz="2600" b="0" i="0" u="none" strike="noStrike" kern="1200" cap="none" spc="0" normalizeH="0" baseline="0" noProof="0" dirty="0" err="1" smtClean="0">
                <a:ln>
                  <a:noFill/>
                </a:ln>
                <a:solidFill>
                  <a:schemeClr val="tx1"/>
                </a:solidFill>
                <a:effectLst/>
                <a:uLnTx/>
                <a:uFillTx/>
                <a:latin typeface="+mn-lt"/>
                <a:ea typeface="+mn-ea"/>
                <a:cs typeface="+mn-cs"/>
              </a:rPr>
              <a:t>．</a:t>
            </a:r>
            <a:r>
              <a:rPr lang="ja-JP" altLang="en-US" sz="2600" noProof="0" dirty="0" smtClean="0"/>
              <a:t>「</a:t>
            </a:r>
            <a:r>
              <a:rPr lang="ja-JP" altLang="en-US" sz="2600" noProof="0" dirty="0" err="1" smtClean="0"/>
              <a:t>障がい</a:t>
            </a:r>
            <a:r>
              <a:rPr lang="ja-JP" altLang="en-US" sz="2600" noProof="0" dirty="0" smtClean="0"/>
              <a:t>」</a:t>
            </a:r>
            <a:r>
              <a:rPr lang="ja-JP" altLang="ja-JP" sz="2600" dirty="0" smtClean="0"/>
              <a:t>は</a:t>
            </a:r>
            <a:r>
              <a:rPr lang="ja-JP" altLang="en-US" sz="2600" dirty="0" smtClean="0"/>
              <a:t>、全くの</a:t>
            </a:r>
            <a:r>
              <a:rPr lang="ja-JP" altLang="ja-JP" sz="2600" dirty="0" smtClean="0"/>
              <a:t>元</a:t>
            </a:r>
            <a:r>
              <a:rPr lang="ja-JP" altLang="en-US" sz="2600" dirty="0" smtClean="0"/>
              <a:t>通りには</a:t>
            </a:r>
            <a:r>
              <a:rPr lang="ja-JP" altLang="ja-JP" sz="2600" dirty="0" smtClean="0"/>
              <a:t>戻</a:t>
            </a:r>
            <a:r>
              <a:rPr lang="ja-JP" altLang="en-US" sz="2600" dirty="0" smtClean="0"/>
              <a:t>ら</a:t>
            </a:r>
            <a:r>
              <a:rPr lang="ja-JP" altLang="ja-JP" sz="2600" dirty="0" smtClean="0"/>
              <a:t>ない</a:t>
            </a:r>
            <a:r>
              <a:rPr lang="ja-JP" altLang="en-US" sz="2600" dirty="0" smtClean="0"/>
              <a:t>。</a:t>
            </a:r>
            <a:r>
              <a:rPr lang="ja-JP" altLang="ja-JP" sz="2600" dirty="0" smtClean="0">
                <a:solidFill>
                  <a:srgbClr val="FF0000"/>
                </a:solidFill>
              </a:rPr>
              <a:t>（不可逆性）</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0" i="0" u="none" strike="noStrike" kern="1200" cap="none" spc="0" normalizeH="0" baseline="0" noProof="0" dirty="0">
              <a:ln>
                <a:noFill/>
              </a:ln>
              <a:solidFill>
                <a:srgbClr val="FF0000"/>
              </a:solidFill>
              <a:effectLst/>
              <a:uLnTx/>
              <a:uFillTx/>
              <a:latin typeface="+mn-lt"/>
              <a:ea typeface="+mn-ea"/>
              <a:cs typeface="+mn-cs"/>
            </a:endParaRPr>
          </a:p>
        </p:txBody>
      </p:sp>
      <p:sp>
        <p:nvSpPr>
          <p:cNvPr id="7" name="サブタイトル 2"/>
          <p:cNvSpPr txBox="1">
            <a:spLocks/>
          </p:cNvSpPr>
          <p:nvPr/>
        </p:nvSpPr>
        <p:spPr>
          <a:xfrm>
            <a:off x="357158" y="1772816"/>
            <a:ext cx="8786842" cy="504056"/>
          </a:xfrm>
          <a:prstGeom prst="rect">
            <a:avLst/>
          </a:prstGeom>
          <a:ln>
            <a:noFill/>
          </a:ln>
        </p:spPr>
        <p:txBody>
          <a:bodyPr vert="horz" lIns="91440" tIns="45720" rIns="91440" bIns="45720" rtlCol="0">
            <a:normAutofit fontScale="92500"/>
          </a:bodyPr>
          <a:lstStyle/>
          <a:p>
            <a:pPr>
              <a:spcBef>
                <a:spcPct val="20000"/>
              </a:spcBef>
              <a:defRPr/>
            </a:pPr>
            <a:r>
              <a:rPr lang="ja-JP" altLang="en-US" sz="2800" dirty="0" smtClean="0"/>
              <a:t>１</a:t>
            </a:r>
            <a:r>
              <a:rPr kumimoji="1" lang="ja-JP" altLang="en-US" sz="2800" b="0" i="0" u="none" strike="noStrike" kern="1200" cap="none" spc="0" normalizeH="0" baseline="0" noProof="0" dirty="0" err="1" smtClean="0">
                <a:ln>
                  <a:noFill/>
                </a:ln>
                <a:solidFill>
                  <a:schemeClr val="tx1"/>
                </a:solidFill>
                <a:effectLst/>
                <a:uLnTx/>
                <a:uFillTx/>
                <a:latin typeface="+mn-lt"/>
                <a:ea typeface="+mn-ea"/>
                <a:cs typeface="+mn-cs"/>
              </a:rPr>
              <a:t>．</a:t>
            </a: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a:t>
            </a:r>
            <a:r>
              <a:rPr lang="ja-JP" altLang="en-US" sz="2800" noProof="0" dirty="0" err="1" smtClean="0"/>
              <a:t>障がい</a:t>
            </a:r>
            <a:r>
              <a:rPr lang="ja-JP" altLang="en-US" sz="2800" noProof="0" dirty="0" smtClean="0"/>
              <a:t>」</a:t>
            </a:r>
            <a:r>
              <a:rPr lang="ja-JP" altLang="ja-JP" sz="2800" dirty="0" smtClean="0"/>
              <a:t>は</a:t>
            </a:r>
            <a:r>
              <a:rPr lang="ja-JP" altLang="en-US" sz="2800" dirty="0" smtClean="0"/>
              <a:t>、自分の意思では</a:t>
            </a:r>
            <a:r>
              <a:rPr lang="ja-JP" altLang="ja-JP" sz="2800" dirty="0" smtClean="0"/>
              <a:t>避けられない</a:t>
            </a:r>
            <a:r>
              <a:rPr lang="ja-JP" altLang="en-US" sz="2800" dirty="0" smtClean="0"/>
              <a:t>。</a:t>
            </a:r>
            <a:r>
              <a:rPr lang="ja-JP" altLang="ja-JP" sz="2800" dirty="0" smtClean="0">
                <a:solidFill>
                  <a:srgbClr val="FF0000"/>
                </a:solidFill>
              </a:rPr>
              <a:t>（不可避性）</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0" i="0" u="none" strike="noStrike" kern="1200" cap="none" spc="0" normalizeH="0" baseline="0" noProof="0" dirty="0">
              <a:ln>
                <a:noFill/>
              </a:ln>
              <a:solidFill>
                <a:srgbClr val="FF0000"/>
              </a:solidFill>
              <a:effectLst/>
              <a:uLnTx/>
              <a:uFillTx/>
              <a:latin typeface="+mn-lt"/>
              <a:ea typeface="+mn-ea"/>
              <a:cs typeface="+mn-cs"/>
            </a:endParaRPr>
          </a:p>
        </p:txBody>
      </p:sp>
      <p:sp>
        <p:nvSpPr>
          <p:cNvPr id="8" name="サブタイトル 2"/>
          <p:cNvSpPr txBox="1">
            <a:spLocks/>
          </p:cNvSpPr>
          <p:nvPr/>
        </p:nvSpPr>
        <p:spPr>
          <a:xfrm>
            <a:off x="214282" y="1643050"/>
            <a:ext cx="8678198" cy="2857520"/>
          </a:xfrm>
          <a:prstGeom prst="rect">
            <a:avLst/>
          </a:prstGeom>
          <a:ln>
            <a:solidFill>
              <a:schemeClr val="accent1"/>
            </a:solidFill>
          </a:ln>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0" i="0" u="none" strike="noStrike" kern="1200" cap="none" spc="0" normalizeH="0" baseline="0" noProof="0" dirty="0">
              <a:ln>
                <a:noFill/>
              </a:ln>
              <a:solidFill>
                <a:srgbClr val="FF0000"/>
              </a:solidFill>
              <a:effectLst/>
              <a:uLnTx/>
              <a:uFillTx/>
              <a:latin typeface="+mn-lt"/>
              <a:ea typeface="+mn-ea"/>
              <a:cs typeface="+mn-cs"/>
            </a:endParaRPr>
          </a:p>
        </p:txBody>
      </p:sp>
      <p:sp>
        <p:nvSpPr>
          <p:cNvPr id="12" name="サブタイトル 2"/>
          <p:cNvSpPr txBox="1">
            <a:spLocks/>
          </p:cNvSpPr>
          <p:nvPr/>
        </p:nvSpPr>
        <p:spPr>
          <a:xfrm>
            <a:off x="357158" y="3357562"/>
            <a:ext cx="8175282" cy="504056"/>
          </a:xfrm>
          <a:prstGeom prst="rect">
            <a:avLst/>
          </a:prstGeom>
          <a:ln>
            <a:noFill/>
          </a:ln>
        </p:spPr>
        <p:txBody>
          <a:bodyPr vert="horz" lIns="91440" tIns="45720" rIns="91440" bIns="45720" rtlCol="0">
            <a:normAutofit/>
          </a:bodyPr>
          <a:lstStyle/>
          <a:p>
            <a:pPr>
              <a:spcBef>
                <a:spcPct val="20000"/>
              </a:spcBef>
              <a:defRPr/>
            </a:pPr>
            <a:r>
              <a:rPr lang="ja-JP" altLang="en-US" sz="2600" noProof="0" dirty="0" smtClean="0"/>
              <a:t>４</a:t>
            </a:r>
            <a:r>
              <a:rPr kumimoji="1" lang="ja-JP" altLang="en-US" sz="2600" b="0" i="0" u="none" strike="noStrike" kern="1200" cap="none" spc="0" normalizeH="0" baseline="0" noProof="0" dirty="0" smtClean="0">
                <a:ln>
                  <a:noFill/>
                </a:ln>
                <a:solidFill>
                  <a:schemeClr val="tx1"/>
                </a:solidFill>
                <a:effectLst/>
                <a:uLnTx/>
                <a:uFillTx/>
                <a:latin typeface="+mn-lt"/>
                <a:ea typeface="+mn-ea"/>
                <a:cs typeface="+mn-cs"/>
              </a:rPr>
              <a:t>．</a:t>
            </a:r>
            <a:r>
              <a:rPr lang="ja-JP" altLang="en-US" sz="2600" noProof="0" dirty="0" smtClean="0"/>
              <a:t>「</a:t>
            </a:r>
            <a:r>
              <a:rPr lang="ja-JP" altLang="en-US" sz="2600" noProof="0" dirty="0" err="1" smtClean="0"/>
              <a:t>障がい</a:t>
            </a:r>
            <a:r>
              <a:rPr lang="ja-JP" altLang="en-US" sz="2600" noProof="0" dirty="0" smtClean="0"/>
              <a:t>」</a:t>
            </a:r>
            <a:r>
              <a:rPr lang="ja-JP" altLang="ja-JP" sz="2600" dirty="0" smtClean="0"/>
              <a:t>は</a:t>
            </a:r>
            <a:r>
              <a:rPr lang="ja-JP" altLang="en-US" sz="2600" dirty="0" smtClean="0"/>
              <a:t>、</a:t>
            </a:r>
            <a:r>
              <a:rPr lang="ja-JP" altLang="ja-JP" sz="2600" dirty="0" smtClean="0"/>
              <a:t>若くして</a:t>
            </a:r>
            <a:r>
              <a:rPr lang="ja-JP" altLang="en-US" sz="2600" dirty="0" smtClean="0"/>
              <a:t>負うことが</a:t>
            </a:r>
            <a:r>
              <a:rPr lang="ja-JP" altLang="ja-JP" sz="2600" dirty="0" smtClean="0"/>
              <a:t>ある</a:t>
            </a:r>
            <a:r>
              <a:rPr lang="ja-JP" altLang="en-US" sz="2600" dirty="0" smtClean="0"/>
              <a:t>。 </a:t>
            </a:r>
            <a:r>
              <a:rPr lang="ja-JP" altLang="ja-JP" sz="2600" dirty="0" smtClean="0">
                <a:solidFill>
                  <a:srgbClr val="FF0000"/>
                </a:solidFill>
              </a:rPr>
              <a:t>（弱齢性）</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0" i="0" u="none" strike="noStrike" kern="1200" cap="none" spc="0" normalizeH="0" baseline="0" noProof="0" dirty="0">
              <a:ln>
                <a:noFill/>
              </a:ln>
              <a:solidFill>
                <a:srgbClr val="FF0000"/>
              </a:solidFill>
              <a:effectLst/>
              <a:uLnTx/>
              <a:uFillTx/>
              <a:latin typeface="+mn-lt"/>
              <a:ea typeface="+mn-ea"/>
              <a:cs typeface="+mn-cs"/>
            </a:endParaRPr>
          </a:p>
        </p:txBody>
      </p:sp>
      <p:sp>
        <p:nvSpPr>
          <p:cNvPr id="13" name="サブタイトル 2"/>
          <p:cNvSpPr txBox="1">
            <a:spLocks/>
          </p:cNvSpPr>
          <p:nvPr/>
        </p:nvSpPr>
        <p:spPr>
          <a:xfrm>
            <a:off x="357158" y="3857628"/>
            <a:ext cx="8031266" cy="504056"/>
          </a:xfrm>
          <a:prstGeom prst="rect">
            <a:avLst/>
          </a:prstGeom>
          <a:ln>
            <a:noFill/>
          </a:ln>
        </p:spPr>
        <p:txBody>
          <a:bodyPr vert="horz" lIns="91440" tIns="45720" rIns="91440" bIns="45720" rtlCol="0">
            <a:normAutofit/>
          </a:bodyPr>
          <a:lstStyle/>
          <a:p>
            <a:pPr>
              <a:spcBef>
                <a:spcPct val="20000"/>
              </a:spcBef>
              <a:defRPr/>
            </a:pPr>
            <a:r>
              <a:rPr lang="ja-JP" altLang="en-US" sz="2600" noProof="0" dirty="0" smtClean="0"/>
              <a:t>５</a:t>
            </a:r>
            <a:r>
              <a:rPr kumimoji="1" lang="ja-JP" altLang="en-US" sz="2600" b="0" i="0" u="none" strike="noStrike" kern="1200" cap="none" spc="0" normalizeH="0" baseline="0" noProof="0" dirty="0" smtClean="0">
                <a:ln>
                  <a:noFill/>
                </a:ln>
                <a:solidFill>
                  <a:schemeClr val="tx1"/>
                </a:solidFill>
                <a:effectLst/>
                <a:uLnTx/>
                <a:uFillTx/>
                <a:latin typeface="+mn-lt"/>
                <a:ea typeface="+mn-ea"/>
                <a:cs typeface="+mn-cs"/>
              </a:rPr>
              <a:t>．</a:t>
            </a:r>
            <a:r>
              <a:rPr lang="ja-JP" altLang="en-US" sz="2600" noProof="0" dirty="0" smtClean="0"/>
              <a:t>「</a:t>
            </a:r>
            <a:r>
              <a:rPr lang="ja-JP" altLang="en-US" sz="2600" noProof="0" dirty="0" err="1" smtClean="0"/>
              <a:t>障がい</a:t>
            </a:r>
            <a:r>
              <a:rPr lang="ja-JP" altLang="en-US" sz="2600" noProof="0" dirty="0" smtClean="0"/>
              <a:t>」</a:t>
            </a:r>
            <a:r>
              <a:rPr lang="ja-JP" altLang="ja-JP" sz="2600" dirty="0" smtClean="0"/>
              <a:t>は</a:t>
            </a:r>
            <a:r>
              <a:rPr lang="ja-JP" altLang="en-US" sz="2600" dirty="0" smtClean="0"/>
              <a:t>、誰</a:t>
            </a:r>
            <a:r>
              <a:rPr lang="ja-JP" altLang="ja-JP" sz="2600" dirty="0" smtClean="0"/>
              <a:t>でも</a:t>
            </a:r>
            <a:r>
              <a:rPr lang="ja-JP" altLang="en-US" sz="2600" dirty="0" smtClean="0"/>
              <a:t>負う</a:t>
            </a:r>
            <a:r>
              <a:rPr lang="ja-JP" altLang="ja-JP" sz="2600" dirty="0" smtClean="0"/>
              <a:t>可能性がある</a:t>
            </a:r>
            <a:r>
              <a:rPr lang="ja-JP" altLang="en-US" sz="2600" dirty="0" smtClean="0"/>
              <a:t>。</a:t>
            </a:r>
            <a:r>
              <a:rPr lang="ja-JP" altLang="ja-JP" sz="2600" dirty="0" smtClean="0">
                <a:solidFill>
                  <a:srgbClr val="FF0000"/>
                </a:solidFill>
              </a:rPr>
              <a:t>（普遍性）</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0" i="0" u="none" strike="noStrike" kern="1200" cap="none" spc="0" normalizeH="0" baseline="0" noProof="0" dirty="0">
              <a:ln>
                <a:noFill/>
              </a:ln>
              <a:solidFill>
                <a:srgbClr val="FF0000"/>
              </a:solidFill>
              <a:effectLst/>
              <a:uLnTx/>
              <a:uFillTx/>
              <a:latin typeface="+mn-lt"/>
              <a:ea typeface="+mn-ea"/>
              <a:cs typeface="+mn-cs"/>
            </a:endParaRPr>
          </a:p>
        </p:txBody>
      </p:sp>
      <p:sp>
        <p:nvSpPr>
          <p:cNvPr id="14" name="下矢印 13"/>
          <p:cNvSpPr/>
          <p:nvPr/>
        </p:nvSpPr>
        <p:spPr>
          <a:xfrm>
            <a:off x="3714744" y="4643446"/>
            <a:ext cx="108012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14282" y="5380672"/>
            <a:ext cx="8712968" cy="1846659"/>
          </a:xfrm>
          <a:prstGeom prst="rect">
            <a:avLst/>
          </a:prstGeom>
          <a:noFill/>
        </p:spPr>
        <p:txBody>
          <a:bodyPr wrap="square" rtlCol="0">
            <a:spAutoFit/>
          </a:bodyPr>
          <a:lstStyle/>
          <a:p>
            <a:r>
              <a:rPr lang="ja-JP" altLang="en-US" sz="2800" dirty="0" smtClean="0">
                <a:solidFill>
                  <a:srgbClr val="FF0000"/>
                </a:solidFill>
              </a:rPr>
              <a:t>「</a:t>
            </a:r>
            <a:r>
              <a:rPr lang="ja-JP" altLang="en-US" sz="2800" dirty="0" err="1" smtClean="0">
                <a:solidFill>
                  <a:srgbClr val="FF0000"/>
                </a:solidFill>
              </a:rPr>
              <a:t>障がい</a:t>
            </a:r>
            <a:r>
              <a:rPr lang="ja-JP" altLang="en-US" sz="2800" dirty="0" smtClean="0">
                <a:solidFill>
                  <a:srgbClr val="FF0000"/>
                </a:solidFill>
              </a:rPr>
              <a:t>」のある／なしは、今現在それがあるか／ないかということでしかない。誰かを支えるという行為は、「こうであった（こうなる）かもしれない自分」を支えることである。</a:t>
            </a:r>
            <a:endParaRPr lang="en-US" altLang="ja-JP" sz="2800" dirty="0" smtClean="0">
              <a:solidFill>
                <a:srgbClr val="FF0000"/>
              </a:solidFill>
            </a:endParaRPr>
          </a:p>
          <a:p>
            <a:pPr algn="ctr"/>
            <a:endParaRPr lang="en-US" altLang="ja-JP" sz="3000" dirty="0" smtClean="0">
              <a:solidFill>
                <a:srgbClr val="FF0000"/>
              </a:solidFill>
            </a:endParaRPr>
          </a:p>
        </p:txBody>
      </p:sp>
      <p:sp>
        <p:nvSpPr>
          <p:cNvPr id="11" name="スライド番号プレースホルダ 10"/>
          <p:cNvSpPr>
            <a:spLocks noGrp="1"/>
          </p:cNvSpPr>
          <p:nvPr>
            <p:ph type="sldNum" sz="quarter" idx="12"/>
          </p:nvPr>
        </p:nvSpPr>
        <p:spPr/>
        <p:txBody>
          <a:bodyPr/>
          <a:lstStyle/>
          <a:p>
            <a:fld id="{D2D8002D-B5B0-4BAC-B1F6-782DDCCE6D9C}" type="slidenum">
              <a:rPr kumimoji="1" lang="ja-JP" altLang="en-US" smtClean="0"/>
              <a:pPr/>
              <a:t>4</a:t>
            </a:fld>
            <a:endParaRPr kumimoji="1" lang="ja-JP" altLang="en-US"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12" grpId="0"/>
      <p:bldP spid="13" grpId="0"/>
      <p:bldP spid="14" grpId="0" animBg="1"/>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利用者の通所方法</a:t>
            </a:r>
            <a:endParaRPr kumimoji="1" lang="ja-JP" altLang="en-US" dirty="0"/>
          </a:p>
        </p:txBody>
      </p:sp>
      <p:graphicFrame>
        <p:nvGraphicFramePr>
          <p:cNvPr id="4" name="コンテンツ プレースホルダ 3"/>
          <p:cNvGraphicFramePr>
            <a:graphicFrameLocks noGrp="1"/>
          </p:cNvGraphicFramePr>
          <p:nvPr>
            <p:ph idx="1"/>
          </p:nvPr>
        </p:nvGraphicFramePr>
        <p:xfrm>
          <a:off x="395536" y="1268760"/>
          <a:ext cx="8424936"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40</a:t>
            </a:fld>
            <a:endParaRPr kumimoji="1" lang="ja-JP"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利用者の経済基盤</a:t>
            </a:r>
            <a:endParaRPr kumimoji="1" lang="ja-JP" altLang="en-US" dirty="0"/>
          </a:p>
        </p:txBody>
      </p:sp>
      <p:graphicFrame>
        <p:nvGraphicFramePr>
          <p:cNvPr id="4" name="コンテンツ プレースホルダ 3"/>
          <p:cNvGraphicFramePr>
            <a:graphicFrameLocks noGrp="1"/>
          </p:cNvGraphicFramePr>
          <p:nvPr>
            <p:ph idx="1"/>
          </p:nvPr>
        </p:nvGraphicFramePr>
        <p:xfrm>
          <a:off x="467544" y="1412776"/>
          <a:ext cx="8229600"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41</a:t>
            </a:fld>
            <a:endParaRPr kumimoji="1" lang="ja-JP"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P創英角ﾎﾟｯﾌﾟ体" pitchFamily="50" charset="-128"/>
                <a:ea typeface="HGP創英角ﾎﾟｯﾌﾟ体" pitchFamily="50" charset="-128"/>
              </a:rPr>
              <a:t>こんな</a:t>
            </a:r>
            <a:r>
              <a:rPr kumimoji="1" lang="ja-JP" altLang="en-US" dirty="0" smtClean="0">
                <a:solidFill>
                  <a:srgbClr val="FF0000"/>
                </a:solidFill>
                <a:latin typeface="HGP創英角ﾎﾟｯﾌﾟ体" pitchFamily="50" charset="-128"/>
                <a:ea typeface="HGP創英角ﾎﾟｯﾌﾟ体" pitchFamily="50" charset="-128"/>
              </a:rPr>
              <a:t>お仕事</a:t>
            </a:r>
            <a:r>
              <a:rPr kumimoji="1" lang="ja-JP" altLang="en-US" dirty="0" smtClean="0">
                <a:latin typeface="HGP創英角ﾎﾟｯﾌﾟ体" pitchFamily="50" charset="-128"/>
                <a:ea typeface="HGP創英角ﾎﾟｯﾌﾟ体" pitchFamily="50" charset="-128"/>
              </a:rPr>
              <a:t>、やってます。</a:t>
            </a:r>
            <a:endParaRPr kumimoji="1" lang="ja-JP" altLang="en-US"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idx="1"/>
          </p:nvPr>
        </p:nvSpPr>
        <p:spPr>
          <a:xfrm>
            <a:off x="395536" y="1628800"/>
            <a:ext cx="8363272" cy="4641379"/>
          </a:xfrm>
        </p:spPr>
        <p:txBody>
          <a:bodyPr>
            <a:normAutofit lnSpcReduction="10000"/>
          </a:bodyPr>
          <a:lstStyle/>
          <a:p>
            <a:pPr>
              <a:buNone/>
            </a:pPr>
            <a:r>
              <a:rPr lang="ja-JP" altLang="en-US" sz="2600" b="1" dirty="0" smtClean="0"/>
              <a:t>★ 不用品の回収、</a:t>
            </a:r>
            <a:r>
              <a:rPr lang="ja-JP" altLang="en-US" sz="2600" b="1" dirty="0" smtClean="0">
                <a:solidFill>
                  <a:srgbClr val="FF0000"/>
                </a:solidFill>
              </a:rPr>
              <a:t>リサイクルショップ</a:t>
            </a:r>
            <a:r>
              <a:rPr lang="ja-JP" altLang="en-US" sz="2600" b="1" dirty="0" smtClean="0"/>
              <a:t>の運営</a:t>
            </a:r>
            <a:endParaRPr lang="en-US" altLang="ja-JP" sz="2600" b="1" dirty="0" smtClean="0"/>
          </a:p>
          <a:p>
            <a:pPr>
              <a:buNone/>
            </a:pPr>
            <a:r>
              <a:rPr lang="ja-JP" altLang="en-US" sz="2600" b="1" dirty="0" smtClean="0"/>
              <a:t>★ 小型家電の</a:t>
            </a:r>
            <a:r>
              <a:rPr lang="ja-JP" altLang="en-US" sz="2600" b="1" dirty="0" smtClean="0">
                <a:solidFill>
                  <a:srgbClr val="FF0000"/>
                </a:solidFill>
              </a:rPr>
              <a:t>解体・分別</a:t>
            </a:r>
            <a:endParaRPr lang="en-US" altLang="ja-JP" sz="2600" b="1" dirty="0" smtClean="0">
              <a:solidFill>
                <a:srgbClr val="FF0000"/>
              </a:solidFill>
            </a:endParaRPr>
          </a:p>
          <a:p>
            <a:pPr>
              <a:buNone/>
            </a:pPr>
            <a:r>
              <a:rPr lang="ja-JP" altLang="en-US" sz="2600" b="1" dirty="0" smtClean="0"/>
              <a:t>★ 郵送物の封入などの</a:t>
            </a:r>
            <a:r>
              <a:rPr lang="ja-JP" altLang="en-US" sz="2600" b="1" dirty="0" smtClean="0">
                <a:solidFill>
                  <a:srgbClr val="FF0000"/>
                </a:solidFill>
              </a:rPr>
              <a:t>内職受注</a:t>
            </a:r>
            <a:endParaRPr lang="en-US" altLang="ja-JP" sz="2600" b="1" dirty="0" smtClean="0">
              <a:solidFill>
                <a:srgbClr val="FF0000"/>
              </a:solidFill>
            </a:endParaRPr>
          </a:p>
          <a:p>
            <a:pPr>
              <a:buNone/>
            </a:pPr>
            <a:r>
              <a:rPr lang="ja-JP" altLang="en-US" sz="2600" b="1" dirty="0" smtClean="0"/>
              <a:t>★ チラシの</a:t>
            </a:r>
            <a:r>
              <a:rPr lang="ja-JP" altLang="en-US" sz="2600" b="1" dirty="0" smtClean="0">
                <a:solidFill>
                  <a:srgbClr val="FF0000"/>
                </a:solidFill>
              </a:rPr>
              <a:t>印刷</a:t>
            </a:r>
            <a:endParaRPr lang="en-US" altLang="ja-JP" sz="2600" b="1" dirty="0" smtClean="0">
              <a:solidFill>
                <a:srgbClr val="FF0000"/>
              </a:solidFill>
            </a:endParaRPr>
          </a:p>
          <a:p>
            <a:pPr>
              <a:buNone/>
            </a:pPr>
            <a:r>
              <a:rPr lang="ja-JP" altLang="en-US" sz="2600" b="1" dirty="0" smtClean="0"/>
              <a:t>★ チラシ・新聞類の</a:t>
            </a:r>
            <a:r>
              <a:rPr lang="ja-JP" altLang="en-US" sz="2600" b="1" dirty="0" smtClean="0">
                <a:solidFill>
                  <a:srgbClr val="FF0000"/>
                </a:solidFill>
              </a:rPr>
              <a:t>ポスティング</a:t>
            </a:r>
            <a:endParaRPr lang="en-US" altLang="ja-JP" sz="2600" b="1" dirty="0" smtClean="0">
              <a:solidFill>
                <a:srgbClr val="FF0000"/>
              </a:solidFill>
            </a:endParaRPr>
          </a:p>
          <a:p>
            <a:pPr>
              <a:buNone/>
            </a:pPr>
            <a:r>
              <a:rPr lang="ja-JP" altLang="en-US" sz="2600" b="1" dirty="0" smtClean="0"/>
              <a:t>★ </a:t>
            </a:r>
            <a:r>
              <a:rPr kumimoji="1" lang="ja-JP" altLang="en-US" sz="2600" b="1" dirty="0" smtClean="0">
                <a:solidFill>
                  <a:srgbClr val="FF0000"/>
                </a:solidFill>
              </a:rPr>
              <a:t>牛乳</a:t>
            </a:r>
            <a:r>
              <a:rPr lang="ja-JP" altLang="en-US" sz="2600" b="1" dirty="0" smtClean="0">
                <a:solidFill>
                  <a:srgbClr val="FF0000"/>
                </a:solidFill>
              </a:rPr>
              <a:t>配達</a:t>
            </a:r>
            <a:endParaRPr kumimoji="1" lang="en-US" altLang="ja-JP" sz="2600" b="1" dirty="0" smtClean="0">
              <a:solidFill>
                <a:srgbClr val="FF0000"/>
              </a:solidFill>
            </a:endParaRPr>
          </a:p>
          <a:p>
            <a:pPr>
              <a:buNone/>
            </a:pPr>
            <a:r>
              <a:rPr lang="ja-JP" altLang="en-US" sz="2600" b="1" dirty="0" smtClean="0"/>
              <a:t>★ お庭の</a:t>
            </a:r>
            <a:r>
              <a:rPr lang="ja-JP" altLang="en-US" sz="2600" b="1" dirty="0" smtClean="0">
                <a:solidFill>
                  <a:srgbClr val="FF0000"/>
                </a:solidFill>
              </a:rPr>
              <a:t>除草</a:t>
            </a:r>
            <a:r>
              <a:rPr lang="ja-JP" altLang="en-US" sz="2600" b="1" dirty="0" smtClean="0"/>
              <a:t>作業</a:t>
            </a:r>
            <a:endParaRPr lang="en-US" altLang="ja-JP" sz="2600" b="1" dirty="0" smtClean="0"/>
          </a:p>
          <a:p>
            <a:pPr>
              <a:buNone/>
            </a:pPr>
            <a:r>
              <a:rPr lang="ja-JP" altLang="en-US" sz="2600" b="1" dirty="0" smtClean="0"/>
              <a:t>★ </a:t>
            </a:r>
            <a:r>
              <a:rPr kumimoji="1" lang="ja-JP" altLang="en-US" sz="2600" b="1" dirty="0" smtClean="0"/>
              <a:t>アパートの定期点検・</a:t>
            </a:r>
            <a:r>
              <a:rPr kumimoji="1" lang="ja-JP" altLang="en-US" sz="2600" b="1" dirty="0" smtClean="0">
                <a:solidFill>
                  <a:srgbClr val="FF0000"/>
                </a:solidFill>
              </a:rPr>
              <a:t>清掃</a:t>
            </a:r>
            <a:endParaRPr kumimoji="1" lang="en-US" altLang="ja-JP" sz="2600" b="1" dirty="0" smtClean="0">
              <a:solidFill>
                <a:srgbClr val="FF0000"/>
              </a:solidFill>
            </a:endParaRPr>
          </a:p>
          <a:p>
            <a:pPr>
              <a:buNone/>
            </a:pPr>
            <a:r>
              <a:rPr lang="ja-JP" altLang="en-US" sz="2600" b="1" dirty="0" smtClean="0"/>
              <a:t>★ ハウスクリーニング等の</a:t>
            </a:r>
            <a:r>
              <a:rPr lang="ja-JP" altLang="en-US" sz="2600" b="1" dirty="0" smtClean="0">
                <a:solidFill>
                  <a:srgbClr val="FF0000"/>
                </a:solidFill>
              </a:rPr>
              <a:t>便利屋</a:t>
            </a:r>
            <a:r>
              <a:rPr lang="ja-JP" altLang="en-US" sz="2600" b="1" dirty="0" smtClean="0"/>
              <a:t>作業</a:t>
            </a:r>
            <a:endParaRPr lang="en-US" altLang="ja-JP" sz="2600" b="1" dirty="0" smtClean="0"/>
          </a:p>
          <a:p>
            <a:pPr>
              <a:buNone/>
            </a:pPr>
            <a:r>
              <a:rPr lang="ja-JP" altLang="en-US" sz="2600" b="1" dirty="0" smtClean="0"/>
              <a:t>★ 自動車の</a:t>
            </a:r>
            <a:r>
              <a:rPr lang="ja-JP" altLang="en-US" sz="2600" b="1" dirty="0" smtClean="0">
                <a:solidFill>
                  <a:srgbClr val="FF0000"/>
                </a:solidFill>
              </a:rPr>
              <a:t>洗車</a:t>
            </a:r>
            <a:r>
              <a:rPr lang="ja-JP" altLang="en-US" sz="2600" b="1" dirty="0" smtClean="0"/>
              <a:t>・車磨き</a:t>
            </a:r>
            <a:endParaRPr lang="en-US" altLang="ja-JP" sz="2600" b="1" dirty="0" smtClean="0"/>
          </a:p>
          <a:p>
            <a:pPr>
              <a:buNone/>
            </a:pPr>
            <a:endParaRPr kumimoji="1" lang="en-US" altLang="ja-JP" sz="2600" dirty="0" smtClean="0"/>
          </a:p>
          <a:p>
            <a:pPr>
              <a:buNone/>
            </a:pPr>
            <a:endParaRPr kumimoji="1" lang="ja-JP" altLang="en-US" sz="2600" dirty="0"/>
          </a:p>
        </p:txBody>
      </p:sp>
      <p:pic>
        <p:nvPicPr>
          <p:cNvPr id="4" name="図 3" descr="夫婦ビラ.JPG"/>
          <p:cNvPicPr>
            <a:picLocks noChangeAspect="1"/>
          </p:cNvPicPr>
          <p:nvPr/>
        </p:nvPicPr>
        <p:blipFill>
          <a:blip r:embed="rId2" cstate="print"/>
          <a:stretch>
            <a:fillRect/>
          </a:stretch>
        </p:blipFill>
        <p:spPr>
          <a:xfrm>
            <a:off x="6228184" y="2132856"/>
            <a:ext cx="2592288" cy="4320480"/>
          </a:xfrm>
          <a:prstGeom prst="rect">
            <a:avLst/>
          </a:prstGeom>
        </p:spPr>
      </p:pic>
      <p:sp>
        <p:nvSpPr>
          <p:cNvPr id="5" name="スライド番号プレースホルダ 4"/>
          <p:cNvSpPr>
            <a:spLocks noGrp="1"/>
          </p:cNvSpPr>
          <p:nvPr>
            <p:ph type="sldNum" sz="quarter" idx="12"/>
          </p:nvPr>
        </p:nvSpPr>
        <p:spPr>
          <a:xfrm>
            <a:off x="6588224" y="6492875"/>
            <a:ext cx="2133600" cy="365125"/>
          </a:xfrm>
        </p:spPr>
        <p:txBody>
          <a:bodyPr/>
          <a:lstStyle/>
          <a:p>
            <a:fld id="{D2D8002D-B5B0-4BAC-B1F6-782DDCCE6D9C}" type="slidenum">
              <a:rPr kumimoji="1" lang="ja-JP" altLang="en-US" smtClean="0"/>
              <a:pPr/>
              <a:t>42</a:t>
            </a:fld>
            <a:endParaRPr kumimoji="1" lang="ja-JP"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29600" cy="1143000"/>
          </a:xfrm>
        </p:spPr>
        <p:txBody>
          <a:bodyPr/>
          <a:lstStyle/>
          <a:p>
            <a:r>
              <a:rPr lang="ja-JP" altLang="en-US" dirty="0" smtClean="0">
                <a:latin typeface="HGP創英角ﾎﾟｯﾌﾟ体" pitchFamily="50" charset="-128"/>
                <a:ea typeface="HGP創英角ﾎﾟｯﾌﾟ体" pitchFamily="50" charset="-128"/>
              </a:rPr>
              <a:t>「作業所」を結ぶ</a:t>
            </a:r>
            <a:r>
              <a:rPr lang="ja-JP" altLang="en-US" dirty="0" smtClean="0">
                <a:solidFill>
                  <a:srgbClr val="FF0000"/>
                </a:solidFill>
                <a:latin typeface="HGP創英角ﾎﾟｯﾌﾟ体" pitchFamily="50" charset="-128"/>
                <a:ea typeface="HGP創英角ﾎﾟｯﾌﾟ体" pitchFamily="50" charset="-128"/>
              </a:rPr>
              <a:t>ネットワーク</a:t>
            </a:r>
            <a:endParaRPr kumimoji="1" lang="ja-JP" altLang="en-US" dirty="0">
              <a:solidFill>
                <a:srgbClr val="FF0000"/>
              </a:solidFill>
              <a:latin typeface="HGP創英角ﾎﾟｯﾌﾟ体" pitchFamily="50" charset="-128"/>
              <a:ea typeface="HGP創英角ﾎﾟｯﾌﾟ体" pitchFamily="50" charset="-128"/>
            </a:endParaRPr>
          </a:p>
        </p:txBody>
      </p:sp>
      <p:sp>
        <p:nvSpPr>
          <p:cNvPr id="3" name="コンテンツ プレースホルダ 2"/>
          <p:cNvSpPr>
            <a:spLocks noGrp="1"/>
          </p:cNvSpPr>
          <p:nvPr>
            <p:ph idx="1"/>
          </p:nvPr>
        </p:nvSpPr>
        <p:spPr>
          <a:xfrm>
            <a:off x="179512" y="1412776"/>
            <a:ext cx="8712968" cy="5040560"/>
          </a:xfrm>
        </p:spPr>
        <p:txBody>
          <a:bodyPr>
            <a:noAutofit/>
          </a:bodyPr>
          <a:lstStyle/>
          <a:p>
            <a:pPr>
              <a:buNone/>
            </a:pPr>
            <a:r>
              <a:rPr lang="ja-JP" altLang="en-US" sz="2200" b="1" dirty="0" smtClean="0">
                <a:solidFill>
                  <a:srgbClr val="FF00FF"/>
                </a:solidFill>
              </a:rPr>
              <a:t>＜船橋市＞</a:t>
            </a:r>
            <a:endParaRPr lang="en-US" altLang="ja-JP" sz="2200" b="1" dirty="0" smtClean="0">
              <a:solidFill>
                <a:srgbClr val="FF00FF"/>
              </a:solidFill>
            </a:endParaRPr>
          </a:p>
          <a:p>
            <a:pPr>
              <a:buNone/>
            </a:pPr>
            <a:r>
              <a:rPr lang="ja-JP" altLang="en-US" sz="2200" b="1" dirty="0" smtClean="0"/>
              <a:t>★ 船橋市障害者地域福祉連絡会</a:t>
            </a:r>
            <a:endParaRPr lang="en-US" altLang="ja-JP" sz="2200" b="1" dirty="0" smtClean="0">
              <a:solidFill>
                <a:srgbClr val="FF0000"/>
              </a:solidFill>
            </a:endParaRPr>
          </a:p>
          <a:p>
            <a:pPr>
              <a:buNone/>
            </a:pPr>
            <a:r>
              <a:rPr lang="ja-JP" altLang="en-US" sz="2200" b="1" dirty="0" smtClean="0"/>
              <a:t>★ 地域意見交換会（船橋市）</a:t>
            </a:r>
            <a:endParaRPr lang="en-US" altLang="ja-JP" sz="2200" b="1" dirty="0" smtClean="0">
              <a:solidFill>
                <a:srgbClr val="FF0000"/>
              </a:solidFill>
            </a:endParaRPr>
          </a:p>
          <a:p>
            <a:pPr>
              <a:buNone/>
            </a:pPr>
            <a:r>
              <a:rPr lang="ja-JP" altLang="en-US" sz="2200" b="1" dirty="0" smtClean="0"/>
              <a:t>★ 前原地区福祉まつり実行委員会</a:t>
            </a:r>
            <a:endParaRPr lang="en-US" altLang="ja-JP" sz="2200" b="1" dirty="0" smtClean="0">
              <a:solidFill>
                <a:srgbClr val="FF0000"/>
              </a:solidFill>
            </a:endParaRPr>
          </a:p>
          <a:p>
            <a:pPr>
              <a:buNone/>
            </a:pPr>
            <a:r>
              <a:rPr lang="ja-JP" altLang="en-US" sz="2200" b="1" dirty="0" smtClean="0">
                <a:solidFill>
                  <a:srgbClr val="00B050"/>
                </a:solidFill>
              </a:rPr>
              <a:t>＜習志野市＞</a:t>
            </a:r>
            <a:endParaRPr kumimoji="1" lang="en-US" altLang="ja-JP" sz="2200" b="1" dirty="0" smtClean="0">
              <a:solidFill>
                <a:srgbClr val="00B050"/>
              </a:solidFill>
            </a:endParaRPr>
          </a:p>
          <a:p>
            <a:pPr>
              <a:buNone/>
            </a:pPr>
            <a:r>
              <a:rPr lang="ja-JP" altLang="en-US" sz="2200" b="1" dirty="0" smtClean="0"/>
              <a:t>★ 習志野市</a:t>
            </a:r>
            <a:r>
              <a:rPr lang="ja-JP" altLang="en-US" sz="2200" b="1" dirty="0" err="1" smtClean="0"/>
              <a:t>障がい</a:t>
            </a:r>
            <a:r>
              <a:rPr lang="ja-JP" altLang="en-US" sz="2200" b="1" dirty="0" smtClean="0"/>
              <a:t>者自立支援協議会</a:t>
            </a:r>
            <a:r>
              <a:rPr lang="ja-JP" altLang="en-US" sz="2000" b="1" dirty="0" smtClean="0"/>
              <a:t>（全大会・就労支援部会・運営会議）</a:t>
            </a:r>
            <a:endParaRPr lang="en-US" altLang="ja-JP" sz="2000" b="1" dirty="0" smtClean="0"/>
          </a:p>
          <a:p>
            <a:pPr>
              <a:buNone/>
            </a:pPr>
            <a:r>
              <a:rPr lang="ja-JP" altLang="en-US" sz="2200" b="1" dirty="0" smtClean="0"/>
              <a:t>★ 地域意見交換会 （習志野圏域）</a:t>
            </a:r>
            <a:endParaRPr kumimoji="1" lang="en-US" altLang="ja-JP" sz="2200" b="1" dirty="0" smtClean="0">
              <a:solidFill>
                <a:srgbClr val="FF0000"/>
              </a:solidFill>
            </a:endParaRPr>
          </a:p>
          <a:p>
            <a:pPr>
              <a:buNone/>
            </a:pPr>
            <a:r>
              <a:rPr lang="ja-JP" altLang="en-US" sz="2200" b="1" dirty="0" smtClean="0"/>
              <a:t>★ 習志野市療育ネットワーク会議 </a:t>
            </a:r>
            <a:endParaRPr lang="en-US" altLang="ja-JP" sz="2200" b="1" dirty="0" smtClean="0"/>
          </a:p>
          <a:p>
            <a:pPr>
              <a:buNone/>
            </a:pPr>
            <a:r>
              <a:rPr lang="ja-JP" altLang="en-US" sz="2200" b="1" dirty="0" smtClean="0">
                <a:solidFill>
                  <a:srgbClr val="00B0F0"/>
                </a:solidFill>
              </a:rPr>
              <a:t>＜その他＞</a:t>
            </a:r>
            <a:endParaRPr lang="en-US" altLang="ja-JP" sz="2200" b="1" dirty="0" smtClean="0">
              <a:solidFill>
                <a:srgbClr val="00B0F0"/>
              </a:solidFill>
            </a:endParaRPr>
          </a:p>
          <a:p>
            <a:pPr>
              <a:buNone/>
            </a:pPr>
            <a:r>
              <a:rPr lang="ja-JP" altLang="en-US" sz="2200" b="1" dirty="0" smtClean="0"/>
              <a:t>★ きょうされん</a:t>
            </a:r>
            <a:endParaRPr lang="en-US" altLang="ja-JP" sz="2200" b="1" dirty="0" smtClean="0"/>
          </a:p>
          <a:p>
            <a:pPr>
              <a:buNone/>
            </a:pPr>
            <a:r>
              <a:rPr lang="ja-JP" altLang="en-US" sz="2200" b="1" dirty="0" smtClean="0"/>
              <a:t>★ ちばリサイクルネット協議会</a:t>
            </a:r>
            <a:endParaRPr lang="en-US" altLang="ja-JP" sz="2200" b="1" dirty="0" smtClean="0"/>
          </a:p>
          <a:p>
            <a:pPr>
              <a:buNone/>
            </a:pPr>
            <a:r>
              <a:rPr lang="ja-JP" altLang="en-US" sz="2200" b="1" dirty="0" smtClean="0"/>
              <a:t>★ ユニバーサル就労ネットワークちば／高根台               他</a:t>
            </a:r>
            <a:endParaRPr lang="en-US" altLang="ja-JP" sz="2200" b="1" dirty="0" smtClean="0"/>
          </a:p>
          <a:p>
            <a:pPr>
              <a:buNone/>
            </a:pPr>
            <a:r>
              <a:rPr lang="ja-JP" altLang="en-US" sz="2200" b="1" dirty="0" smtClean="0"/>
              <a:t>　　　　　　　　　　　　　　　　　　　　　　　　　　　　　　　　　　</a:t>
            </a:r>
            <a:endParaRPr kumimoji="1" lang="en-US" altLang="ja-JP" sz="2200" dirty="0" smtClean="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43</a:t>
            </a:fld>
            <a:endParaRPr kumimoji="1" lang="ja-JP"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548680"/>
            <a:ext cx="8640960" cy="1143000"/>
          </a:xfrm>
        </p:spPr>
        <p:txBody>
          <a:bodyPr>
            <a:noAutofit/>
          </a:bodyPr>
          <a:lstStyle/>
          <a:p>
            <a:r>
              <a:rPr lang="ja-JP" altLang="en-US" sz="2400" b="1" dirty="0" smtClean="0"/>
              <a:t>習志野市</a:t>
            </a:r>
            <a:r>
              <a:rPr lang="ja-JP" altLang="en-US" sz="2400" b="1" dirty="0" err="1" smtClean="0"/>
              <a:t>障がい</a:t>
            </a:r>
            <a:r>
              <a:rPr lang="ja-JP" altLang="en-US" sz="2400" b="1" dirty="0" smtClean="0"/>
              <a:t>者自立支援協議会</a:t>
            </a:r>
            <a:r>
              <a:rPr lang="en-US" altLang="ja-JP" sz="3200" b="1" dirty="0" smtClean="0"/>
              <a:t/>
            </a:r>
            <a:br>
              <a:rPr lang="en-US" altLang="ja-JP" sz="3200" b="1" dirty="0" smtClean="0"/>
            </a:br>
            <a:r>
              <a:rPr lang="ja-JP" altLang="en-US" sz="3200" b="1" dirty="0" smtClean="0"/>
              <a:t>→</a:t>
            </a:r>
            <a:r>
              <a:rPr lang="ja-JP" altLang="en-US" sz="3200" b="1" dirty="0" smtClean="0">
                <a:solidFill>
                  <a:schemeClr val="accent3">
                    <a:lumMod val="75000"/>
                  </a:schemeClr>
                </a:solidFill>
              </a:rPr>
              <a:t>習志野市</a:t>
            </a:r>
            <a:r>
              <a:rPr lang="ja-JP" altLang="en-US" sz="3200" b="1" dirty="0" err="1" smtClean="0">
                <a:solidFill>
                  <a:schemeClr val="accent3">
                    <a:lumMod val="75000"/>
                  </a:schemeClr>
                </a:solidFill>
              </a:rPr>
              <a:t>障がい</a:t>
            </a:r>
            <a:r>
              <a:rPr lang="ja-JP" altLang="en-US" sz="3200" b="1" dirty="0" smtClean="0">
                <a:solidFill>
                  <a:schemeClr val="accent3">
                    <a:lumMod val="75000"/>
                  </a:schemeClr>
                </a:solidFill>
              </a:rPr>
              <a:t>者地域共生協議会（ならとも）</a:t>
            </a:r>
            <a:r>
              <a:rPr lang="en-US" altLang="ja-JP" sz="3200" b="1" dirty="0" smtClean="0">
                <a:solidFill>
                  <a:schemeClr val="accent3">
                    <a:lumMod val="75000"/>
                  </a:schemeClr>
                </a:solidFill>
              </a:rPr>
              <a:t/>
            </a:r>
            <a:br>
              <a:rPr lang="en-US" altLang="ja-JP" sz="3200" b="1" dirty="0" smtClean="0">
                <a:solidFill>
                  <a:schemeClr val="accent3">
                    <a:lumMod val="75000"/>
                  </a:schemeClr>
                </a:solidFill>
              </a:rPr>
            </a:br>
            <a:r>
              <a:rPr lang="ja-JP" altLang="en-US" sz="2800" b="1" dirty="0" smtClean="0"/>
              <a:t>就労支援部会における活動について</a:t>
            </a:r>
            <a:endParaRPr kumimoji="1" lang="ja-JP" altLang="en-US" sz="2800" dirty="0">
              <a:latin typeface="HGP創英角ﾎﾟｯﾌﾟ体" pitchFamily="50" charset="-128"/>
              <a:ea typeface="HGP創英角ﾎﾟｯﾌﾟ体" pitchFamily="50" charset="-128"/>
            </a:endParaRPr>
          </a:p>
        </p:txBody>
      </p:sp>
      <p:sp>
        <p:nvSpPr>
          <p:cNvPr id="3" name="コンテンツ プレースホルダ 2"/>
          <p:cNvSpPr>
            <a:spLocks noGrp="1"/>
          </p:cNvSpPr>
          <p:nvPr>
            <p:ph idx="1"/>
          </p:nvPr>
        </p:nvSpPr>
        <p:spPr>
          <a:xfrm>
            <a:off x="251520" y="2060848"/>
            <a:ext cx="8568952" cy="4392488"/>
          </a:xfrm>
          <a:ln>
            <a:solidFill>
              <a:schemeClr val="accent3">
                <a:lumMod val="75000"/>
              </a:schemeClr>
            </a:solidFill>
          </a:ln>
        </p:spPr>
        <p:txBody>
          <a:bodyPr>
            <a:noAutofit/>
          </a:bodyPr>
          <a:lstStyle/>
          <a:p>
            <a:endParaRPr lang="en-US" altLang="ja-JP" sz="2400" b="1" dirty="0" smtClean="0"/>
          </a:p>
          <a:p>
            <a:r>
              <a:rPr lang="ja-JP" altLang="en-US" sz="2400" b="1" dirty="0" smtClean="0"/>
              <a:t>専門部会の開催、および運営会議への参加。（各月１回）</a:t>
            </a:r>
            <a:endParaRPr lang="en-US" altLang="ja-JP" sz="2400" b="1" dirty="0" smtClean="0"/>
          </a:p>
          <a:p>
            <a:r>
              <a:rPr lang="ja-JP" altLang="en-US" sz="2400" b="1" dirty="0" smtClean="0"/>
              <a:t>全大回への参加。（年４回）</a:t>
            </a:r>
            <a:endParaRPr lang="en-US" altLang="ja-JP" sz="2400" b="1" dirty="0" smtClean="0"/>
          </a:p>
          <a:p>
            <a:r>
              <a:rPr lang="ja-JP" altLang="en-US" sz="2400" b="1" dirty="0" smtClean="0"/>
              <a:t>市内事業所向け「</a:t>
            </a:r>
            <a:r>
              <a:rPr lang="ja-JP" altLang="en-US" sz="2400" b="1" dirty="0" err="1" smtClean="0"/>
              <a:t>障がい</a:t>
            </a:r>
            <a:r>
              <a:rPr lang="ja-JP" altLang="en-US" sz="2400" b="1" dirty="0" smtClean="0"/>
              <a:t>者の就労に関するアンケート」調査 の実施。（Ｈ２３～Ｈ２４年度）</a:t>
            </a:r>
            <a:endParaRPr lang="en-US" altLang="ja-JP" sz="2400" b="1" dirty="0" smtClean="0"/>
          </a:p>
          <a:p>
            <a:r>
              <a:rPr lang="ja-JP" altLang="en-US" sz="2400" b="1" dirty="0" err="1" smtClean="0"/>
              <a:t>障がい</a:t>
            </a:r>
            <a:r>
              <a:rPr lang="ja-JP" altLang="en-US" sz="2400" b="1" dirty="0" smtClean="0"/>
              <a:t>福祉・子育て・発達に関する市内「資源マップ」の作成。</a:t>
            </a:r>
            <a:endParaRPr lang="en-US" altLang="ja-JP" sz="2400" b="1" dirty="0" smtClean="0"/>
          </a:p>
          <a:p>
            <a:r>
              <a:rPr lang="ja-JP" altLang="en-US" sz="2400" b="1" dirty="0" smtClean="0"/>
              <a:t>広報誌</a:t>
            </a:r>
            <a:r>
              <a:rPr lang="ja-JP" altLang="en-US" sz="2400" b="1" dirty="0" smtClean="0">
                <a:solidFill>
                  <a:schemeClr val="accent3">
                    <a:lumMod val="75000"/>
                  </a:schemeClr>
                </a:solidFill>
              </a:rPr>
              <a:t>「ならたく」</a:t>
            </a:r>
            <a:r>
              <a:rPr lang="ja-JP" altLang="en-US" sz="2400" b="1" dirty="0" smtClean="0"/>
              <a:t>の発行＆ＨＰ掲載。（年３回　Ｈ２５年８月～ ）</a:t>
            </a:r>
            <a:endParaRPr lang="en-US" altLang="ja-JP" sz="2400" b="1" dirty="0" smtClean="0"/>
          </a:p>
          <a:p>
            <a:r>
              <a:rPr lang="ja-JP" altLang="en-US" sz="2400" b="1" dirty="0" smtClean="0"/>
              <a:t>「市民向け啓発講座」の企画・実施のお手伝い。（年１回）</a:t>
            </a:r>
            <a:endParaRPr lang="en-US" altLang="ja-JP" sz="2400" b="1" dirty="0" smtClean="0"/>
          </a:p>
          <a:p>
            <a:r>
              <a:rPr lang="ja-JP" altLang="en-US" sz="2400" b="1" dirty="0" smtClean="0"/>
              <a:t>「習志野市福祉ふれあいまつり」への参加。（年１回）　　　　　</a:t>
            </a:r>
            <a:endParaRPr lang="en-US" altLang="ja-JP" sz="2400" b="1" dirty="0" smtClean="0"/>
          </a:p>
          <a:p>
            <a:pPr>
              <a:buNone/>
            </a:pPr>
            <a:r>
              <a:rPr lang="ja-JP" altLang="en-US" sz="2400" b="1" dirty="0" smtClean="0"/>
              <a:t>　　　　　　　　　　　　　　　　　　　　　　　　　　　　　　　　　　　　　　　他</a:t>
            </a:r>
            <a:endParaRPr lang="en-US" altLang="ja-JP" sz="2400" b="1" dirty="0" smtClean="0"/>
          </a:p>
          <a:p>
            <a:pPr>
              <a:buNone/>
            </a:pPr>
            <a:r>
              <a:rPr lang="ja-JP" altLang="en-US" sz="2200" b="1" dirty="0" smtClean="0"/>
              <a:t>　　　　　　　　　　　　　　　　　　　　　　　　　　　　　　　　　　</a:t>
            </a:r>
            <a:endParaRPr kumimoji="1" lang="en-US" altLang="ja-JP" sz="2200" dirty="0" smtClean="0"/>
          </a:p>
        </p:txBody>
      </p:sp>
      <p:sp>
        <p:nvSpPr>
          <p:cNvPr id="4" name="スライド番号プレースホルダ 3"/>
          <p:cNvSpPr>
            <a:spLocks noGrp="1"/>
          </p:cNvSpPr>
          <p:nvPr>
            <p:ph type="sldNum" sz="quarter" idx="12"/>
          </p:nvPr>
        </p:nvSpPr>
        <p:spPr>
          <a:xfrm>
            <a:off x="6516216" y="6492875"/>
            <a:ext cx="2133600" cy="365125"/>
          </a:xfrm>
        </p:spPr>
        <p:txBody>
          <a:bodyPr/>
          <a:lstStyle/>
          <a:p>
            <a:fld id="{D2D8002D-B5B0-4BAC-B1F6-782DDCCE6D9C}" type="slidenum">
              <a:rPr kumimoji="1" lang="ja-JP" altLang="en-US" smtClean="0"/>
              <a:pPr/>
              <a:t>44</a:t>
            </a:fld>
            <a:endParaRPr kumimoji="1" lang="ja-JP"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H22年前原地区福祉まつり.JPG"/>
          <p:cNvPicPr>
            <a:picLocks noChangeAspect="1"/>
          </p:cNvPicPr>
          <p:nvPr/>
        </p:nvPicPr>
        <p:blipFill>
          <a:blip r:embed="rId2" cstate="print"/>
          <a:stretch>
            <a:fillRect/>
          </a:stretch>
        </p:blipFill>
        <p:spPr>
          <a:xfrm>
            <a:off x="5004048" y="3663078"/>
            <a:ext cx="3970588" cy="2978898"/>
          </a:xfrm>
          <a:prstGeom prst="rect">
            <a:avLst/>
          </a:prstGeom>
        </p:spPr>
      </p:pic>
      <p:pic>
        <p:nvPicPr>
          <p:cNvPr id="2051" name="Picture 3"/>
          <p:cNvPicPr>
            <a:picLocks noChangeAspect="1" noChangeArrowheads="1"/>
          </p:cNvPicPr>
          <p:nvPr/>
        </p:nvPicPr>
        <p:blipFill>
          <a:blip r:embed="rId3" cstate="print"/>
          <a:srcRect/>
          <a:stretch>
            <a:fillRect/>
          </a:stretch>
        </p:blipFill>
        <p:spPr bwMode="auto">
          <a:xfrm>
            <a:off x="3923928" y="1916832"/>
            <a:ext cx="1546149" cy="936104"/>
          </a:xfrm>
          <a:prstGeom prst="rect">
            <a:avLst/>
          </a:prstGeom>
          <a:noFill/>
          <a:ln w="9525">
            <a:noFill/>
            <a:miter lim="800000"/>
            <a:headEnd/>
            <a:tailEnd/>
          </a:ln>
        </p:spPr>
      </p:pic>
      <p:pic>
        <p:nvPicPr>
          <p:cNvPr id="9" name="図 8" descr="リサイクルショップあくあ一同③.JPG"/>
          <p:cNvPicPr>
            <a:picLocks noChangeAspect="1"/>
          </p:cNvPicPr>
          <p:nvPr/>
        </p:nvPicPr>
        <p:blipFill>
          <a:blip r:embed="rId4" cstate="print"/>
          <a:stretch>
            <a:fillRect/>
          </a:stretch>
        </p:blipFill>
        <p:spPr>
          <a:xfrm>
            <a:off x="5580112" y="1430778"/>
            <a:ext cx="3312368" cy="2484276"/>
          </a:xfrm>
          <a:prstGeom prst="rect">
            <a:avLst/>
          </a:prstGeom>
        </p:spPr>
      </p:pic>
      <p:sp>
        <p:nvSpPr>
          <p:cNvPr id="2" name="タイトル 1"/>
          <p:cNvSpPr>
            <a:spLocks noGrp="1"/>
          </p:cNvSpPr>
          <p:nvPr>
            <p:ph type="title"/>
          </p:nvPr>
        </p:nvSpPr>
        <p:spPr/>
        <p:txBody>
          <a:bodyPr>
            <a:normAutofit/>
          </a:bodyPr>
          <a:lstStyle/>
          <a:p>
            <a:r>
              <a:rPr kumimoji="1" lang="ja-JP" altLang="en-US" sz="5400" dirty="0" smtClean="0">
                <a:solidFill>
                  <a:srgbClr val="FF00FF"/>
                </a:solidFill>
                <a:latin typeface="HGS創英角ﾎﾟｯﾌﾟ体" pitchFamily="50" charset="-128"/>
                <a:ea typeface="HGS創英角ﾎﾟｯﾌﾟ体" pitchFamily="50" charset="-128"/>
              </a:rPr>
              <a:t>写真館（あくあ＆お店）</a:t>
            </a:r>
            <a:endParaRPr kumimoji="1" lang="ja-JP" altLang="en-US" sz="5400" dirty="0">
              <a:solidFill>
                <a:srgbClr val="FF00FF"/>
              </a:solidFill>
              <a:latin typeface="HGS創英角ﾎﾟｯﾌﾟ体" pitchFamily="50" charset="-128"/>
              <a:ea typeface="HGS創英角ﾎﾟｯﾌﾟ体" pitchFamily="50" charset="-128"/>
            </a:endParaRPr>
          </a:p>
        </p:txBody>
      </p:sp>
      <p:pic>
        <p:nvPicPr>
          <p:cNvPr id="11" name="図 10" descr="DSC00310.JPG"/>
          <p:cNvPicPr>
            <a:picLocks noChangeAspect="1"/>
          </p:cNvPicPr>
          <p:nvPr/>
        </p:nvPicPr>
        <p:blipFill>
          <a:blip r:embed="rId5" cstate="print"/>
          <a:stretch>
            <a:fillRect/>
          </a:stretch>
        </p:blipFill>
        <p:spPr>
          <a:xfrm>
            <a:off x="323528" y="3599638"/>
            <a:ext cx="3960440" cy="2970330"/>
          </a:xfrm>
          <a:prstGeom prst="rect">
            <a:avLst/>
          </a:prstGeom>
        </p:spPr>
      </p:pic>
      <p:pic>
        <p:nvPicPr>
          <p:cNvPr id="5" name="図 4" descr="IMG_7896.JPG"/>
          <p:cNvPicPr>
            <a:picLocks noChangeAspect="1"/>
          </p:cNvPicPr>
          <p:nvPr/>
        </p:nvPicPr>
        <p:blipFill>
          <a:blip r:embed="rId6" cstate="print"/>
          <a:stretch>
            <a:fillRect/>
          </a:stretch>
        </p:blipFill>
        <p:spPr>
          <a:xfrm>
            <a:off x="539553" y="1520788"/>
            <a:ext cx="3240360" cy="2430270"/>
          </a:xfrm>
          <a:prstGeom prst="rect">
            <a:avLst/>
          </a:prstGeom>
        </p:spPr>
      </p:pic>
      <p:sp>
        <p:nvSpPr>
          <p:cNvPr id="8" name="スライド番号プレースホルダ 7"/>
          <p:cNvSpPr>
            <a:spLocks noGrp="1"/>
          </p:cNvSpPr>
          <p:nvPr>
            <p:ph type="sldNum" sz="quarter" idx="12"/>
          </p:nvPr>
        </p:nvSpPr>
        <p:spPr/>
        <p:txBody>
          <a:bodyPr/>
          <a:lstStyle/>
          <a:p>
            <a:fld id="{D2D8002D-B5B0-4BAC-B1F6-782DDCCE6D9C}" type="slidenum">
              <a:rPr kumimoji="1" lang="ja-JP" altLang="en-US" smtClean="0"/>
              <a:pPr/>
              <a:t>45</a:t>
            </a:fld>
            <a:endParaRPr kumimoji="1" lang="ja-JP"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5400" dirty="0" smtClean="0">
                <a:solidFill>
                  <a:srgbClr val="92D050"/>
                </a:solidFill>
                <a:latin typeface="HGS創英角ﾎﾟｯﾌﾟ体" pitchFamily="50" charset="-128"/>
                <a:ea typeface="HGS創英角ﾎﾟｯﾌﾟ体" pitchFamily="50" charset="-128"/>
              </a:rPr>
              <a:t>写真館</a:t>
            </a:r>
            <a:r>
              <a:rPr lang="ja-JP" altLang="en-US" sz="5400" dirty="0" smtClean="0">
                <a:solidFill>
                  <a:srgbClr val="92D050"/>
                </a:solidFill>
              </a:rPr>
              <a:t>（</a:t>
            </a:r>
            <a:r>
              <a:rPr kumimoji="1" lang="ja-JP" altLang="en-US" sz="5400" dirty="0" smtClean="0">
                <a:solidFill>
                  <a:srgbClr val="92D050"/>
                </a:solidFill>
                <a:latin typeface="HGP創英角ﾎﾟｯﾌﾟ体" pitchFamily="50" charset="-128"/>
                <a:ea typeface="HGP創英角ﾎﾟｯﾌﾟ体" pitchFamily="50" charset="-128"/>
              </a:rPr>
              <a:t>わさび）</a:t>
            </a:r>
            <a:endParaRPr kumimoji="1" lang="ja-JP" altLang="en-US" sz="5400" dirty="0">
              <a:solidFill>
                <a:srgbClr val="92D050"/>
              </a:solidFill>
              <a:latin typeface="HGP創英角ﾎﾟｯﾌﾟ体" pitchFamily="50" charset="-128"/>
              <a:ea typeface="HGP創英角ﾎﾟｯﾌﾟ体" pitchFamily="50" charset="-128"/>
            </a:endParaRPr>
          </a:p>
        </p:txBody>
      </p:sp>
      <p:pic>
        <p:nvPicPr>
          <p:cNvPr id="1026" name="Picture 2"/>
          <p:cNvPicPr>
            <a:picLocks noChangeAspect="1" noChangeArrowheads="1"/>
          </p:cNvPicPr>
          <p:nvPr/>
        </p:nvPicPr>
        <p:blipFill>
          <a:blip r:embed="rId2" cstate="print"/>
          <a:srcRect/>
          <a:stretch>
            <a:fillRect/>
          </a:stretch>
        </p:blipFill>
        <p:spPr bwMode="auto">
          <a:xfrm>
            <a:off x="3995936" y="1916832"/>
            <a:ext cx="1368152" cy="1368152"/>
          </a:xfrm>
          <a:prstGeom prst="rect">
            <a:avLst/>
          </a:prstGeom>
          <a:noFill/>
          <a:ln w="9525">
            <a:noFill/>
            <a:miter lim="800000"/>
            <a:headEnd/>
            <a:tailEnd/>
          </a:ln>
        </p:spPr>
      </p:pic>
      <p:pic>
        <p:nvPicPr>
          <p:cNvPr id="5" name="図 4" descr="DSC00502.JPG"/>
          <p:cNvPicPr>
            <a:picLocks noChangeAspect="1"/>
          </p:cNvPicPr>
          <p:nvPr/>
        </p:nvPicPr>
        <p:blipFill>
          <a:blip r:embed="rId3" cstate="print"/>
          <a:stretch>
            <a:fillRect/>
          </a:stretch>
        </p:blipFill>
        <p:spPr>
          <a:xfrm>
            <a:off x="755577" y="3573016"/>
            <a:ext cx="3888432" cy="2914451"/>
          </a:xfrm>
          <a:prstGeom prst="rect">
            <a:avLst/>
          </a:prstGeom>
        </p:spPr>
      </p:pic>
      <p:pic>
        <p:nvPicPr>
          <p:cNvPr id="7" name="図 6" descr="PB220850.JPG"/>
          <p:cNvPicPr>
            <a:picLocks noChangeAspect="1"/>
          </p:cNvPicPr>
          <p:nvPr/>
        </p:nvPicPr>
        <p:blipFill>
          <a:blip r:embed="rId4" cstate="print"/>
          <a:stretch>
            <a:fillRect/>
          </a:stretch>
        </p:blipFill>
        <p:spPr>
          <a:xfrm>
            <a:off x="395536" y="1592796"/>
            <a:ext cx="3168352" cy="2376264"/>
          </a:xfrm>
          <a:prstGeom prst="rect">
            <a:avLst/>
          </a:prstGeom>
        </p:spPr>
      </p:pic>
      <p:pic>
        <p:nvPicPr>
          <p:cNvPr id="8" name="図 7" descr="PB150529.JPG"/>
          <p:cNvPicPr>
            <a:picLocks noChangeAspect="1"/>
          </p:cNvPicPr>
          <p:nvPr/>
        </p:nvPicPr>
        <p:blipFill>
          <a:blip r:embed="rId5" cstate="print"/>
          <a:stretch>
            <a:fillRect/>
          </a:stretch>
        </p:blipFill>
        <p:spPr>
          <a:xfrm>
            <a:off x="5796136" y="1556792"/>
            <a:ext cx="3131840" cy="2348880"/>
          </a:xfrm>
          <a:prstGeom prst="rect">
            <a:avLst/>
          </a:prstGeom>
        </p:spPr>
      </p:pic>
      <p:pic>
        <p:nvPicPr>
          <p:cNvPr id="9" name="図 8" descr="DSC03457.JPG"/>
          <p:cNvPicPr>
            <a:picLocks noChangeAspect="1"/>
          </p:cNvPicPr>
          <p:nvPr/>
        </p:nvPicPr>
        <p:blipFill>
          <a:blip r:embed="rId6" cstate="print"/>
          <a:stretch>
            <a:fillRect/>
          </a:stretch>
        </p:blipFill>
        <p:spPr>
          <a:xfrm>
            <a:off x="5148064" y="4005064"/>
            <a:ext cx="3299859" cy="2474894"/>
          </a:xfrm>
          <a:prstGeom prst="rect">
            <a:avLst/>
          </a:prstGeom>
        </p:spPr>
      </p:pic>
      <p:sp>
        <p:nvSpPr>
          <p:cNvPr id="10" name="スライド番号プレースホルダ 9"/>
          <p:cNvSpPr>
            <a:spLocks noGrp="1"/>
          </p:cNvSpPr>
          <p:nvPr>
            <p:ph type="sldNum" sz="quarter" idx="12"/>
          </p:nvPr>
        </p:nvSpPr>
        <p:spPr/>
        <p:txBody>
          <a:bodyPr/>
          <a:lstStyle/>
          <a:p>
            <a:fld id="{D2D8002D-B5B0-4BAC-B1F6-782DDCCE6D9C}" type="slidenum">
              <a:rPr kumimoji="1" lang="ja-JP" altLang="en-US" smtClean="0"/>
              <a:pPr/>
              <a:t>46</a:t>
            </a:fld>
            <a:endParaRPr kumimoji="1" lang="ja-JP"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DSC08043.JPG"/>
          <p:cNvPicPr>
            <a:picLocks noChangeAspect="1"/>
          </p:cNvPicPr>
          <p:nvPr/>
        </p:nvPicPr>
        <p:blipFill>
          <a:blip r:embed="rId2" cstate="print"/>
          <a:stretch>
            <a:fillRect/>
          </a:stretch>
        </p:blipFill>
        <p:spPr>
          <a:xfrm>
            <a:off x="5436096" y="1484784"/>
            <a:ext cx="3360373" cy="2520280"/>
          </a:xfrm>
          <a:prstGeom prst="rect">
            <a:avLst/>
          </a:prstGeom>
        </p:spPr>
      </p:pic>
      <p:sp>
        <p:nvSpPr>
          <p:cNvPr id="2" name="タイトル 1"/>
          <p:cNvSpPr>
            <a:spLocks noGrp="1"/>
          </p:cNvSpPr>
          <p:nvPr>
            <p:ph type="title"/>
          </p:nvPr>
        </p:nvSpPr>
        <p:spPr/>
        <p:txBody>
          <a:bodyPr>
            <a:normAutofit/>
          </a:bodyPr>
          <a:lstStyle/>
          <a:p>
            <a:r>
              <a:rPr kumimoji="1" lang="ja-JP" altLang="en-US" sz="5400" dirty="0" smtClean="0">
                <a:solidFill>
                  <a:srgbClr val="00B0F0"/>
                </a:solidFill>
                <a:latin typeface="HGP創英角ﾎﾟｯﾌﾟ体" pitchFamily="50" charset="-128"/>
                <a:ea typeface="HGP創英角ﾎﾟｯﾌﾟ体" pitchFamily="50" charset="-128"/>
              </a:rPr>
              <a:t>写真館（ぶろっさむ）</a:t>
            </a:r>
            <a:endParaRPr kumimoji="1" lang="ja-JP" altLang="en-US" sz="5400" dirty="0">
              <a:solidFill>
                <a:srgbClr val="00B0F0"/>
              </a:solidFill>
              <a:latin typeface="HGP創英角ﾎﾟｯﾌﾟ体" pitchFamily="50" charset="-128"/>
              <a:ea typeface="HGP創英角ﾎﾟｯﾌﾟ体" pitchFamily="50" charset="-128"/>
            </a:endParaRPr>
          </a:p>
        </p:txBody>
      </p:sp>
      <p:pic>
        <p:nvPicPr>
          <p:cNvPr id="8" name="コンテンツ プレースホルダ 7" descr="スカイツリー.jpg"/>
          <p:cNvPicPr>
            <a:picLocks noGrp="1" noChangeAspect="1"/>
          </p:cNvPicPr>
          <p:nvPr>
            <p:ph idx="1"/>
          </p:nvPr>
        </p:nvPicPr>
        <p:blipFill>
          <a:blip r:embed="rId3" cstate="print"/>
          <a:stretch>
            <a:fillRect/>
          </a:stretch>
        </p:blipFill>
        <p:spPr>
          <a:xfrm>
            <a:off x="971600" y="3627689"/>
            <a:ext cx="3816424" cy="2850539"/>
          </a:xfrm>
        </p:spPr>
      </p:pic>
      <p:pic>
        <p:nvPicPr>
          <p:cNvPr id="5" name="Picture 4583"/>
          <p:cNvPicPr>
            <a:picLocks noChangeAspect="1" noChangeArrowheads="1"/>
          </p:cNvPicPr>
          <p:nvPr/>
        </p:nvPicPr>
        <p:blipFill>
          <a:blip r:embed="rId4" cstate="print">
            <a:lum bright="10000"/>
          </a:blip>
          <a:srcRect/>
          <a:stretch>
            <a:fillRect/>
          </a:stretch>
        </p:blipFill>
        <p:spPr bwMode="auto">
          <a:xfrm>
            <a:off x="3707904" y="1844824"/>
            <a:ext cx="1677483" cy="1260330"/>
          </a:xfrm>
          <a:prstGeom prst="rect">
            <a:avLst/>
          </a:prstGeom>
          <a:noFill/>
          <a:ln w="9525">
            <a:noFill/>
            <a:miter lim="800000"/>
            <a:headEnd/>
            <a:tailEnd/>
          </a:ln>
        </p:spPr>
      </p:pic>
      <p:pic>
        <p:nvPicPr>
          <p:cNvPr id="11" name="図 10" descr="CIMG0061.JPG"/>
          <p:cNvPicPr>
            <a:picLocks noChangeAspect="1"/>
          </p:cNvPicPr>
          <p:nvPr/>
        </p:nvPicPr>
        <p:blipFill>
          <a:blip r:embed="rId5" cstate="print"/>
          <a:stretch>
            <a:fillRect/>
          </a:stretch>
        </p:blipFill>
        <p:spPr>
          <a:xfrm>
            <a:off x="251520" y="1484784"/>
            <a:ext cx="3357834" cy="2520280"/>
          </a:xfrm>
          <a:prstGeom prst="rect">
            <a:avLst/>
          </a:prstGeom>
        </p:spPr>
      </p:pic>
      <p:pic>
        <p:nvPicPr>
          <p:cNvPr id="1026" name="Picture 2"/>
          <p:cNvPicPr>
            <a:picLocks noChangeAspect="1" noChangeArrowheads="1"/>
          </p:cNvPicPr>
          <p:nvPr/>
        </p:nvPicPr>
        <p:blipFill>
          <a:blip r:embed="rId6" cstate="print"/>
          <a:srcRect/>
          <a:stretch>
            <a:fillRect/>
          </a:stretch>
        </p:blipFill>
        <p:spPr bwMode="auto">
          <a:xfrm>
            <a:off x="5292080" y="3501008"/>
            <a:ext cx="2592288" cy="3140935"/>
          </a:xfrm>
          <a:prstGeom prst="rect">
            <a:avLst/>
          </a:prstGeom>
          <a:noFill/>
          <a:ln w="9525">
            <a:noFill/>
            <a:miter lim="800000"/>
            <a:headEnd/>
            <a:tailEnd/>
          </a:ln>
        </p:spPr>
      </p:pic>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47</a:t>
            </a:fld>
            <a:endParaRPr kumimoji="1" lang="ja-JP"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latin typeface="HGS創英角ﾎﾟｯﾌﾟ体" pitchFamily="50" charset="-128"/>
                <a:ea typeface="HGS創英角ﾎﾟｯﾌﾟ体" pitchFamily="50" charset="-128"/>
              </a:rPr>
              <a:t>おまけ①　課外活動　</a:t>
            </a:r>
            <a:r>
              <a:rPr kumimoji="1" lang="en-US" altLang="ja-JP" dirty="0" smtClean="0">
                <a:latin typeface="HGS創英角ﾎﾟｯﾌﾟ体" pitchFamily="50" charset="-128"/>
                <a:ea typeface="HGS創英角ﾎﾟｯﾌﾟ体" pitchFamily="50" charset="-128"/>
              </a:rPr>
              <a:t/>
            </a:r>
            <a:br>
              <a:rPr kumimoji="1" lang="en-US" altLang="ja-JP" dirty="0" smtClean="0">
                <a:latin typeface="HGS創英角ﾎﾟｯﾌﾟ体" pitchFamily="50" charset="-128"/>
                <a:ea typeface="HGS創英角ﾎﾟｯﾌﾟ体" pitchFamily="50" charset="-128"/>
              </a:rPr>
            </a:br>
            <a:r>
              <a:rPr lang="ja-JP" altLang="en-US" sz="4000" dirty="0" smtClean="0">
                <a:latin typeface="HGS創英角ﾎﾟｯﾌﾟ体" pitchFamily="50" charset="-128"/>
                <a:ea typeface="HGS創英角ﾎﾟｯﾌﾟ体" pitchFamily="50" charset="-128"/>
              </a:rPr>
              <a:t>（フライデーナイト</a:t>
            </a:r>
            <a:r>
              <a:rPr lang="ja-JP" altLang="en-US" sz="4000" dirty="0" smtClean="0">
                <a:solidFill>
                  <a:srgbClr val="FF0000"/>
                </a:solidFill>
                <a:latin typeface="HGS創英角ﾎﾟｯﾌﾟ体" pitchFamily="50" charset="-128"/>
                <a:ea typeface="HGS創英角ﾎﾟｯﾌﾟ体" pitchFamily="50" charset="-128"/>
              </a:rPr>
              <a:t>リレーマラソン</a:t>
            </a:r>
            <a:r>
              <a:rPr lang="ja-JP" altLang="en-US" sz="4000" dirty="0" smtClean="0">
                <a:latin typeface="HGS創英角ﾎﾟｯﾌﾟ体" pitchFamily="50" charset="-128"/>
                <a:ea typeface="HGS創英角ﾎﾟｯﾌﾟ体" pitchFamily="50" charset="-128"/>
              </a:rPr>
              <a:t>）</a:t>
            </a:r>
            <a:endParaRPr kumimoji="1" lang="ja-JP" altLang="en-US" sz="4000" dirty="0">
              <a:latin typeface="HGS創英角ﾎﾟｯﾌﾟ体" pitchFamily="50" charset="-128"/>
              <a:ea typeface="HGS創英角ﾎﾟｯﾌﾟ体" pitchFamily="50" charset="-128"/>
            </a:endParaRPr>
          </a:p>
        </p:txBody>
      </p:sp>
      <p:pic>
        <p:nvPicPr>
          <p:cNvPr id="4" name="コンテンツ プレースホルダ 3" descr="photo.jpg"/>
          <p:cNvPicPr>
            <a:picLocks noGrp="1" noChangeAspect="1"/>
          </p:cNvPicPr>
          <p:nvPr>
            <p:ph idx="1"/>
          </p:nvPr>
        </p:nvPicPr>
        <p:blipFill>
          <a:blip r:embed="rId2" cstate="print"/>
          <a:stretch>
            <a:fillRect/>
          </a:stretch>
        </p:blipFill>
        <p:spPr>
          <a:xfrm>
            <a:off x="1542223" y="1600200"/>
            <a:ext cx="6304772" cy="4709120"/>
          </a:xfrm>
        </p:spPr>
      </p:pic>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48</a:t>
            </a:fld>
            <a:endParaRPr kumimoji="1" lang="ja-JP"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IMG_2231.JPG"/>
          <p:cNvPicPr>
            <a:picLocks noChangeAspect="1"/>
          </p:cNvPicPr>
          <p:nvPr/>
        </p:nvPicPr>
        <p:blipFill>
          <a:blip r:embed="rId2" cstate="print"/>
          <a:stretch>
            <a:fillRect/>
          </a:stretch>
        </p:blipFill>
        <p:spPr>
          <a:xfrm>
            <a:off x="4716016" y="3573016"/>
            <a:ext cx="4064000" cy="3048000"/>
          </a:xfrm>
          <a:prstGeom prst="rect">
            <a:avLst/>
          </a:prstGeom>
        </p:spPr>
      </p:pic>
      <p:sp>
        <p:nvSpPr>
          <p:cNvPr id="2" name="タイトル 1"/>
          <p:cNvSpPr>
            <a:spLocks noGrp="1"/>
          </p:cNvSpPr>
          <p:nvPr>
            <p:ph type="title"/>
          </p:nvPr>
        </p:nvSpPr>
        <p:spPr/>
        <p:txBody>
          <a:bodyPr>
            <a:normAutofit fontScale="90000"/>
          </a:bodyPr>
          <a:lstStyle/>
          <a:p>
            <a:r>
              <a:rPr lang="ja-JP" altLang="en-US" dirty="0" smtClean="0">
                <a:latin typeface="HGS創英角ﾎﾟｯﾌﾟ体" pitchFamily="50" charset="-128"/>
                <a:ea typeface="HGS創英角ﾎﾟｯﾌﾟ体" pitchFamily="50" charset="-128"/>
              </a:rPr>
              <a:t>おまけ②　課外活動</a:t>
            </a:r>
            <a:r>
              <a:rPr lang="en-US" altLang="ja-JP" dirty="0" smtClean="0">
                <a:latin typeface="HGS創英角ﾎﾟｯﾌﾟ体" pitchFamily="50" charset="-128"/>
                <a:ea typeface="HGS創英角ﾎﾟｯﾌﾟ体" pitchFamily="50" charset="-128"/>
              </a:rPr>
              <a:t/>
            </a:r>
            <a:br>
              <a:rPr lang="en-US" altLang="ja-JP" dirty="0" smtClean="0">
                <a:latin typeface="HGS創英角ﾎﾟｯﾌﾟ体" pitchFamily="50" charset="-128"/>
                <a:ea typeface="HGS創英角ﾎﾟｯﾌﾟ体" pitchFamily="50" charset="-128"/>
              </a:rPr>
            </a:br>
            <a:r>
              <a:rPr lang="ja-JP" altLang="en-US" sz="3600" dirty="0" smtClean="0">
                <a:latin typeface="HGS創英角ﾎﾟｯﾌﾟ体" pitchFamily="50" charset="-128"/>
                <a:ea typeface="HGS創英角ﾎﾟｯﾌﾟ体" pitchFamily="50" charset="-128"/>
              </a:rPr>
              <a:t>（</a:t>
            </a:r>
            <a:r>
              <a:rPr lang="ja-JP" altLang="en-US" sz="3600" dirty="0" smtClean="0">
                <a:solidFill>
                  <a:srgbClr val="FF0000"/>
                </a:solidFill>
                <a:latin typeface="HGS創英角ﾎﾟｯﾌﾟ体" pitchFamily="50" charset="-128"/>
                <a:ea typeface="HGS創英角ﾎﾟｯﾌﾟ体" pitchFamily="50" charset="-128"/>
              </a:rPr>
              <a:t>電車で往く</a:t>
            </a:r>
            <a:r>
              <a:rPr lang="ja-JP" altLang="en-US" sz="3600" dirty="0" smtClean="0">
                <a:latin typeface="HGS創英角ﾎﾟｯﾌﾟ体" pitchFamily="50" charset="-128"/>
                <a:ea typeface="HGS創英角ﾎﾟｯﾌﾟ体" pitchFamily="50" charset="-128"/>
              </a:rPr>
              <a:t>鬼怒川温泉の</a:t>
            </a:r>
            <a:r>
              <a:rPr lang="ja-JP" altLang="en-US" sz="3600" dirty="0" smtClean="0">
                <a:solidFill>
                  <a:srgbClr val="FF0000"/>
                </a:solidFill>
                <a:latin typeface="HGS創英角ﾎﾟｯﾌﾟ体" pitchFamily="50" charset="-128"/>
                <a:ea typeface="HGS創英角ﾎﾟｯﾌﾟ体" pitchFamily="50" charset="-128"/>
              </a:rPr>
              <a:t>旅</a:t>
            </a:r>
            <a:r>
              <a:rPr lang="ja-JP" altLang="en-US" sz="3600" dirty="0" smtClean="0">
                <a:latin typeface="HGS創英角ﾎﾟｯﾌﾟ体" pitchFamily="50" charset="-128"/>
                <a:ea typeface="HGS創英角ﾎﾟｯﾌﾟ体" pitchFamily="50" charset="-128"/>
              </a:rPr>
              <a:t>）</a:t>
            </a:r>
            <a:endParaRPr kumimoji="1" lang="ja-JP" altLang="en-US" sz="3600" dirty="0">
              <a:latin typeface="HGS創英角ﾎﾟｯﾌﾟ体" pitchFamily="50" charset="-128"/>
              <a:ea typeface="HGS創英角ﾎﾟｯﾌﾟ体" pitchFamily="50" charset="-128"/>
            </a:endParaRPr>
          </a:p>
        </p:txBody>
      </p:sp>
      <p:pic>
        <p:nvPicPr>
          <p:cNvPr id="4" name="コンテンツ プレースホルダ 3" descr="IMG_2226.JPG"/>
          <p:cNvPicPr>
            <a:picLocks noGrp="1" noChangeAspect="1"/>
          </p:cNvPicPr>
          <p:nvPr>
            <p:ph idx="1"/>
          </p:nvPr>
        </p:nvPicPr>
        <p:blipFill>
          <a:blip r:embed="rId3" cstate="print"/>
          <a:stretch>
            <a:fillRect/>
          </a:stretch>
        </p:blipFill>
        <p:spPr>
          <a:xfrm>
            <a:off x="1187624" y="4005064"/>
            <a:ext cx="3456384" cy="2592288"/>
          </a:xfrm>
        </p:spPr>
      </p:pic>
      <p:pic>
        <p:nvPicPr>
          <p:cNvPr id="6" name="図 5" descr="IMG_2219.JPG"/>
          <p:cNvPicPr>
            <a:picLocks noChangeAspect="1"/>
          </p:cNvPicPr>
          <p:nvPr/>
        </p:nvPicPr>
        <p:blipFill>
          <a:blip r:embed="rId4" cstate="print"/>
          <a:stretch>
            <a:fillRect/>
          </a:stretch>
        </p:blipFill>
        <p:spPr>
          <a:xfrm>
            <a:off x="1043608" y="1556792"/>
            <a:ext cx="3528392" cy="2646294"/>
          </a:xfrm>
          <a:prstGeom prst="rect">
            <a:avLst/>
          </a:prstGeom>
        </p:spPr>
      </p:pic>
      <p:pic>
        <p:nvPicPr>
          <p:cNvPr id="7" name="図 6" descr="IMG_2224.JPG"/>
          <p:cNvPicPr>
            <a:picLocks noChangeAspect="1"/>
          </p:cNvPicPr>
          <p:nvPr/>
        </p:nvPicPr>
        <p:blipFill>
          <a:blip r:embed="rId5" cstate="print"/>
          <a:stretch>
            <a:fillRect/>
          </a:stretch>
        </p:blipFill>
        <p:spPr>
          <a:xfrm>
            <a:off x="5004048" y="1628800"/>
            <a:ext cx="3552394" cy="2664296"/>
          </a:xfrm>
          <a:prstGeom prst="rect">
            <a:avLst/>
          </a:prstGeom>
        </p:spPr>
      </p:pic>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49</a:t>
            </a:fld>
            <a:endParaRPr kumimoji="1"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640960" cy="1143000"/>
          </a:xfrm>
        </p:spPr>
        <p:txBody>
          <a:bodyPr>
            <a:normAutofit fontScale="90000"/>
          </a:bodyPr>
          <a:lstStyle/>
          <a:p>
            <a:r>
              <a:rPr lang="en-US" altLang="ja-JP" sz="4000" dirty="0" smtClean="0">
                <a:latin typeface="HGPｺﾞｼｯｸE" pitchFamily="50" charset="-128"/>
                <a:ea typeface="HGPｺﾞｼｯｸE" pitchFamily="50" charset="-128"/>
              </a:rPr>
              <a:t>WHO</a:t>
            </a:r>
            <a:r>
              <a:rPr lang="ja-JP" altLang="en-US" sz="4000" dirty="0" smtClean="0">
                <a:latin typeface="HGPｺﾞｼｯｸE" pitchFamily="50" charset="-128"/>
                <a:ea typeface="HGPｺﾞｼｯｸE" pitchFamily="50" charset="-128"/>
              </a:rPr>
              <a:t>による</a:t>
            </a:r>
            <a:r>
              <a:rPr lang="zh-TW" altLang="en-US" sz="4000" dirty="0" smtClean="0">
                <a:latin typeface="HGPｺﾞｼｯｸE" pitchFamily="50" charset="-128"/>
                <a:ea typeface="HGPｺﾞｼｯｸE" pitchFamily="50" charset="-128"/>
              </a:rPr>
              <a:t>国際障害分類</a:t>
            </a:r>
            <a:r>
              <a:rPr lang="ja-JP" altLang="en-US" sz="4000" dirty="0" smtClean="0">
                <a:latin typeface="HGPｺﾞｼｯｸE" pitchFamily="50" charset="-128"/>
                <a:ea typeface="HGPｺﾞｼｯｸE" pitchFamily="50" charset="-128"/>
              </a:rPr>
              <a:t>（</a:t>
            </a:r>
            <a:r>
              <a:rPr lang="en-US" altLang="ja-JP" sz="4000" dirty="0" smtClean="0">
                <a:latin typeface="HGPｺﾞｼｯｸE" pitchFamily="50" charset="-128"/>
                <a:ea typeface="HGPｺﾞｼｯｸE" pitchFamily="50" charset="-128"/>
              </a:rPr>
              <a:t>ICIDH</a:t>
            </a:r>
            <a:r>
              <a:rPr lang="ja-JP" altLang="en-US" sz="4000" dirty="0" smtClean="0">
                <a:latin typeface="HGPｺﾞｼｯｸE" pitchFamily="50" charset="-128"/>
                <a:ea typeface="HGPｺﾞｼｯｸE" pitchFamily="50" charset="-128"/>
              </a:rPr>
              <a:t>・１９８０）　</a:t>
            </a:r>
            <a:r>
              <a:rPr lang="en-US" altLang="ja-JP" sz="3100" dirty="0" smtClean="0">
                <a:latin typeface="HGPｺﾞｼｯｸE" pitchFamily="50" charset="-128"/>
                <a:ea typeface="HGPｺﾞｼｯｸE" pitchFamily="50" charset="-128"/>
              </a:rPr>
              <a:t>※ </a:t>
            </a:r>
            <a:r>
              <a:rPr lang="ja-JP" altLang="en-US" sz="3100" dirty="0" smtClean="0">
                <a:latin typeface="HGPｺﾞｼｯｸE" pitchFamily="50" charset="-128"/>
                <a:ea typeface="HGPｺﾞｼｯｸE" pitchFamily="50" charset="-128"/>
              </a:rPr>
              <a:t>最初の </a:t>
            </a:r>
            <a:r>
              <a:rPr lang="en-US" altLang="ja-JP" sz="3100" dirty="0" smtClean="0">
                <a:latin typeface="HGPｺﾞｼｯｸE" pitchFamily="50" charset="-128"/>
                <a:ea typeface="HGPｺﾞｼｯｸE" pitchFamily="50" charset="-128"/>
              </a:rPr>
              <a:t>IC </a:t>
            </a:r>
            <a:r>
              <a:rPr lang="ja-JP" altLang="en-US" sz="3100" dirty="0" smtClean="0">
                <a:latin typeface="HGPｺﾞｼｯｸE" pitchFamily="50" charset="-128"/>
                <a:ea typeface="HGPｺﾞｼｯｸE" pitchFamily="50" charset="-128"/>
              </a:rPr>
              <a:t>は </a:t>
            </a:r>
            <a:r>
              <a:rPr lang="en-US" altLang="ja-JP" sz="3100" dirty="0" smtClean="0">
                <a:latin typeface="HGPｺﾞｼｯｸE" pitchFamily="50" charset="-128"/>
                <a:ea typeface="HGPｺﾞｼｯｸE" pitchFamily="50" charset="-128"/>
              </a:rPr>
              <a:t>International Classification </a:t>
            </a:r>
            <a:r>
              <a:rPr lang="ja-JP" altLang="en-US" sz="3100" dirty="0" smtClean="0">
                <a:latin typeface="HGPｺﾞｼｯｸE" pitchFamily="50" charset="-128"/>
                <a:ea typeface="HGPｺﾞｼｯｸE" pitchFamily="50" charset="-128"/>
              </a:rPr>
              <a:t>の略</a:t>
            </a:r>
            <a:endParaRPr lang="en-US" altLang="ja-JP" sz="3100" dirty="0" smtClean="0">
              <a:latin typeface="HGPｺﾞｼｯｸE" pitchFamily="50" charset="-128"/>
              <a:ea typeface="HGPｺﾞｼｯｸE" pitchFamily="50" charset="-128"/>
            </a:endParaRPr>
          </a:p>
        </p:txBody>
      </p:sp>
      <p:sp>
        <p:nvSpPr>
          <p:cNvPr id="3" name="コンテンツ プレースホルダ 2"/>
          <p:cNvSpPr>
            <a:spLocks noGrp="1"/>
          </p:cNvSpPr>
          <p:nvPr>
            <p:ph idx="1"/>
          </p:nvPr>
        </p:nvSpPr>
        <p:spPr>
          <a:xfrm>
            <a:off x="1115616" y="2060848"/>
            <a:ext cx="2520280" cy="1296145"/>
          </a:xfrm>
          <a:ln>
            <a:solidFill>
              <a:schemeClr val="tx1"/>
            </a:solidFill>
          </a:ln>
        </p:spPr>
        <p:txBody>
          <a:bodyPr>
            <a:normAutofit fontScale="92500" lnSpcReduction="20000"/>
          </a:bodyPr>
          <a:lstStyle/>
          <a:p>
            <a:pPr algn="ctr">
              <a:buNone/>
            </a:pPr>
            <a:r>
              <a:rPr lang="en-US" altLang="ja-JP" sz="2800" dirty="0" smtClean="0">
                <a:latin typeface="HGPｺﾞｼｯｸE" pitchFamily="50" charset="-128"/>
                <a:ea typeface="HGPｺﾞｼｯｸE" pitchFamily="50" charset="-128"/>
              </a:rPr>
              <a:t>Disease</a:t>
            </a:r>
            <a:r>
              <a:rPr lang="ja-JP" altLang="en-US" sz="2800" dirty="0" smtClean="0">
                <a:latin typeface="HGPｺﾞｼｯｸE" pitchFamily="50" charset="-128"/>
                <a:ea typeface="HGPｺﾞｼｯｸE" pitchFamily="50" charset="-128"/>
              </a:rPr>
              <a:t>（疾病）</a:t>
            </a:r>
            <a:endParaRPr lang="en-US" altLang="ja-JP" sz="2800" dirty="0" smtClean="0">
              <a:latin typeface="HGPｺﾞｼｯｸE" pitchFamily="50" charset="-128"/>
              <a:ea typeface="HGPｺﾞｼｯｸE" pitchFamily="50" charset="-128"/>
            </a:endParaRPr>
          </a:p>
          <a:p>
            <a:pPr algn="ctr">
              <a:buNone/>
            </a:pPr>
            <a:r>
              <a:rPr lang="en-US" altLang="ja-JP" sz="2800" dirty="0" smtClean="0">
                <a:latin typeface="HGPｺﾞｼｯｸE" pitchFamily="50" charset="-128"/>
                <a:ea typeface="HGPｺﾞｼｯｸE" pitchFamily="50" charset="-128"/>
              </a:rPr>
              <a:t>or</a:t>
            </a:r>
          </a:p>
          <a:p>
            <a:pPr algn="ctr">
              <a:buNone/>
            </a:pPr>
            <a:r>
              <a:rPr lang="en-US" altLang="ja-JP" sz="2800" dirty="0" smtClean="0">
                <a:latin typeface="HGPｺﾞｼｯｸE" pitchFamily="50" charset="-128"/>
                <a:ea typeface="HGPｺﾞｼｯｸE" pitchFamily="50" charset="-128"/>
              </a:rPr>
              <a:t>Disorder</a:t>
            </a:r>
            <a:r>
              <a:rPr lang="ja-JP" altLang="en-US" sz="2800" dirty="0" smtClean="0">
                <a:latin typeface="HGPｺﾞｼｯｸE" pitchFamily="50" charset="-128"/>
                <a:ea typeface="HGPｺﾞｼｯｸE" pitchFamily="50" charset="-128"/>
              </a:rPr>
              <a:t>（変調）</a:t>
            </a:r>
            <a:endParaRPr lang="en-US" altLang="ja-JP" sz="2800" dirty="0" smtClean="0">
              <a:latin typeface="HGPｺﾞｼｯｸE" pitchFamily="50" charset="-128"/>
              <a:ea typeface="HGPｺﾞｼｯｸE" pitchFamily="50" charset="-128"/>
            </a:endParaRPr>
          </a:p>
          <a:p>
            <a:pPr>
              <a:buNone/>
            </a:pPr>
            <a:endParaRPr lang="en-US" altLang="ja-JP" sz="3600" dirty="0" smtClean="0">
              <a:latin typeface="HGPｺﾞｼｯｸE" pitchFamily="50" charset="-128"/>
              <a:ea typeface="HGPｺﾞｼｯｸE" pitchFamily="50" charset="-128"/>
            </a:endParaRP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5</a:t>
            </a:fld>
            <a:endParaRPr kumimoji="1" lang="ja-JP" altLang="en-US"/>
          </a:p>
        </p:txBody>
      </p:sp>
      <p:sp>
        <p:nvSpPr>
          <p:cNvPr id="5" name="コンテンツ プレースホルダ 2"/>
          <p:cNvSpPr txBox="1">
            <a:spLocks/>
          </p:cNvSpPr>
          <p:nvPr/>
        </p:nvSpPr>
        <p:spPr>
          <a:xfrm>
            <a:off x="5868144" y="1772816"/>
            <a:ext cx="3024336" cy="469913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600" b="0" i="0" u="none" strike="noStrike" kern="1200" cap="none" spc="0" normalizeH="0" baseline="0" noProof="0" dirty="0" smtClean="0">
              <a:ln>
                <a:noFill/>
              </a:ln>
              <a:solidFill>
                <a:schemeClr val="tx1"/>
              </a:solidFill>
              <a:effectLst/>
              <a:uLnTx/>
              <a:uFillTx/>
              <a:latin typeface="HGPｺﾞｼｯｸE" pitchFamily="50" charset="-128"/>
              <a:ea typeface="HGPｺﾞｼｯｸE" pitchFamily="50" charset="-128"/>
              <a:cs typeface="+mn-cs"/>
            </a:endParaRPr>
          </a:p>
        </p:txBody>
      </p:sp>
      <p:sp>
        <p:nvSpPr>
          <p:cNvPr id="6" name="コンテンツ プレースホルダ 2"/>
          <p:cNvSpPr txBox="1">
            <a:spLocks/>
          </p:cNvSpPr>
          <p:nvPr/>
        </p:nvSpPr>
        <p:spPr>
          <a:xfrm>
            <a:off x="4644008" y="2060848"/>
            <a:ext cx="3240360" cy="1296144"/>
          </a:xfrm>
          <a:prstGeom prst="rect">
            <a:avLst/>
          </a:prstGeom>
          <a:solidFill>
            <a:schemeClr val="accent5">
              <a:lumMod val="40000"/>
              <a:lumOff val="60000"/>
            </a:schemeClr>
          </a:solidFill>
          <a:ln>
            <a:solidFill>
              <a:schemeClr val="tx1"/>
            </a:solidFill>
          </a:ln>
        </p:spPr>
        <p:txBody>
          <a:bodyPr vert="horz" lIns="91440" tIns="45720" rIns="91440" bIns="45720" rtlCol="0">
            <a:normAutofit/>
          </a:bodyPr>
          <a:lstStyle/>
          <a:p>
            <a:pPr marL="342900" lvl="0" indent="-342900" algn="ctr">
              <a:spcBef>
                <a:spcPct val="20000"/>
              </a:spcBef>
              <a:defRPr/>
            </a:pPr>
            <a:r>
              <a:rPr lang="en-US" altLang="ja-JP" sz="2800" dirty="0" smtClean="0">
                <a:latin typeface="HGPｺﾞｼｯｸE" pitchFamily="50" charset="-128"/>
                <a:ea typeface="HGPｺﾞｼｯｸE" pitchFamily="50" charset="-128"/>
              </a:rPr>
              <a:t>Impairments</a:t>
            </a:r>
          </a:p>
          <a:p>
            <a:pPr marL="342900" lvl="0" indent="-342900" algn="ctr">
              <a:spcBef>
                <a:spcPct val="20000"/>
              </a:spcBef>
              <a:defRPr/>
            </a:pPr>
            <a:r>
              <a:rPr lang="ja-JP" altLang="en-US" sz="2800" dirty="0" smtClean="0">
                <a:latin typeface="HGPｺﾞｼｯｸE" pitchFamily="50" charset="-128"/>
                <a:ea typeface="HGPｺﾞｼｯｸE" pitchFamily="50" charset="-128"/>
              </a:rPr>
              <a:t>（機能・</a:t>
            </a:r>
            <a:r>
              <a:rPr lang="ja-JP" altLang="en-US" sz="2800" dirty="0" err="1" smtClean="0">
                <a:latin typeface="HGPｺﾞｼｯｸE" pitchFamily="50" charset="-128"/>
                <a:ea typeface="HGPｺﾞｼｯｸE" pitchFamily="50" charset="-128"/>
              </a:rPr>
              <a:t>形態障がい</a:t>
            </a:r>
            <a:r>
              <a:rPr lang="ja-JP" altLang="en-US" sz="2800" dirty="0" smtClean="0">
                <a:latin typeface="HGPｺﾞｼｯｸE" pitchFamily="50" charset="-128"/>
                <a:ea typeface="HGPｺﾞｼｯｸE" pitchFamily="50" charset="-128"/>
              </a:rPr>
              <a:t>）</a:t>
            </a:r>
            <a:endParaRPr lang="en-US" altLang="ja-JP" sz="2800" dirty="0" smtClean="0">
              <a:latin typeface="HGPｺﾞｼｯｸE" pitchFamily="50" charset="-128"/>
              <a:ea typeface="HGPｺﾞｼｯｸE" pitchFamily="50" charset="-128"/>
            </a:endParaRPr>
          </a:p>
        </p:txBody>
      </p:sp>
      <p:sp>
        <p:nvSpPr>
          <p:cNvPr id="7" name="コンテンツ プレースホルダ 2"/>
          <p:cNvSpPr txBox="1">
            <a:spLocks/>
          </p:cNvSpPr>
          <p:nvPr/>
        </p:nvSpPr>
        <p:spPr>
          <a:xfrm>
            <a:off x="1043608" y="4077072"/>
            <a:ext cx="2664296" cy="1512168"/>
          </a:xfrm>
          <a:prstGeom prst="rect">
            <a:avLst/>
          </a:prstGeom>
          <a:solidFill>
            <a:schemeClr val="accent5">
              <a:lumMod val="40000"/>
              <a:lumOff val="60000"/>
            </a:schemeClr>
          </a:solidFill>
          <a:ln>
            <a:solidFill>
              <a:schemeClr val="tx1"/>
            </a:solidFill>
          </a:ln>
        </p:spPr>
        <p:txBody>
          <a:bodyPr vert="horz" lIns="91440" tIns="45720" rIns="91440" bIns="45720" rtlCol="0">
            <a:normAutofit/>
          </a:bodyPr>
          <a:lstStyle/>
          <a:p>
            <a:pPr marL="342900" lvl="0" indent="-342900" algn="ctr">
              <a:spcBef>
                <a:spcPct val="20000"/>
              </a:spcBef>
              <a:defRPr/>
            </a:pPr>
            <a:r>
              <a:rPr lang="en-US" altLang="ja-JP" sz="2800" dirty="0" smtClean="0">
                <a:latin typeface="HGPｺﾞｼｯｸE" pitchFamily="50" charset="-128"/>
                <a:ea typeface="HGPｺﾞｼｯｸE" pitchFamily="50" charset="-128"/>
              </a:rPr>
              <a:t>Disabilities</a:t>
            </a:r>
          </a:p>
          <a:p>
            <a:pPr marL="342900" lvl="0" indent="-342900" algn="ctr">
              <a:spcBef>
                <a:spcPct val="20000"/>
              </a:spcBef>
              <a:defRPr/>
            </a:pPr>
            <a:r>
              <a:rPr lang="ja-JP" altLang="en-US" sz="2800" dirty="0" smtClean="0">
                <a:latin typeface="HGPｺﾞｼｯｸE" pitchFamily="50" charset="-128"/>
                <a:ea typeface="HGPｺﾞｼｯｸE" pitchFamily="50" charset="-128"/>
              </a:rPr>
              <a:t>（能力障がい＊）</a:t>
            </a:r>
            <a:endParaRPr lang="en-US" altLang="ja-JP" sz="2800" dirty="0" smtClean="0">
              <a:latin typeface="HGPｺﾞｼｯｸE" pitchFamily="50" charset="-128"/>
              <a:ea typeface="HGPｺﾞｼｯｸE" pitchFamily="50" charset="-128"/>
            </a:endParaRPr>
          </a:p>
        </p:txBody>
      </p:sp>
      <p:sp>
        <p:nvSpPr>
          <p:cNvPr id="8" name="コンテンツ プレースホルダ 2"/>
          <p:cNvSpPr txBox="1">
            <a:spLocks/>
          </p:cNvSpPr>
          <p:nvPr/>
        </p:nvSpPr>
        <p:spPr>
          <a:xfrm>
            <a:off x="4644008" y="4077072"/>
            <a:ext cx="3312368" cy="1512168"/>
          </a:xfrm>
          <a:prstGeom prst="rect">
            <a:avLst/>
          </a:prstGeom>
          <a:solidFill>
            <a:schemeClr val="accent5">
              <a:lumMod val="40000"/>
              <a:lumOff val="60000"/>
            </a:schemeClr>
          </a:solidFill>
          <a:ln>
            <a:solidFill>
              <a:schemeClr val="tx1"/>
            </a:solidFill>
          </a:ln>
        </p:spPr>
        <p:txBody>
          <a:bodyPr vert="horz" lIns="91440" tIns="45720" rIns="91440" bIns="45720" rtlCol="0">
            <a:normAutofit/>
          </a:bodyPr>
          <a:lstStyle/>
          <a:p>
            <a:pPr marL="342900" lvl="0" indent="-342900" algn="ctr">
              <a:spcBef>
                <a:spcPct val="20000"/>
              </a:spcBef>
              <a:defRPr/>
            </a:pPr>
            <a:r>
              <a:rPr lang="en-US" altLang="ja-JP" sz="2800" dirty="0" smtClean="0">
                <a:solidFill>
                  <a:srgbClr val="FF0000"/>
                </a:solidFill>
                <a:latin typeface="HGPｺﾞｼｯｸE" pitchFamily="50" charset="-128"/>
                <a:ea typeface="HGPｺﾞｼｯｸE" pitchFamily="50" charset="-128"/>
              </a:rPr>
              <a:t>Handicaps</a:t>
            </a:r>
          </a:p>
          <a:p>
            <a:pPr marL="342900" lvl="0" indent="-342900" algn="ctr">
              <a:spcBef>
                <a:spcPct val="20000"/>
              </a:spcBef>
              <a:defRPr/>
            </a:pPr>
            <a:r>
              <a:rPr lang="ja-JP" altLang="en-US" sz="2800" dirty="0" smtClean="0">
                <a:solidFill>
                  <a:srgbClr val="FF0000"/>
                </a:solidFill>
                <a:latin typeface="HGPｺﾞｼｯｸE" pitchFamily="50" charset="-128"/>
                <a:ea typeface="HGPｺﾞｼｯｸE" pitchFamily="50" charset="-128"/>
              </a:rPr>
              <a:t>（社会的不利）</a:t>
            </a:r>
            <a:endParaRPr lang="en-US" altLang="ja-JP" sz="2800" dirty="0" smtClean="0">
              <a:solidFill>
                <a:srgbClr val="FF0000"/>
              </a:solidFill>
              <a:latin typeface="HGPｺﾞｼｯｸE" pitchFamily="50" charset="-128"/>
              <a:ea typeface="HGPｺﾞｼｯｸE" pitchFamily="50" charset="-128"/>
            </a:endParaRPr>
          </a:p>
        </p:txBody>
      </p:sp>
      <p:cxnSp>
        <p:nvCxnSpPr>
          <p:cNvPr id="12" name="直線矢印コネクタ 11"/>
          <p:cNvCxnSpPr>
            <a:stCxn id="3" idx="3"/>
            <a:endCxn id="6" idx="1"/>
          </p:cNvCxnSpPr>
          <p:nvPr/>
        </p:nvCxnSpPr>
        <p:spPr>
          <a:xfrm flipV="1">
            <a:off x="3635896" y="2708920"/>
            <a:ext cx="1008112"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3635896" y="4797152"/>
            <a:ext cx="1008112"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stCxn id="6" idx="2"/>
            <a:endCxn id="7" idx="0"/>
          </p:cNvCxnSpPr>
          <p:nvPr/>
        </p:nvCxnSpPr>
        <p:spPr>
          <a:xfrm flipH="1">
            <a:off x="2375756" y="3356992"/>
            <a:ext cx="3888432" cy="7200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カギ線コネクタ 22"/>
          <p:cNvCxnSpPr>
            <a:stCxn id="6" idx="3"/>
            <a:endCxn id="8" idx="3"/>
          </p:cNvCxnSpPr>
          <p:nvPr/>
        </p:nvCxnSpPr>
        <p:spPr>
          <a:xfrm>
            <a:off x="7884368" y="2708920"/>
            <a:ext cx="72008" cy="2124236"/>
          </a:xfrm>
          <a:prstGeom prst="bentConnector3">
            <a:avLst>
              <a:gd name="adj1" fmla="val 417465"/>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251520" y="5877272"/>
            <a:ext cx="8640960" cy="738664"/>
          </a:xfrm>
          <a:prstGeom prst="rect">
            <a:avLst/>
          </a:prstGeom>
          <a:noFill/>
        </p:spPr>
        <p:txBody>
          <a:bodyPr wrap="square" rtlCol="0">
            <a:spAutoFit/>
          </a:bodyPr>
          <a:lstStyle/>
          <a:p>
            <a:pPr lvl="0"/>
            <a:r>
              <a:rPr kumimoji="1" lang="ja-JP" altLang="en-US" sz="2400" dirty="0" smtClean="0"/>
              <a:t>＊</a:t>
            </a:r>
            <a:r>
              <a:rPr lang="ja-JP" altLang="en-US" sz="2400" dirty="0" smtClean="0">
                <a:latin typeface="HGPｺﾞｼｯｸE" pitchFamily="50" charset="-128"/>
                <a:ea typeface="HGPｺﾞｼｯｸE" pitchFamily="50" charset="-128"/>
              </a:rPr>
              <a:t>生活面・就労面等における </a:t>
            </a:r>
            <a:r>
              <a:rPr lang="en-US" altLang="ja-JP" sz="2400" dirty="0" err="1" smtClean="0">
                <a:latin typeface="HGPｺﾞｼｯｸE" pitchFamily="50" charset="-128"/>
                <a:ea typeface="HGPｺﾞｼｯｸE" pitchFamily="50" charset="-128"/>
              </a:rPr>
              <a:t>dis</a:t>
            </a:r>
            <a:r>
              <a:rPr lang="ja-JP" altLang="en-US" sz="2400" dirty="0" smtClean="0">
                <a:latin typeface="HGPｺﾞｼｯｸE" pitchFamily="50" charset="-128"/>
                <a:ea typeface="HGPｺﾞｼｯｸE" pitchFamily="50" charset="-128"/>
              </a:rPr>
              <a:t>・</a:t>
            </a:r>
            <a:r>
              <a:rPr lang="en-US" altLang="ja-JP" sz="2400" dirty="0" err="1" smtClean="0">
                <a:latin typeface="HGPｺﾞｼｯｸE" pitchFamily="50" charset="-128"/>
                <a:ea typeface="HGPｺﾞｼｯｸE" pitchFamily="50" charset="-128"/>
              </a:rPr>
              <a:t>abirity</a:t>
            </a:r>
            <a:r>
              <a:rPr lang="ja-JP" altLang="en-US" sz="2400" dirty="0" smtClean="0">
                <a:latin typeface="HGPｺﾞｼｯｸE" pitchFamily="50" charset="-128"/>
                <a:ea typeface="HGPｺﾞｼｯｸE" pitchFamily="50" charset="-128"/>
              </a:rPr>
              <a:t>（能力・不全／低下）状態</a:t>
            </a:r>
            <a:endParaRPr lang="en-US" altLang="ja-JP" sz="2400" dirty="0" smtClean="0">
              <a:latin typeface="HGPｺﾞｼｯｸE" pitchFamily="50" charset="-128"/>
              <a:ea typeface="HGPｺﾞｼｯｸE" pitchFamily="50" charset="-128"/>
            </a:endParaRPr>
          </a:p>
          <a:p>
            <a:endParaRPr kumimoji="1" lang="ja-JP"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latin typeface="HGS創英角ﾎﾟｯﾌﾟ体" pitchFamily="50" charset="-128"/>
                <a:ea typeface="HGS創英角ﾎﾟｯﾌﾟ体" pitchFamily="50" charset="-128"/>
              </a:rPr>
              <a:t>おまけ③　課外活動</a:t>
            </a:r>
            <a:r>
              <a:rPr lang="en-US" altLang="ja-JP" dirty="0" smtClean="0">
                <a:latin typeface="HGS創英角ﾎﾟｯﾌﾟ体" pitchFamily="50" charset="-128"/>
                <a:ea typeface="HGS創英角ﾎﾟｯﾌﾟ体" pitchFamily="50" charset="-128"/>
              </a:rPr>
              <a:t/>
            </a:r>
            <a:br>
              <a:rPr lang="en-US" altLang="ja-JP" dirty="0" smtClean="0">
                <a:latin typeface="HGS創英角ﾎﾟｯﾌﾟ体" pitchFamily="50" charset="-128"/>
                <a:ea typeface="HGS創英角ﾎﾟｯﾌﾟ体" pitchFamily="50" charset="-128"/>
              </a:rPr>
            </a:br>
            <a:r>
              <a:rPr lang="ja-JP" altLang="en-US" sz="3600" dirty="0" smtClean="0">
                <a:latin typeface="HGS創英角ﾎﾟｯﾌﾟ体" pitchFamily="50" charset="-128"/>
                <a:ea typeface="HGS創英角ﾎﾟｯﾌﾟ体" pitchFamily="50" charset="-128"/>
              </a:rPr>
              <a:t>（</a:t>
            </a:r>
            <a:r>
              <a:rPr lang="ja-JP" altLang="en-US" sz="3600" b="1" dirty="0" smtClean="0">
                <a:solidFill>
                  <a:srgbClr val="FF0000"/>
                </a:solidFill>
                <a:latin typeface="HGS創英角ﾎﾟｯﾌﾟ体" pitchFamily="50" charset="-128"/>
                <a:ea typeface="HGS創英角ﾎﾟｯﾌﾟ体" pitchFamily="50" charset="-128"/>
              </a:rPr>
              <a:t>「情熱ペンション」</a:t>
            </a:r>
            <a:r>
              <a:rPr lang="ja-JP" altLang="en-US" sz="3600" dirty="0" smtClean="0">
                <a:latin typeface="HGS創英角ﾎﾟｯﾌﾟ体" pitchFamily="50" charset="-128"/>
                <a:ea typeface="HGS創英角ﾎﾟｯﾌﾟ体" pitchFamily="50" charset="-128"/>
              </a:rPr>
              <a:t>貸し切り＆ＢＢＱ）</a:t>
            </a:r>
            <a:endParaRPr kumimoji="1" lang="ja-JP" altLang="en-US" sz="3600" dirty="0">
              <a:latin typeface="HGS創英角ﾎﾟｯﾌﾟ体" pitchFamily="50" charset="-128"/>
              <a:ea typeface="HGS創英角ﾎﾟｯﾌﾟ体" pitchFamily="50" charset="-128"/>
            </a:endParaRPr>
          </a:p>
        </p:txBody>
      </p:sp>
      <p:pic>
        <p:nvPicPr>
          <p:cNvPr id="11" name="コンテンツ プレースホルダ 10" descr="DSCN0043.JPG"/>
          <p:cNvPicPr>
            <a:picLocks noGrp="1" noChangeAspect="1"/>
          </p:cNvPicPr>
          <p:nvPr>
            <p:ph idx="1"/>
          </p:nvPr>
        </p:nvPicPr>
        <p:blipFill>
          <a:blip r:embed="rId2" cstate="print"/>
          <a:stretch>
            <a:fillRect/>
          </a:stretch>
        </p:blipFill>
        <p:spPr>
          <a:xfrm>
            <a:off x="1403648" y="1556792"/>
            <a:ext cx="6552728" cy="4914546"/>
          </a:xfrm>
        </p:spPr>
      </p:pic>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50</a:t>
            </a:fld>
            <a:endParaRPr kumimoji="1" lang="ja-JP"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563888" y="5157192"/>
            <a:ext cx="2736304" cy="707886"/>
          </a:xfrm>
          <a:prstGeom prst="rect">
            <a:avLst/>
          </a:prstGeom>
          <a:noFill/>
        </p:spPr>
        <p:txBody>
          <a:bodyPr wrap="square" rtlCol="0">
            <a:spAutoFit/>
          </a:bodyPr>
          <a:lstStyle/>
          <a:p>
            <a:r>
              <a:rPr kumimoji="1" lang="ja-JP" altLang="en-US" sz="4000" dirty="0" smtClean="0">
                <a:latin typeface="HGS創英角ﾎﾟｯﾌﾟ体" pitchFamily="50" charset="-128"/>
                <a:ea typeface="HGS創英角ﾎﾟｯﾌﾟ体" pitchFamily="50" charset="-128"/>
              </a:rPr>
              <a:t>おしまい</a:t>
            </a:r>
            <a:r>
              <a:rPr kumimoji="1" lang="ja-JP" altLang="en-US" sz="4000" dirty="0" smtClean="0">
                <a:solidFill>
                  <a:srgbClr val="FF00FF"/>
                </a:solidFill>
                <a:latin typeface="HGS創英角ﾎﾟｯﾌﾟ体" pitchFamily="50" charset="-128"/>
                <a:ea typeface="HGS創英角ﾎﾟｯﾌﾟ体" pitchFamily="50" charset="-128"/>
              </a:rPr>
              <a:t>❤</a:t>
            </a:r>
            <a:endParaRPr kumimoji="1" lang="ja-JP" altLang="en-US" sz="4000" dirty="0">
              <a:solidFill>
                <a:srgbClr val="FF00FF"/>
              </a:solidFill>
              <a:latin typeface="HGS創英角ﾎﾟｯﾌﾟ体" pitchFamily="50" charset="-128"/>
              <a:ea typeface="HGS創英角ﾎﾟｯﾌﾟ体" pitchFamily="50" charset="-128"/>
            </a:endParaRPr>
          </a:p>
        </p:txBody>
      </p:sp>
      <p:pic>
        <p:nvPicPr>
          <p:cNvPr id="4" name="図 3" descr="DSC01015.JPG"/>
          <p:cNvPicPr>
            <a:picLocks noChangeAspect="1"/>
          </p:cNvPicPr>
          <p:nvPr/>
        </p:nvPicPr>
        <p:blipFill>
          <a:blip r:embed="rId2" cstate="print"/>
          <a:stretch>
            <a:fillRect/>
          </a:stretch>
        </p:blipFill>
        <p:spPr>
          <a:xfrm>
            <a:off x="2267744" y="1196752"/>
            <a:ext cx="4956043" cy="3717032"/>
          </a:xfrm>
          <a:prstGeom prst="rect">
            <a:avLst/>
          </a:prstGeom>
        </p:spPr>
      </p:pic>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51</a:t>
            </a:fld>
            <a:endParaRPr kumimoji="1"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640960" cy="1143000"/>
          </a:xfrm>
        </p:spPr>
        <p:txBody>
          <a:bodyPr>
            <a:normAutofit fontScale="90000"/>
          </a:bodyPr>
          <a:lstStyle/>
          <a:p>
            <a:r>
              <a:rPr lang="en-US" altLang="ja-JP" sz="4000" dirty="0" smtClean="0">
                <a:latin typeface="HGPｺﾞｼｯｸE" pitchFamily="50" charset="-128"/>
                <a:ea typeface="HGPｺﾞｼｯｸE" pitchFamily="50" charset="-128"/>
              </a:rPr>
              <a:t>WHO</a:t>
            </a:r>
            <a:r>
              <a:rPr lang="ja-JP" altLang="en-US" sz="4000" dirty="0" smtClean="0">
                <a:latin typeface="HGPｺﾞｼｯｸE" pitchFamily="50" charset="-128"/>
                <a:ea typeface="HGPｺﾞｼｯｸE" pitchFamily="50" charset="-128"/>
              </a:rPr>
              <a:t>による</a:t>
            </a:r>
            <a:r>
              <a:rPr lang="zh-TW" altLang="en-US" sz="4000" dirty="0" smtClean="0">
                <a:latin typeface="HGPｺﾞｼｯｸE" pitchFamily="50" charset="-128"/>
                <a:ea typeface="HGPｺﾞｼｯｸE" pitchFamily="50" charset="-128"/>
              </a:rPr>
              <a:t>国際</a:t>
            </a:r>
            <a:r>
              <a:rPr lang="ja-JP" altLang="en-US" sz="4000" dirty="0" smtClean="0">
                <a:latin typeface="HGPｺﾞｼｯｸE" pitchFamily="50" charset="-128"/>
                <a:ea typeface="HGPｺﾞｼｯｸE" pitchFamily="50" charset="-128"/>
              </a:rPr>
              <a:t>生活機能分類（</a:t>
            </a:r>
            <a:r>
              <a:rPr lang="en-US" altLang="ja-JP" sz="4000" dirty="0" smtClean="0">
                <a:latin typeface="HGPｺﾞｼｯｸE" pitchFamily="50" charset="-128"/>
                <a:ea typeface="HGPｺﾞｼｯｸE" pitchFamily="50" charset="-128"/>
              </a:rPr>
              <a:t>ICF</a:t>
            </a:r>
            <a:r>
              <a:rPr lang="ja-JP" altLang="en-US" sz="4000" dirty="0" smtClean="0">
                <a:latin typeface="HGPｺﾞｼｯｸE" pitchFamily="50" charset="-128"/>
                <a:ea typeface="HGPｺﾞｼｯｸE" pitchFamily="50" charset="-128"/>
              </a:rPr>
              <a:t>・</a:t>
            </a:r>
            <a:r>
              <a:rPr lang="en-US" altLang="ja-JP" sz="4000" dirty="0" smtClean="0">
                <a:latin typeface="HGPｺﾞｼｯｸE" pitchFamily="50" charset="-128"/>
                <a:ea typeface="HGPｺﾞｼｯｸE" pitchFamily="50" charset="-128"/>
              </a:rPr>
              <a:t>2001</a:t>
            </a:r>
            <a:r>
              <a:rPr lang="ja-JP" altLang="en-US" sz="4000" dirty="0" smtClean="0">
                <a:latin typeface="HGPｺﾞｼｯｸE" pitchFamily="50" charset="-128"/>
                <a:ea typeface="HGPｺﾞｼｯｸE" pitchFamily="50" charset="-128"/>
              </a:rPr>
              <a:t>）　</a:t>
            </a:r>
            <a:r>
              <a:rPr lang="en-US" altLang="ja-JP" sz="3100" dirty="0" smtClean="0">
                <a:latin typeface="HGPｺﾞｼｯｸE" pitchFamily="50" charset="-128"/>
                <a:ea typeface="HGPｺﾞｼｯｸE" pitchFamily="50" charset="-128"/>
              </a:rPr>
              <a:t>※ </a:t>
            </a:r>
            <a:r>
              <a:rPr lang="ja-JP" altLang="en-US" sz="3100" dirty="0" smtClean="0">
                <a:latin typeface="HGPｺﾞｼｯｸE" pitchFamily="50" charset="-128"/>
                <a:ea typeface="HGPｺﾞｼｯｸE" pitchFamily="50" charset="-128"/>
              </a:rPr>
              <a:t>最初の </a:t>
            </a:r>
            <a:r>
              <a:rPr lang="en-US" altLang="ja-JP" sz="3100" dirty="0" smtClean="0">
                <a:latin typeface="HGPｺﾞｼｯｸE" pitchFamily="50" charset="-128"/>
                <a:ea typeface="HGPｺﾞｼｯｸE" pitchFamily="50" charset="-128"/>
              </a:rPr>
              <a:t>IC </a:t>
            </a:r>
            <a:r>
              <a:rPr lang="ja-JP" altLang="en-US" sz="3100" dirty="0" smtClean="0">
                <a:latin typeface="HGPｺﾞｼｯｸE" pitchFamily="50" charset="-128"/>
                <a:ea typeface="HGPｺﾞｼｯｸE" pitchFamily="50" charset="-128"/>
              </a:rPr>
              <a:t>は </a:t>
            </a:r>
            <a:r>
              <a:rPr lang="en-US" altLang="ja-JP" sz="3100" dirty="0" smtClean="0">
                <a:latin typeface="HGPｺﾞｼｯｸE" pitchFamily="50" charset="-128"/>
                <a:ea typeface="HGPｺﾞｼｯｸE" pitchFamily="50" charset="-128"/>
              </a:rPr>
              <a:t>International Classification </a:t>
            </a:r>
            <a:r>
              <a:rPr lang="ja-JP" altLang="en-US" sz="3100" dirty="0" smtClean="0">
                <a:latin typeface="HGPｺﾞｼｯｸE" pitchFamily="50" charset="-128"/>
                <a:ea typeface="HGPｺﾞｼｯｸE" pitchFamily="50" charset="-128"/>
              </a:rPr>
              <a:t>の略</a:t>
            </a:r>
            <a:endParaRPr lang="en-US" altLang="ja-JP" sz="3100" dirty="0" smtClean="0">
              <a:latin typeface="HGPｺﾞｼｯｸE" pitchFamily="50" charset="-128"/>
              <a:ea typeface="HGPｺﾞｼｯｸE" pitchFamily="50" charset="-128"/>
            </a:endParaRPr>
          </a:p>
        </p:txBody>
      </p:sp>
      <p:sp>
        <p:nvSpPr>
          <p:cNvPr id="9" name="正方形/長方形 8"/>
          <p:cNvSpPr/>
          <p:nvPr/>
        </p:nvSpPr>
        <p:spPr>
          <a:xfrm>
            <a:off x="1187624" y="5661248"/>
            <a:ext cx="2304256" cy="923330"/>
          </a:xfrm>
          <a:prstGeom prst="rect">
            <a:avLst/>
          </a:prstGeom>
          <a:solidFill>
            <a:srgbClr val="FFFF00"/>
          </a:solidFill>
          <a:ln>
            <a:solidFill>
              <a:schemeClr val="tx1"/>
            </a:solidFill>
          </a:ln>
        </p:spPr>
        <p:txBody>
          <a:bodyPr wrap="square">
            <a:spAutoFit/>
          </a:bodyPr>
          <a:lstStyle/>
          <a:p>
            <a:pPr algn="ctr"/>
            <a:r>
              <a:rPr lang="en-US" altLang="ja-JP" dirty="0" smtClean="0"/>
              <a:t>Environmental Factors</a:t>
            </a:r>
          </a:p>
          <a:p>
            <a:pPr algn="ctr"/>
            <a:r>
              <a:rPr lang="ja-JP" altLang="en-US" dirty="0" smtClean="0"/>
              <a:t>（環境因子）</a:t>
            </a:r>
          </a:p>
        </p:txBody>
      </p:sp>
      <p:sp>
        <p:nvSpPr>
          <p:cNvPr id="12" name="正方形/長方形 11"/>
          <p:cNvSpPr/>
          <p:nvPr/>
        </p:nvSpPr>
        <p:spPr>
          <a:xfrm>
            <a:off x="3491880" y="3573016"/>
            <a:ext cx="2016224" cy="923330"/>
          </a:xfrm>
          <a:prstGeom prst="rect">
            <a:avLst/>
          </a:prstGeom>
          <a:ln>
            <a:solidFill>
              <a:schemeClr val="tx1"/>
            </a:solidFill>
          </a:ln>
        </p:spPr>
        <p:txBody>
          <a:bodyPr wrap="square">
            <a:spAutoFit/>
          </a:bodyPr>
          <a:lstStyle/>
          <a:p>
            <a:pPr algn="ctr"/>
            <a:r>
              <a:rPr lang="en-US" altLang="ja-JP" dirty="0" smtClean="0"/>
              <a:t>Activity</a:t>
            </a:r>
          </a:p>
          <a:p>
            <a:pPr algn="ctr"/>
            <a:r>
              <a:rPr lang="en-US" altLang="ja-JP" dirty="0" smtClean="0"/>
              <a:t>(</a:t>
            </a:r>
            <a:r>
              <a:rPr lang="ja-JP" altLang="en-US" dirty="0" smtClean="0"/>
              <a:t>活動）</a:t>
            </a:r>
          </a:p>
          <a:p>
            <a:endParaRPr lang="ja-JP" altLang="en-US" dirty="0" smtClean="0"/>
          </a:p>
        </p:txBody>
      </p:sp>
      <p:sp>
        <p:nvSpPr>
          <p:cNvPr id="13" name="正方形/長方形 12"/>
          <p:cNvSpPr/>
          <p:nvPr/>
        </p:nvSpPr>
        <p:spPr>
          <a:xfrm>
            <a:off x="6516216" y="3645024"/>
            <a:ext cx="2016224" cy="923330"/>
          </a:xfrm>
          <a:prstGeom prst="rect">
            <a:avLst/>
          </a:prstGeom>
          <a:ln>
            <a:solidFill>
              <a:schemeClr val="tx1"/>
            </a:solidFill>
          </a:ln>
        </p:spPr>
        <p:txBody>
          <a:bodyPr wrap="square">
            <a:spAutoFit/>
          </a:bodyPr>
          <a:lstStyle/>
          <a:p>
            <a:pPr algn="ctr"/>
            <a:r>
              <a:rPr lang="en-US" altLang="ja-JP" dirty="0" smtClean="0"/>
              <a:t>Participation</a:t>
            </a:r>
          </a:p>
          <a:p>
            <a:pPr algn="ctr"/>
            <a:r>
              <a:rPr lang="en-US" altLang="ja-JP" dirty="0" smtClean="0"/>
              <a:t>(</a:t>
            </a:r>
            <a:r>
              <a:rPr lang="ja-JP" altLang="en-US" dirty="0" smtClean="0"/>
              <a:t>参加）</a:t>
            </a:r>
          </a:p>
          <a:p>
            <a:endParaRPr lang="ja-JP" altLang="en-US" dirty="0" smtClean="0"/>
          </a:p>
        </p:txBody>
      </p:sp>
      <p:sp>
        <p:nvSpPr>
          <p:cNvPr id="14" name="コンテンツ プレースホルダ 2"/>
          <p:cNvSpPr txBox="1">
            <a:spLocks/>
          </p:cNvSpPr>
          <p:nvPr/>
        </p:nvSpPr>
        <p:spPr>
          <a:xfrm>
            <a:off x="179512" y="3573016"/>
            <a:ext cx="2304256" cy="1008112"/>
          </a:xfrm>
          <a:prstGeom prst="rect">
            <a:avLst/>
          </a:prstGeom>
          <a:ln>
            <a:solidFill>
              <a:schemeClr val="tx1"/>
            </a:solidFill>
          </a:ln>
        </p:spPr>
        <p:txBody>
          <a:bodyPr vert="horz" lIns="91440" tIns="45720" rIns="91440" bIns="45720" rtlCol="0">
            <a:normAutofit lnSpcReduction="10000"/>
          </a:bodyPr>
          <a:lstStyle/>
          <a:p>
            <a:pPr marL="342900" lvl="0" indent="-342900">
              <a:spcBef>
                <a:spcPct val="20000"/>
              </a:spcBef>
            </a:pPr>
            <a:r>
              <a:rPr lang="ja-JP" altLang="en-US" sz="1900" dirty="0" smtClean="0"/>
              <a:t>（</a:t>
            </a:r>
            <a:r>
              <a:rPr lang="en-US" altLang="ja-JP" sz="1900" dirty="0" smtClean="0"/>
              <a:t>Body Functions &amp; Structure</a:t>
            </a:r>
            <a:endParaRPr kumimoji="1" lang="en-US" altLang="ja-JP" sz="19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1" lang="en-US" altLang="ja-JP" sz="1900" b="0" i="0" u="none" strike="noStrike" kern="1200" cap="none" spc="0" normalizeH="0" baseline="0" noProof="0" dirty="0" smtClean="0">
                <a:ln>
                  <a:noFill/>
                </a:ln>
                <a:solidFill>
                  <a:schemeClr val="tx1"/>
                </a:solidFill>
                <a:effectLst/>
                <a:uLnTx/>
                <a:uFillTx/>
                <a:latin typeface="+mn-lt"/>
                <a:ea typeface="+mn-ea"/>
                <a:cs typeface="+mn-cs"/>
              </a:rPr>
              <a:t>(</a:t>
            </a:r>
            <a:r>
              <a:rPr kumimoji="1" lang="ja-JP" altLang="en-US" sz="1900" b="0" i="0" u="none" strike="noStrike" kern="1200" cap="none" spc="0" normalizeH="0" baseline="0" noProof="0" dirty="0" smtClean="0">
                <a:ln>
                  <a:noFill/>
                </a:ln>
                <a:solidFill>
                  <a:schemeClr val="tx1"/>
                </a:solidFill>
                <a:effectLst/>
                <a:uLnTx/>
                <a:uFillTx/>
                <a:latin typeface="+mn-lt"/>
                <a:ea typeface="+mn-ea"/>
                <a:cs typeface="+mn-cs"/>
              </a:rPr>
              <a:t>心身機能・構造）</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600" b="0" i="0" u="none" strike="noStrike" kern="1200" cap="none" spc="0" normalizeH="0" baseline="0" noProof="0" dirty="0" smtClean="0">
              <a:ln>
                <a:noFill/>
              </a:ln>
              <a:solidFill>
                <a:schemeClr val="tx1"/>
              </a:solidFill>
              <a:effectLst/>
              <a:uLnTx/>
              <a:uFillTx/>
              <a:latin typeface="HGPｺﾞｼｯｸE" pitchFamily="50" charset="-128"/>
              <a:ea typeface="HGPｺﾞｼｯｸE" pitchFamily="50" charset="-128"/>
              <a:cs typeface="+mn-cs"/>
            </a:endParaRPr>
          </a:p>
        </p:txBody>
      </p:sp>
      <p:sp>
        <p:nvSpPr>
          <p:cNvPr id="15" name="コンテンツ プレースホルダ 2"/>
          <p:cNvSpPr txBox="1">
            <a:spLocks/>
          </p:cNvSpPr>
          <p:nvPr/>
        </p:nvSpPr>
        <p:spPr>
          <a:xfrm>
            <a:off x="3131840" y="1844824"/>
            <a:ext cx="2736304" cy="936104"/>
          </a:xfrm>
          <a:prstGeom prst="rect">
            <a:avLst/>
          </a:prstGeom>
          <a:ln>
            <a:solidFill>
              <a:schemeClr val="tx1"/>
            </a:solidFill>
          </a:ln>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1" lang="en-US" altLang="ja-JP" sz="1900" b="0" i="0" u="none" strike="noStrike" kern="1200" cap="none" spc="0" normalizeH="0" baseline="0" noProof="0" dirty="0" smtClean="0">
                <a:ln>
                  <a:noFill/>
                </a:ln>
                <a:solidFill>
                  <a:schemeClr val="tx1"/>
                </a:solidFill>
                <a:effectLst/>
                <a:uLnTx/>
                <a:uFillTx/>
                <a:latin typeface="+mn-lt"/>
                <a:ea typeface="+mn-ea"/>
                <a:cs typeface="+mn-cs"/>
              </a:rPr>
              <a:t>Health Condition</a:t>
            </a:r>
          </a:p>
          <a:p>
            <a:pPr marL="342900" marR="0" lvl="0" indent="-342900" algn="ctr" defTabSz="914400" rtl="0" eaLnBrk="1" fontAlgn="auto" latinLnBrk="0" hangingPunct="1">
              <a:lnSpc>
                <a:spcPct val="100000"/>
              </a:lnSpc>
              <a:spcBef>
                <a:spcPct val="20000"/>
              </a:spcBef>
              <a:spcAft>
                <a:spcPts val="0"/>
              </a:spcAft>
              <a:buClrTx/>
              <a:buSzTx/>
              <a:tabLst/>
              <a:defRPr/>
            </a:pPr>
            <a:r>
              <a:rPr kumimoji="1" lang="ja-JP" altLang="en-US" sz="1900" b="0" i="0" u="none" strike="noStrike" kern="1200" cap="none" spc="0" normalizeH="0" baseline="0" noProof="0" dirty="0" smtClean="0">
                <a:ln>
                  <a:noFill/>
                </a:ln>
                <a:solidFill>
                  <a:schemeClr val="tx1"/>
                </a:solidFill>
                <a:effectLst/>
                <a:uLnTx/>
                <a:uFillTx/>
                <a:latin typeface="+mn-lt"/>
                <a:ea typeface="+mn-ea"/>
                <a:cs typeface="+mn-cs"/>
              </a:rPr>
              <a:t>（健康状態</a:t>
            </a:r>
            <a:r>
              <a:rPr kumimoji="1" lang="en-US" altLang="ja-JP" sz="19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tabLst/>
              <a:defRPr/>
            </a:pPr>
            <a:endParaRPr kumimoji="1" lang="ja-JP" altLang="en-US" sz="19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600" b="0" i="0" u="none" strike="noStrike" kern="1200" cap="none" spc="0" normalizeH="0" baseline="0" noProof="0" dirty="0" smtClean="0">
              <a:ln>
                <a:noFill/>
              </a:ln>
              <a:solidFill>
                <a:schemeClr val="tx1"/>
              </a:solidFill>
              <a:effectLst/>
              <a:uLnTx/>
              <a:uFillTx/>
              <a:latin typeface="HGPｺﾞｼｯｸE" pitchFamily="50" charset="-128"/>
              <a:ea typeface="HGPｺﾞｼｯｸE" pitchFamily="50" charset="-128"/>
              <a:cs typeface="+mn-cs"/>
            </a:endParaRPr>
          </a:p>
        </p:txBody>
      </p:sp>
      <p:sp>
        <p:nvSpPr>
          <p:cNvPr id="17" name="正方形/長方形 16"/>
          <p:cNvSpPr/>
          <p:nvPr/>
        </p:nvSpPr>
        <p:spPr>
          <a:xfrm>
            <a:off x="5796136" y="5589240"/>
            <a:ext cx="2376264" cy="923330"/>
          </a:xfrm>
          <a:prstGeom prst="rect">
            <a:avLst/>
          </a:prstGeom>
          <a:ln>
            <a:solidFill>
              <a:schemeClr val="tx1"/>
            </a:solidFill>
          </a:ln>
        </p:spPr>
        <p:txBody>
          <a:bodyPr wrap="square">
            <a:spAutoFit/>
          </a:bodyPr>
          <a:lstStyle/>
          <a:p>
            <a:pPr algn="ctr"/>
            <a:r>
              <a:rPr lang="en-US" altLang="ja-JP" dirty="0" smtClean="0"/>
              <a:t>Personal</a:t>
            </a:r>
          </a:p>
          <a:p>
            <a:pPr algn="ctr"/>
            <a:r>
              <a:rPr lang="en-US" altLang="ja-JP" dirty="0" smtClean="0"/>
              <a:t> Factors</a:t>
            </a:r>
          </a:p>
          <a:p>
            <a:pPr algn="ctr"/>
            <a:r>
              <a:rPr lang="ja-JP" altLang="en-US" dirty="0" smtClean="0"/>
              <a:t>（個人因子）</a:t>
            </a:r>
          </a:p>
        </p:txBody>
      </p:sp>
      <p:cxnSp>
        <p:nvCxnSpPr>
          <p:cNvPr id="34" name="直線矢印コネクタ 33"/>
          <p:cNvCxnSpPr>
            <a:stCxn id="15" idx="2"/>
            <a:endCxn id="12" idx="0"/>
          </p:cNvCxnSpPr>
          <p:nvPr/>
        </p:nvCxnSpPr>
        <p:spPr>
          <a:xfrm>
            <a:off x="4499992" y="2780928"/>
            <a:ext cx="0" cy="7920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カギ線コネクタ 41"/>
          <p:cNvCxnSpPr>
            <a:stCxn id="14" idx="0"/>
            <a:endCxn id="13" idx="0"/>
          </p:cNvCxnSpPr>
          <p:nvPr/>
        </p:nvCxnSpPr>
        <p:spPr>
          <a:xfrm rot="16200000" flipH="1">
            <a:off x="4391980" y="512676"/>
            <a:ext cx="72008" cy="6192688"/>
          </a:xfrm>
          <a:prstGeom prst="bentConnector3">
            <a:avLst>
              <a:gd name="adj1" fmla="val -317465"/>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カギ線コネクタ 42"/>
          <p:cNvCxnSpPr>
            <a:stCxn id="9" idx="0"/>
            <a:endCxn id="17" idx="0"/>
          </p:cNvCxnSpPr>
          <p:nvPr/>
        </p:nvCxnSpPr>
        <p:spPr>
          <a:xfrm rot="5400000" flipH="1" flipV="1">
            <a:off x="4626006" y="3302986"/>
            <a:ext cx="72008" cy="4644516"/>
          </a:xfrm>
          <a:prstGeom prst="bentConnector3">
            <a:avLst>
              <a:gd name="adj1" fmla="val 417465"/>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カギ線コネクタ 45"/>
          <p:cNvCxnSpPr>
            <a:stCxn id="14" idx="2"/>
            <a:endCxn id="13" idx="2"/>
          </p:cNvCxnSpPr>
          <p:nvPr/>
        </p:nvCxnSpPr>
        <p:spPr>
          <a:xfrm rot="5400000" flipH="1" flipV="1">
            <a:off x="4421597" y="1478397"/>
            <a:ext cx="12774" cy="6192688"/>
          </a:xfrm>
          <a:prstGeom prst="bentConnector3">
            <a:avLst>
              <a:gd name="adj1" fmla="val -1789573"/>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4" name="直線矢印コネクタ 93"/>
          <p:cNvCxnSpPr>
            <a:stCxn id="12" idx="2"/>
          </p:cNvCxnSpPr>
          <p:nvPr/>
        </p:nvCxnSpPr>
        <p:spPr>
          <a:xfrm>
            <a:off x="4499992" y="4496346"/>
            <a:ext cx="0" cy="87687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19" name="角丸四角形 118"/>
          <p:cNvSpPr/>
          <p:nvPr/>
        </p:nvSpPr>
        <p:spPr>
          <a:xfrm>
            <a:off x="179512" y="3573016"/>
            <a:ext cx="2304256" cy="1008112"/>
          </a:xfrm>
          <a:prstGeom prst="roundRect">
            <a:avLst/>
          </a:prstGeom>
          <a:solidFill>
            <a:schemeClr val="accent5">
              <a:lumMod val="40000"/>
              <a:lumOff val="60000"/>
            </a:schemeClr>
          </a:solid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solidFill>
                <a:schemeClr val="tx1"/>
              </a:solidFill>
            </a:endParaRPr>
          </a:p>
          <a:p>
            <a:pPr algn="ctr"/>
            <a:r>
              <a:rPr lang="ja-JP" altLang="en-US" dirty="0" smtClean="0">
                <a:solidFill>
                  <a:srgbClr val="FF0000"/>
                </a:solidFill>
              </a:rPr>
              <a:t>機能・構造</a:t>
            </a:r>
            <a:endParaRPr lang="en-US" altLang="ja-JP" dirty="0" smtClean="0">
              <a:solidFill>
                <a:srgbClr val="FF0000"/>
              </a:solidFill>
            </a:endParaRPr>
          </a:p>
          <a:p>
            <a:pPr algn="ctr"/>
            <a:r>
              <a:rPr lang="ja-JP" altLang="en-US" dirty="0" err="1" smtClean="0">
                <a:solidFill>
                  <a:srgbClr val="FF0000"/>
                </a:solidFill>
              </a:rPr>
              <a:t>障がい</a:t>
            </a:r>
            <a:endParaRPr kumimoji="1" lang="en-US" altLang="ja-JP" dirty="0" smtClean="0">
              <a:solidFill>
                <a:srgbClr val="FF0000"/>
              </a:solidFill>
            </a:endParaRPr>
          </a:p>
          <a:p>
            <a:pPr algn="ctr"/>
            <a:endParaRPr kumimoji="1" lang="ja-JP" altLang="en-US" dirty="0"/>
          </a:p>
        </p:txBody>
      </p:sp>
      <p:sp>
        <p:nvSpPr>
          <p:cNvPr id="123" name="角丸四角形 122"/>
          <p:cNvSpPr/>
          <p:nvPr/>
        </p:nvSpPr>
        <p:spPr>
          <a:xfrm>
            <a:off x="3491880" y="3573016"/>
            <a:ext cx="2016224" cy="936104"/>
          </a:xfrm>
          <a:prstGeom prst="roundRect">
            <a:avLst/>
          </a:prstGeom>
          <a:solidFill>
            <a:schemeClr val="accent5">
              <a:lumMod val="40000"/>
              <a:lumOff val="60000"/>
            </a:schemeClr>
          </a:solid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rPr>
              <a:t>活動（行動）</a:t>
            </a:r>
            <a:endParaRPr lang="en-US" altLang="ja-JP" dirty="0" smtClean="0">
              <a:solidFill>
                <a:srgbClr val="FF0000"/>
              </a:solidFill>
            </a:endParaRPr>
          </a:p>
          <a:p>
            <a:pPr algn="ctr"/>
            <a:r>
              <a:rPr lang="ja-JP" altLang="en-US" dirty="0" smtClean="0">
                <a:solidFill>
                  <a:srgbClr val="FF0000"/>
                </a:solidFill>
              </a:rPr>
              <a:t>の制限</a:t>
            </a:r>
            <a:endParaRPr lang="en-US" altLang="ja-JP" dirty="0" smtClean="0">
              <a:solidFill>
                <a:srgbClr val="FF0000"/>
              </a:solidFill>
            </a:endParaRPr>
          </a:p>
        </p:txBody>
      </p:sp>
      <p:sp>
        <p:nvSpPr>
          <p:cNvPr id="125" name="角丸四角形 124"/>
          <p:cNvSpPr/>
          <p:nvPr/>
        </p:nvSpPr>
        <p:spPr>
          <a:xfrm>
            <a:off x="6516216" y="3645024"/>
            <a:ext cx="2016224" cy="936104"/>
          </a:xfrm>
          <a:prstGeom prst="roundRect">
            <a:avLst/>
          </a:prstGeom>
          <a:solidFill>
            <a:schemeClr val="accent5">
              <a:lumMod val="40000"/>
              <a:lumOff val="60000"/>
            </a:schemeClr>
          </a:solid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rPr>
              <a:t>参加</a:t>
            </a:r>
            <a:endParaRPr lang="en-US" altLang="ja-JP" dirty="0" smtClean="0">
              <a:solidFill>
                <a:srgbClr val="FF0000"/>
              </a:solidFill>
            </a:endParaRPr>
          </a:p>
          <a:p>
            <a:pPr algn="ctr"/>
            <a:r>
              <a:rPr lang="ja-JP" altLang="en-US" dirty="0" smtClean="0">
                <a:solidFill>
                  <a:srgbClr val="FF0000"/>
                </a:solidFill>
              </a:rPr>
              <a:t>の制約</a:t>
            </a:r>
            <a:endParaRPr lang="en-US" altLang="ja-JP"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diamond(in)">
                                      <p:cBhvr>
                                        <p:cTn id="7" dur="20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diamond(in)">
                                      <p:cBhvr>
                                        <p:cTn id="12" dur="2000"/>
                                        <p:tgtEl>
                                          <p:spTgt spid="12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diamond(in)">
                                      <p:cBhvr>
                                        <p:cTn id="17" dur="2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3" grpId="0" animBg="1"/>
      <p:bldP spid="1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「個人モデル」「医学モデル」から</a:t>
            </a:r>
            <a:r>
              <a:rPr kumimoji="1" lang="en-US" altLang="ja-JP" dirty="0" smtClean="0"/>
              <a:t/>
            </a:r>
            <a:br>
              <a:rPr kumimoji="1" lang="en-US" altLang="ja-JP" dirty="0" smtClean="0"/>
            </a:br>
            <a:r>
              <a:rPr lang="ja-JP" altLang="en-US" dirty="0" smtClean="0">
                <a:solidFill>
                  <a:srgbClr val="FF0000"/>
                </a:solidFill>
              </a:rPr>
              <a:t>「社会モデル」</a:t>
            </a:r>
            <a:r>
              <a:rPr lang="ja-JP" altLang="en-US" dirty="0" smtClean="0"/>
              <a:t>へ</a:t>
            </a:r>
            <a:endParaRPr kumimoji="1" lang="ja-JP" altLang="en-US" dirty="0"/>
          </a:p>
        </p:txBody>
      </p:sp>
      <p:sp>
        <p:nvSpPr>
          <p:cNvPr id="3" name="コンテンツ プレースホルダ 2"/>
          <p:cNvSpPr>
            <a:spLocks noGrp="1"/>
          </p:cNvSpPr>
          <p:nvPr>
            <p:ph idx="1"/>
          </p:nvPr>
        </p:nvSpPr>
        <p:spPr>
          <a:xfrm>
            <a:off x="467544" y="1643050"/>
            <a:ext cx="8352928" cy="5026310"/>
          </a:xfrm>
        </p:spPr>
        <p:txBody>
          <a:bodyPr>
            <a:normAutofit/>
          </a:bodyPr>
          <a:lstStyle/>
          <a:p>
            <a:r>
              <a:rPr lang="ja-JP" altLang="en-US" sz="2700" dirty="0" smtClean="0"/>
              <a:t>世の中には多様な</a:t>
            </a:r>
            <a:r>
              <a:rPr lang="ja-JP" altLang="en-US" sz="2700" dirty="0" err="1" smtClean="0"/>
              <a:t>障がいを</a:t>
            </a:r>
            <a:r>
              <a:rPr lang="ja-JP" altLang="en-US" sz="2700" dirty="0" smtClean="0"/>
              <a:t>もつ人がいるのに、その　ことを考慮せずに形成され営まれている</a:t>
            </a:r>
            <a:r>
              <a:rPr lang="ja-JP" altLang="en-US" sz="2700" dirty="0" smtClean="0">
                <a:solidFill>
                  <a:srgbClr val="FF0000"/>
                </a:solidFill>
              </a:rPr>
              <a:t>社会システム</a:t>
            </a:r>
            <a:endParaRPr lang="en-US" altLang="ja-JP" sz="2700" dirty="0" smtClean="0">
              <a:solidFill>
                <a:srgbClr val="FF0000"/>
              </a:solidFill>
            </a:endParaRPr>
          </a:p>
          <a:p>
            <a:pPr>
              <a:buNone/>
            </a:pPr>
            <a:r>
              <a:rPr lang="en-US" altLang="ja-JP" sz="2700" dirty="0" smtClean="0">
                <a:solidFill>
                  <a:srgbClr val="FF0000"/>
                </a:solidFill>
              </a:rPr>
              <a:t>   </a:t>
            </a:r>
            <a:r>
              <a:rPr lang="ja-JP" altLang="en-US" sz="2700" dirty="0" smtClean="0">
                <a:solidFill>
                  <a:srgbClr val="FF0000"/>
                </a:solidFill>
              </a:rPr>
              <a:t>全体が</a:t>
            </a:r>
            <a:r>
              <a:rPr lang="en-US" altLang="ja-JP" sz="2700" dirty="0" smtClean="0">
                <a:solidFill>
                  <a:srgbClr val="FF0000"/>
                </a:solidFill>
              </a:rPr>
              <a:t>『</a:t>
            </a:r>
            <a:r>
              <a:rPr lang="ja-JP" altLang="en-US" sz="2700" dirty="0" err="1" smtClean="0">
                <a:solidFill>
                  <a:srgbClr val="FF0000"/>
                </a:solidFill>
              </a:rPr>
              <a:t>障がい</a:t>
            </a:r>
            <a:r>
              <a:rPr lang="ja-JP" altLang="en-US" sz="2700" dirty="0" smtClean="0">
                <a:solidFill>
                  <a:srgbClr val="FF0000"/>
                </a:solidFill>
              </a:rPr>
              <a:t>（</a:t>
            </a:r>
            <a:r>
              <a:rPr lang="en-US" altLang="ja-JP" sz="2700" b="1" dirty="0" smtClean="0">
                <a:solidFill>
                  <a:srgbClr val="FF0000"/>
                </a:solidFill>
              </a:rPr>
              <a:t>disability</a:t>
            </a:r>
            <a:r>
              <a:rPr lang="ja-JP" altLang="en-US" sz="2700" b="1" dirty="0" smtClean="0">
                <a:solidFill>
                  <a:srgbClr val="FF0000"/>
                </a:solidFill>
              </a:rPr>
              <a:t>）</a:t>
            </a:r>
            <a:r>
              <a:rPr lang="en-US" altLang="ja-JP" sz="2700" dirty="0" smtClean="0">
                <a:solidFill>
                  <a:srgbClr val="FF0000"/>
                </a:solidFill>
              </a:rPr>
              <a:t>』</a:t>
            </a:r>
            <a:r>
              <a:rPr lang="ja-JP" altLang="en-US" sz="2700" dirty="0" smtClean="0">
                <a:solidFill>
                  <a:srgbClr val="FF0000"/>
                </a:solidFill>
              </a:rPr>
              <a:t>をつくっている</a:t>
            </a:r>
            <a:r>
              <a:rPr lang="ja-JP" altLang="en-US" sz="2700" dirty="0" smtClean="0"/>
              <a:t>。</a:t>
            </a:r>
            <a:endParaRPr lang="en-US" altLang="ja-JP" sz="2700" dirty="0" smtClean="0"/>
          </a:p>
          <a:p>
            <a:r>
              <a:rPr lang="ja-JP" altLang="en-US" sz="2700" u="sng" dirty="0" smtClean="0"/>
              <a:t>「</a:t>
            </a:r>
            <a:r>
              <a:rPr lang="ja-JP" altLang="en-US" sz="2700" u="sng" dirty="0" err="1" smtClean="0"/>
              <a:t>障がい</a:t>
            </a:r>
            <a:r>
              <a:rPr lang="ja-JP" altLang="en-US" sz="2700" u="sng" dirty="0" smtClean="0"/>
              <a:t>者」のみが、「</a:t>
            </a:r>
            <a:r>
              <a:rPr lang="ja-JP" altLang="en-US" sz="2700" u="sng" dirty="0" err="1" smtClean="0"/>
              <a:t>障がい</a:t>
            </a:r>
            <a:r>
              <a:rPr lang="ja-JP" altLang="en-US" sz="2700" u="sng" dirty="0" smtClean="0"/>
              <a:t>」を持つ訳ではない。</a:t>
            </a:r>
            <a:endParaRPr lang="en-US" altLang="ja-JP" sz="2700" u="sng" dirty="0" smtClean="0"/>
          </a:p>
          <a:p>
            <a:pPr>
              <a:buNone/>
            </a:pPr>
            <a:endParaRPr lang="en-US" altLang="ja-JP" sz="2700" dirty="0" smtClean="0"/>
          </a:p>
          <a:p>
            <a:endParaRPr lang="en-US" altLang="ja-JP" sz="3600" dirty="0" smtClean="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7</a:t>
            </a:fld>
            <a:endParaRPr kumimoji="1" lang="ja-JP" altLang="en-US"/>
          </a:p>
        </p:txBody>
      </p:sp>
      <p:graphicFrame>
        <p:nvGraphicFramePr>
          <p:cNvPr id="5" name="表 4"/>
          <p:cNvGraphicFramePr>
            <a:graphicFrameLocks noGrp="1"/>
          </p:cNvGraphicFramePr>
          <p:nvPr/>
        </p:nvGraphicFramePr>
        <p:xfrm>
          <a:off x="827584" y="3645024"/>
          <a:ext cx="7488831" cy="2934072"/>
        </p:xfrm>
        <a:graphic>
          <a:graphicData uri="http://schemas.openxmlformats.org/drawingml/2006/table">
            <a:tbl>
              <a:tblPr bandRow="1">
                <a:tableStyleId>{5C22544A-7EE6-4342-B048-85BDC9FD1C3A}</a:tableStyleId>
              </a:tblPr>
              <a:tblGrid>
                <a:gridCol w="2496277"/>
                <a:gridCol w="2496277"/>
                <a:gridCol w="2496277"/>
              </a:tblGrid>
              <a:tr h="648072">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t>医学モデル</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800" dirty="0" smtClean="0"/>
                        <a:t>社会モデル</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a:txBody>
                    <a:bodyPr/>
                    <a:lstStyle/>
                    <a:p>
                      <a:r>
                        <a:rPr kumimoji="1" lang="ja-JP" altLang="en-US" sz="2400" dirty="0" smtClean="0"/>
                        <a:t>障がいとは・・・</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200" dirty="0" smtClean="0"/>
                        <a:t>健康でない</a:t>
                      </a:r>
                      <a:endParaRPr kumimoji="1" lang="en-US" altLang="ja-JP" sz="2200" dirty="0" smtClean="0"/>
                    </a:p>
                    <a:p>
                      <a:r>
                        <a:rPr kumimoji="1" lang="ja-JP" altLang="en-US" sz="2200" dirty="0" smtClean="0"/>
                        <a:t>普通ではない</a:t>
                      </a:r>
                      <a:endParaRPr kumimoji="1" lang="en-US" altLang="ja-JP"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200" dirty="0" smtClean="0"/>
                        <a:t>その人の個性</a:t>
                      </a:r>
                      <a:endParaRPr kumimoji="1" lang="en-US" altLang="ja-JP" sz="2200" dirty="0" smtClean="0"/>
                    </a:p>
                    <a:p>
                      <a:r>
                        <a:rPr kumimoji="1" lang="ja-JP" altLang="en-US" sz="2200" dirty="0" smtClean="0"/>
                        <a:t>合理的配慮の不足</a:t>
                      </a:r>
                      <a:endParaRPr kumimoji="1" lang="ja-JP" alt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a:txBody>
                    <a:bodyPr/>
                    <a:lstStyle/>
                    <a:p>
                      <a:r>
                        <a:rPr kumimoji="1" lang="ja-JP" altLang="en-US" sz="2400" dirty="0" smtClean="0"/>
                        <a:t>社会適応の手段</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200" dirty="0" smtClean="0"/>
                        <a:t>リハビリ</a:t>
                      </a:r>
                      <a:endParaRPr kumimoji="1" lang="en-US" altLang="ja-JP" sz="2200" dirty="0" smtClean="0"/>
                    </a:p>
                    <a:p>
                      <a:r>
                        <a:rPr kumimoji="1" lang="ja-JP" altLang="en-US" sz="2200" dirty="0" smtClean="0"/>
                        <a:t>訓練</a:t>
                      </a:r>
                      <a:endParaRPr kumimoji="1" lang="ja-JP" alt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200" dirty="0" smtClean="0"/>
                        <a:t>社会の側の改善</a:t>
                      </a:r>
                      <a:endParaRPr kumimoji="1" lang="en-US" altLang="ja-JP" sz="2200" dirty="0" smtClean="0"/>
                    </a:p>
                    <a:p>
                      <a:r>
                        <a:rPr kumimoji="1" lang="ja-JP" altLang="en-US" sz="2200" dirty="0" smtClean="0"/>
                        <a:t>環境的配慮</a:t>
                      </a:r>
                      <a:endParaRPr kumimoji="1" lang="ja-JP" alt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a:txBody>
                    <a:bodyPr/>
                    <a:lstStyle/>
                    <a:p>
                      <a:r>
                        <a:rPr kumimoji="1" lang="ja-JP" altLang="en-US" sz="2400" dirty="0" smtClean="0"/>
                        <a:t>社会保障の課題</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200" dirty="0" smtClean="0"/>
                        <a:t>医療</a:t>
                      </a:r>
                      <a:endParaRPr kumimoji="1" lang="en-US" altLang="ja-JP" sz="2200" dirty="0" smtClean="0"/>
                    </a:p>
                    <a:p>
                      <a:r>
                        <a:rPr kumimoji="1" lang="ja-JP" altLang="en-US" sz="2200" dirty="0" smtClean="0"/>
                        <a:t>福祉</a:t>
                      </a:r>
                      <a:endParaRPr kumimoji="1" lang="ja-JP" alt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200" dirty="0" smtClean="0"/>
                        <a:t>意思決定</a:t>
                      </a:r>
                      <a:endParaRPr kumimoji="1" lang="en-US" altLang="ja-JP" sz="2200" dirty="0" smtClean="0"/>
                    </a:p>
                    <a:p>
                      <a:r>
                        <a:rPr kumimoji="1" lang="ja-JP" altLang="en-US" sz="2200" dirty="0" smtClean="0"/>
                        <a:t>権利擁護</a:t>
                      </a:r>
                      <a:endParaRPr kumimoji="1" lang="ja-JP" alt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「支援」</a:t>
            </a:r>
            <a:r>
              <a:rPr lang="ja-JP" altLang="en-US" dirty="0" smtClean="0"/>
              <a:t>する</a:t>
            </a:r>
            <a:r>
              <a:rPr kumimoji="1" lang="ja-JP" altLang="en-US" dirty="0" smtClean="0"/>
              <a:t>とはどういうことか？</a:t>
            </a:r>
            <a:endParaRPr kumimoji="1" lang="ja-JP" altLang="en-US" dirty="0"/>
          </a:p>
        </p:txBody>
      </p:sp>
      <p:sp>
        <p:nvSpPr>
          <p:cNvPr id="3" name="コンテンツ プレースホルダ 2"/>
          <p:cNvSpPr>
            <a:spLocks noGrp="1"/>
          </p:cNvSpPr>
          <p:nvPr>
            <p:ph idx="1"/>
          </p:nvPr>
        </p:nvSpPr>
        <p:spPr>
          <a:xfrm>
            <a:off x="395536" y="1268760"/>
            <a:ext cx="8352928" cy="5073427"/>
          </a:xfrm>
        </p:spPr>
        <p:txBody>
          <a:bodyPr>
            <a:noAutofit/>
          </a:bodyPr>
          <a:lstStyle/>
          <a:p>
            <a:r>
              <a:rPr lang="en-US" altLang="ja-JP" sz="2400" b="1" dirty="0" smtClean="0">
                <a:solidFill>
                  <a:srgbClr val="FF0000"/>
                </a:solidFill>
              </a:rPr>
              <a:t>support</a:t>
            </a:r>
            <a:r>
              <a:rPr lang="ja-JP" altLang="en-US" sz="2400" b="1" dirty="0" smtClean="0">
                <a:solidFill>
                  <a:srgbClr val="FF0000"/>
                </a:solidFill>
              </a:rPr>
              <a:t> </a:t>
            </a:r>
            <a:r>
              <a:rPr lang="ja-JP" altLang="en-US" sz="2400" dirty="0" smtClean="0"/>
              <a:t>の日本語訳。</a:t>
            </a:r>
            <a:endParaRPr lang="en-US" altLang="ja-JP" sz="2400" dirty="0" smtClean="0"/>
          </a:p>
          <a:p>
            <a:pPr>
              <a:buNone/>
            </a:pPr>
            <a:r>
              <a:rPr lang="ja-JP" altLang="en-US" sz="2400" b="1" dirty="0" smtClean="0">
                <a:solidFill>
                  <a:srgbClr val="FF0000"/>
                </a:solidFill>
              </a:rPr>
              <a:t>　　支える、養う、維持・持続する、我慢・辛抱する </a:t>
            </a:r>
            <a:r>
              <a:rPr lang="en-US" altLang="ja-JP" sz="2400" b="1" dirty="0" smtClean="0">
                <a:solidFill>
                  <a:srgbClr val="FF0000"/>
                </a:solidFill>
              </a:rPr>
              <a:t>etc</a:t>
            </a:r>
            <a:endParaRPr lang="en-US" altLang="ja-JP" sz="2400" b="1" dirty="0" smtClean="0"/>
          </a:p>
          <a:p>
            <a:pPr>
              <a:buNone/>
            </a:pPr>
            <a:r>
              <a:rPr lang="ja-JP" altLang="en-US" sz="2400" dirty="0" smtClean="0"/>
              <a:t>　 　類義語・・・</a:t>
            </a:r>
            <a:r>
              <a:rPr lang="en-US" altLang="ja-JP" sz="2400" b="1" dirty="0" smtClean="0">
                <a:solidFill>
                  <a:srgbClr val="FF0000"/>
                </a:solidFill>
              </a:rPr>
              <a:t>aid</a:t>
            </a:r>
            <a:r>
              <a:rPr lang="ja-JP" altLang="en-US" sz="2400" dirty="0" smtClean="0"/>
              <a:t>（援助）、</a:t>
            </a:r>
            <a:r>
              <a:rPr lang="en-US" altLang="ja-JP" sz="2400" b="1" dirty="0" smtClean="0">
                <a:solidFill>
                  <a:srgbClr val="FF0000"/>
                </a:solidFill>
              </a:rPr>
              <a:t>help</a:t>
            </a:r>
            <a:r>
              <a:rPr lang="ja-JP" altLang="en-US" sz="2400" dirty="0" smtClean="0"/>
              <a:t>（手助け）、</a:t>
            </a:r>
            <a:r>
              <a:rPr lang="en-US" altLang="ja-JP" sz="2400" dirty="0" smtClean="0"/>
              <a:t> </a:t>
            </a:r>
            <a:r>
              <a:rPr lang="en-US" altLang="ja-JP" sz="2400" b="1" dirty="0" err="1" smtClean="0">
                <a:solidFill>
                  <a:srgbClr val="FF0000"/>
                </a:solidFill>
              </a:rPr>
              <a:t>asssist</a:t>
            </a:r>
            <a:r>
              <a:rPr lang="ja-JP" altLang="en-US" sz="2400" dirty="0" smtClean="0"/>
              <a:t>（補助）</a:t>
            </a:r>
            <a:endParaRPr lang="en-US" altLang="ja-JP" sz="2400" dirty="0" smtClean="0"/>
          </a:p>
          <a:p>
            <a:pPr>
              <a:lnSpc>
                <a:spcPts val="1500"/>
              </a:lnSpc>
              <a:buNone/>
            </a:pPr>
            <a:endParaRPr lang="en-US" altLang="ja-JP" sz="2400" dirty="0" smtClean="0"/>
          </a:p>
          <a:p>
            <a:r>
              <a:rPr lang="ja-JP" altLang="en-US" sz="2400" dirty="0" smtClean="0">
                <a:solidFill>
                  <a:srgbClr val="FF0000"/>
                </a:solidFill>
              </a:rPr>
              <a:t>「</a:t>
            </a:r>
            <a:r>
              <a:rPr lang="ja-JP" altLang="ja-JP" sz="2400" dirty="0" smtClean="0">
                <a:solidFill>
                  <a:srgbClr val="FF0000"/>
                </a:solidFill>
              </a:rPr>
              <a:t>他者への働きかけ</a:t>
            </a:r>
            <a:r>
              <a:rPr lang="ja-JP" altLang="en-US" sz="2400" dirty="0" smtClean="0">
                <a:solidFill>
                  <a:srgbClr val="FF0000"/>
                </a:solidFill>
              </a:rPr>
              <a:t>」</a:t>
            </a:r>
            <a:r>
              <a:rPr lang="ja-JP" altLang="ja-JP" sz="2400" dirty="0" smtClean="0"/>
              <a:t>が前提</a:t>
            </a:r>
            <a:r>
              <a:rPr lang="ja-JP" altLang="en-US" sz="2400" dirty="0" smtClean="0"/>
              <a:t>。</a:t>
            </a:r>
            <a:endParaRPr lang="en-US" altLang="ja-JP" sz="2400" dirty="0" smtClean="0"/>
          </a:p>
          <a:p>
            <a:pPr>
              <a:buNone/>
            </a:pPr>
            <a:r>
              <a:rPr lang="ja-JP" altLang="en-US" sz="2400" dirty="0" smtClean="0">
                <a:solidFill>
                  <a:srgbClr val="FF0000"/>
                </a:solidFill>
              </a:rPr>
              <a:t>　</a:t>
            </a:r>
            <a:r>
              <a:rPr lang="ja-JP" altLang="en-US" sz="2400" dirty="0" smtClean="0"/>
              <a:t>　</a:t>
            </a:r>
            <a:r>
              <a:rPr lang="ja-JP" altLang="ja-JP" sz="2400" u="sng" dirty="0" smtClean="0"/>
              <a:t>支援者と被支援者というセットで</a:t>
            </a:r>
            <a:r>
              <a:rPr lang="ja-JP" altLang="en-US" sz="2400" u="sng" dirty="0" smtClean="0"/>
              <a:t>、はじめて</a:t>
            </a:r>
            <a:r>
              <a:rPr lang="ja-JP" altLang="ja-JP" sz="2400" u="sng" dirty="0" smtClean="0"/>
              <a:t>意味をなす行為。</a:t>
            </a:r>
            <a:endParaRPr lang="en-US" altLang="ja-JP" sz="2400" u="sng" dirty="0" smtClean="0"/>
          </a:p>
          <a:p>
            <a:pPr>
              <a:lnSpc>
                <a:spcPts val="1500"/>
              </a:lnSpc>
              <a:buNone/>
            </a:pPr>
            <a:endParaRPr lang="en-US" altLang="ja-JP" sz="2400" dirty="0" smtClean="0"/>
          </a:p>
          <a:p>
            <a:r>
              <a:rPr lang="ja-JP" altLang="en-US" sz="2400" dirty="0" smtClean="0"/>
              <a:t>「支援」のポイント</a:t>
            </a:r>
            <a:endParaRPr lang="en-US" altLang="ja-JP" sz="2400" dirty="0" smtClean="0"/>
          </a:p>
          <a:p>
            <a:pPr>
              <a:buNone/>
            </a:pPr>
            <a:r>
              <a:rPr lang="ja-JP" altLang="en-US" sz="2400" dirty="0" smtClean="0"/>
              <a:t>　①被支援者</a:t>
            </a:r>
            <a:r>
              <a:rPr lang="ja-JP" altLang="ja-JP" sz="2400" dirty="0" smtClean="0"/>
              <a:t>の意図を理解すること</a:t>
            </a:r>
            <a:r>
              <a:rPr lang="ja-JP" altLang="en-US" sz="2400" dirty="0" smtClean="0"/>
              <a:t>（</a:t>
            </a:r>
            <a:r>
              <a:rPr lang="ja-JP" altLang="en-US" sz="2400" dirty="0" smtClean="0">
                <a:solidFill>
                  <a:srgbClr val="FF0000"/>
                </a:solidFill>
              </a:rPr>
              <a:t>ニーズの把握</a:t>
            </a:r>
            <a:r>
              <a:rPr lang="ja-JP" altLang="en-US" sz="2400" dirty="0" smtClean="0"/>
              <a:t>）</a:t>
            </a:r>
            <a:endParaRPr lang="en-US" altLang="ja-JP" sz="2400" dirty="0" smtClean="0"/>
          </a:p>
          <a:p>
            <a:pPr>
              <a:buNone/>
            </a:pPr>
            <a:r>
              <a:rPr lang="ja-JP" altLang="en-US" sz="2400" dirty="0" smtClean="0"/>
              <a:t>　②支援</a:t>
            </a:r>
            <a:r>
              <a:rPr lang="ja-JP" altLang="ja-JP" sz="2400" dirty="0" smtClean="0"/>
              <a:t>行為の</a:t>
            </a:r>
            <a:r>
              <a:rPr lang="ja-JP" altLang="en-US" sz="2400" dirty="0" smtClean="0"/>
              <a:t>振り返りと</a:t>
            </a:r>
            <a:r>
              <a:rPr lang="ja-JP" altLang="ja-JP" sz="2400" dirty="0" smtClean="0"/>
              <a:t>質の維持・改善</a:t>
            </a:r>
            <a:r>
              <a:rPr lang="ja-JP" altLang="en-US" sz="2400" dirty="0" smtClean="0"/>
              <a:t>（</a:t>
            </a:r>
            <a:r>
              <a:rPr lang="ja-JP" altLang="en-US" sz="2400" dirty="0" smtClean="0">
                <a:solidFill>
                  <a:srgbClr val="FF0000"/>
                </a:solidFill>
              </a:rPr>
              <a:t>自省・フィードバック</a:t>
            </a:r>
            <a:r>
              <a:rPr lang="ja-JP" altLang="en-US" sz="2400" dirty="0" smtClean="0"/>
              <a:t>）</a:t>
            </a:r>
            <a:endParaRPr lang="en-US" altLang="ja-JP" sz="2400" dirty="0" smtClean="0"/>
          </a:p>
          <a:p>
            <a:pPr>
              <a:buNone/>
            </a:pPr>
            <a:r>
              <a:rPr lang="ja-JP" altLang="en-US" sz="2400" dirty="0" smtClean="0"/>
              <a:t>　③被支援者の持っている力を引き出す</a:t>
            </a:r>
            <a:r>
              <a:rPr lang="ja-JP" altLang="ja-JP" sz="2400" dirty="0" smtClean="0"/>
              <a:t>（</a:t>
            </a:r>
            <a:r>
              <a:rPr lang="ja-JP" altLang="ja-JP" sz="2400" dirty="0" smtClean="0">
                <a:solidFill>
                  <a:srgbClr val="FF0000"/>
                </a:solidFill>
              </a:rPr>
              <a:t>エンパワーメント</a:t>
            </a:r>
            <a:r>
              <a:rPr lang="ja-JP" altLang="ja-JP" sz="2400" dirty="0" smtClean="0"/>
              <a:t>）</a:t>
            </a:r>
            <a:endParaRPr lang="en-US" altLang="ja-JP" sz="2400" dirty="0" smtClean="0"/>
          </a:p>
          <a:p>
            <a:pPr>
              <a:buNone/>
            </a:pPr>
            <a:r>
              <a:rPr lang="ja-JP" altLang="en-US" sz="2200" dirty="0" smtClean="0"/>
              <a:t>＊「支援行為が相手にどのように受け取られているのか」常に自省し、</a:t>
            </a:r>
            <a:endParaRPr lang="en-US" altLang="ja-JP" sz="2200" dirty="0" smtClean="0"/>
          </a:p>
          <a:p>
            <a:pPr>
              <a:buNone/>
            </a:pPr>
            <a:r>
              <a:rPr lang="ja-JP" altLang="en-US" sz="2200" dirty="0" smtClean="0"/>
              <a:t>　</a:t>
            </a:r>
            <a:r>
              <a:rPr lang="ja-JP" altLang="ja-JP" sz="2200" u="wavy" dirty="0" smtClean="0">
                <a:solidFill>
                  <a:srgbClr val="FF0000"/>
                </a:solidFill>
              </a:rPr>
              <a:t>被支援者の意図に沿うように自分の行為を変え</a:t>
            </a:r>
            <a:r>
              <a:rPr lang="ja-JP" altLang="en-US" sz="2200" u="wavy" dirty="0" smtClean="0">
                <a:solidFill>
                  <a:srgbClr val="FF0000"/>
                </a:solidFill>
              </a:rPr>
              <a:t>てゆく</a:t>
            </a:r>
            <a:r>
              <a:rPr lang="ja-JP" altLang="en-US" sz="2200" u="wavy" dirty="0" smtClean="0"/>
              <a:t>ことが必要。</a:t>
            </a:r>
            <a:endParaRPr lang="en-US" altLang="ja-JP" sz="2200" dirty="0" smtClean="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8</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blinds(horizontal)">
                                      <p:cBhvr>
                                        <p:cTn id="43" dur="500"/>
                                        <p:tgtEl>
                                          <p:spTgt spid="3">
                                            <p:txEl>
                                              <p:pRg st="11" end="11"/>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blinds(horizontal)">
                                      <p:cBhvr>
                                        <p:cTn id="4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「自立」とはどういうことか？</a:t>
            </a:r>
            <a:endParaRPr kumimoji="1" lang="ja-JP" altLang="en-US" dirty="0"/>
          </a:p>
        </p:txBody>
      </p:sp>
      <p:sp>
        <p:nvSpPr>
          <p:cNvPr id="3" name="コンテンツ プレースホルダ 2"/>
          <p:cNvSpPr>
            <a:spLocks noGrp="1"/>
          </p:cNvSpPr>
          <p:nvPr>
            <p:ph idx="1"/>
          </p:nvPr>
        </p:nvSpPr>
        <p:spPr>
          <a:xfrm>
            <a:off x="395536" y="1268760"/>
            <a:ext cx="8424936" cy="4857403"/>
          </a:xfrm>
        </p:spPr>
        <p:txBody>
          <a:bodyPr>
            <a:noAutofit/>
          </a:bodyPr>
          <a:lstStyle/>
          <a:p>
            <a:r>
              <a:rPr lang="ja-JP" altLang="en-US" sz="2400" dirty="0" smtClean="0"/>
              <a:t>「自立」とは・・・</a:t>
            </a:r>
            <a:endParaRPr lang="en-US" altLang="ja-JP" sz="2400" dirty="0" smtClean="0"/>
          </a:p>
          <a:p>
            <a:pPr>
              <a:buNone/>
            </a:pPr>
            <a:r>
              <a:rPr lang="ja-JP" altLang="en-US" sz="2400" dirty="0" smtClean="0">
                <a:solidFill>
                  <a:srgbClr val="FF0000"/>
                </a:solidFill>
              </a:rPr>
              <a:t>　　自分がそこに含まれている依存関係</a:t>
            </a:r>
            <a:r>
              <a:rPr lang="ja-JP" altLang="en-US" sz="2400" dirty="0" smtClean="0"/>
              <a:t>が意識され言葉にできる状態。「自分の在り方を俯瞰して見る力」を持っている状態。</a:t>
            </a:r>
            <a:endParaRPr lang="en-US" altLang="ja-JP" sz="2400" dirty="0" smtClean="0"/>
          </a:p>
          <a:p>
            <a:pPr>
              <a:lnSpc>
                <a:spcPts val="1000"/>
              </a:lnSpc>
              <a:buNone/>
            </a:pPr>
            <a:endParaRPr lang="en-US" altLang="ja-JP" sz="2400" dirty="0" smtClean="0"/>
          </a:p>
          <a:p>
            <a:r>
              <a:rPr lang="ja-JP" altLang="en-US" sz="2400" dirty="0" smtClean="0"/>
              <a:t>２種類の「自立」</a:t>
            </a:r>
            <a:endParaRPr lang="en-US" altLang="ja-JP" sz="2400" dirty="0" smtClean="0"/>
          </a:p>
          <a:p>
            <a:pPr>
              <a:buNone/>
            </a:pPr>
            <a:r>
              <a:rPr lang="ja-JP" altLang="en-US" sz="2400" dirty="0" smtClean="0"/>
              <a:t>　　①内的自立（→精神的自立）　　　　　　　　　　　　　　　　　　　　　　　　　　　　　　　　　　　　　</a:t>
            </a:r>
            <a:endParaRPr lang="en-US" altLang="ja-JP" sz="2400" dirty="0" smtClean="0"/>
          </a:p>
          <a:p>
            <a:pPr>
              <a:buNone/>
            </a:pPr>
            <a:r>
              <a:rPr lang="ja-JP" altLang="en-US" sz="2400" dirty="0" smtClean="0"/>
              <a:t>　　　自己責任の意識を持った上で、</a:t>
            </a:r>
            <a:r>
              <a:rPr lang="ja-JP" altLang="en-US" sz="2400" dirty="0" smtClean="0">
                <a:solidFill>
                  <a:srgbClr val="FF0000"/>
                </a:solidFill>
              </a:rPr>
              <a:t>自分の意志に従い行動や</a:t>
            </a:r>
            <a:endParaRPr lang="en-US" altLang="ja-JP" sz="2400" dirty="0" smtClean="0">
              <a:solidFill>
                <a:srgbClr val="FF0000"/>
              </a:solidFill>
            </a:endParaRPr>
          </a:p>
          <a:p>
            <a:pPr>
              <a:buNone/>
            </a:pPr>
            <a:r>
              <a:rPr lang="ja-JP" altLang="en-US" sz="2400" dirty="0" smtClean="0">
                <a:solidFill>
                  <a:srgbClr val="FF0000"/>
                </a:solidFill>
              </a:rPr>
              <a:t>　　　判断などを決定</a:t>
            </a:r>
            <a:r>
              <a:rPr lang="ja-JP" altLang="en-US" sz="2400" dirty="0" smtClean="0"/>
              <a:t>できること 。</a:t>
            </a:r>
            <a:endParaRPr lang="en-US" altLang="ja-JP" sz="2400" dirty="0" smtClean="0"/>
          </a:p>
          <a:p>
            <a:pPr>
              <a:buNone/>
            </a:pPr>
            <a:r>
              <a:rPr lang="ja-JP" altLang="en-US" sz="2400" dirty="0" smtClean="0"/>
              <a:t>　　②外的自立（→経済的自立）</a:t>
            </a:r>
            <a:endParaRPr lang="en-US" altLang="ja-JP" sz="2400" dirty="0" smtClean="0"/>
          </a:p>
          <a:p>
            <a:pPr>
              <a:buNone/>
            </a:pPr>
            <a:r>
              <a:rPr lang="ja-JP" altLang="en-US" sz="2400" dirty="0" smtClean="0"/>
              <a:t>　　　現実的な</a:t>
            </a:r>
            <a:r>
              <a:rPr lang="ja-JP" altLang="en-US" sz="2400" dirty="0" smtClean="0">
                <a:solidFill>
                  <a:srgbClr val="FF0000"/>
                </a:solidFill>
              </a:rPr>
              <a:t>選択肢（自分で選べる手段）</a:t>
            </a:r>
            <a:r>
              <a:rPr lang="ja-JP" altLang="en-US" sz="2400" dirty="0" smtClean="0"/>
              <a:t>を複数有していること。</a:t>
            </a:r>
            <a:endParaRPr lang="en-US" altLang="ja-JP" sz="2400" dirty="0" smtClean="0"/>
          </a:p>
          <a:p>
            <a:pPr>
              <a:lnSpc>
                <a:spcPts val="1000"/>
              </a:lnSpc>
              <a:buNone/>
            </a:pPr>
            <a:endParaRPr lang="en-US" altLang="ja-JP" sz="2400" dirty="0" smtClean="0"/>
          </a:p>
          <a:p>
            <a:r>
              <a:rPr lang="ja-JP" altLang="en-US" sz="2400" dirty="0" err="1" smtClean="0"/>
              <a:t>障がい</a:t>
            </a:r>
            <a:r>
              <a:rPr lang="ja-JP" altLang="en-US" sz="2400" dirty="0" smtClean="0"/>
              <a:t>者の「自立」を阻んでいるのは、</a:t>
            </a:r>
            <a:r>
              <a:rPr lang="ja-JP" altLang="en-US" sz="2400" u="sng" dirty="0" smtClean="0"/>
              <a:t>依存先の少なさ</a:t>
            </a:r>
            <a:r>
              <a:rPr lang="ja-JP" altLang="en-US" sz="2400" dirty="0" smtClean="0"/>
              <a:t>。</a:t>
            </a:r>
            <a:endParaRPr lang="en-US" altLang="ja-JP" sz="2400" dirty="0" smtClean="0"/>
          </a:p>
          <a:p>
            <a:pPr>
              <a:buNone/>
            </a:pPr>
            <a:r>
              <a:rPr lang="ja-JP" altLang="en-US" sz="2400" dirty="0" smtClean="0"/>
              <a:t>　　</a:t>
            </a:r>
            <a:r>
              <a:rPr lang="ja-JP" altLang="en-US" sz="2400" u="sng" dirty="0" smtClean="0"/>
              <a:t>依存先を増やし、</a:t>
            </a:r>
            <a:r>
              <a:rPr lang="ja-JP" altLang="en-US" sz="2400" u="sng" dirty="0" smtClean="0">
                <a:solidFill>
                  <a:srgbClr val="FF0000"/>
                </a:solidFill>
              </a:rPr>
              <a:t>一つ一つへの依存度を浅くする</a:t>
            </a:r>
            <a:r>
              <a:rPr lang="ja-JP" altLang="en-US" sz="2400" u="sng" dirty="0" smtClean="0"/>
              <a:t>ことで、</a:t>
            </a:r>
            <a:endParaRPr lang="en-US" altLang="ja-JP" sz="2400" u="sng" dirty="0" smtClean="0"/>
          </a:p>
          <a:p>
            <a:pPr>
              <a:buNone/>
            </a:pPr>
            <a:r>
              <a:rPr lang="ja-JP" altLang="en-US" sz="2400" dirty="0" smtClean="0"/>
              <a:t>　　</a:t>
            </a:r>
            <a:r>
              <a:rPr lang="ja-JP" altLang="en-US" sz="2400" u="sng" dirty="0" smtClean="0"/>
              <a:t>結果的に、「自立した生活」へと近づいてゆくことができる。</a:t>
            </a:r>
            <a:endParaRPr lang="en-US" altLang="ja-JP" sz="2400" u="sng" dirty="0" smtClean="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9</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 calcmode="lin" valueType="num">
                                      <p:cBhvr additive="base">
                                        <p:cTn id="29"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11" end="11"/>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 calcmode="lin" valueType="num">
                                      <p:cBhvr additive="base">
                                        <p:cTn id="33"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デザート">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5160</TotalTime>
  <Words>3336</Words>
  <Application>Microsoft Office PowerPoint</Application>
  <PresentationFormat>画面に合わせる (4:3)</PresentationFormat>
  <Paragraphs>717</Paragraphs>
  <Slides>51</Slides>
  <Notes>12</Notes>
  <HiddenSlides>0</HiddenSlides>
  <MMClips>0</MMClips>
  <ScaleCrop>false</ScaleCrop>
  <HeadingPairs>
    <vt:vector size="4" baseType="variant">
      <vt:variant>
        <vt:lpstr>テーマ</vt:lpstr>
      </vt:variant>
      <vt:variant>
        <vt:i4>1</vt:i4>
      </vt:variant>
      <vt:variant>
        <vt:lpstr>スライド タイトル</vt:lpstr>
      </vt:variant>
      <vt:variant>
        <vt:i4>51</vt:i4>
      </vt:variant>
    </vt:vector>
  </HeadingPairs>
  <TitlesOfParts>
    <vt:vector size="52" baseType="lpstr">
      <vt:lpstr>Office テーマ</vt:lpstr>
      <vt:lpstr>はたらくと作業所と私</vt:lpstr>
      <vt:lpstr>１．「障がい」について</vt:lpstr>
      <vt:lpstr>「障がい」とは何か？ （旧来の考え方＝医学モデル）</vt:lpstr>
      <vt:lpstr>「障がい」の特徴 ※「障がい」を「災害」に置き換えても同じだと思います。</vt:lpstr>
      <vt:lpstr>WHOによる国際障害分類（ICIDH・１９８０）　※ 最初の IC は International Classification の略</vt:lpstr>
      <vt:lpstr>WHOによる国際生活機能分類（ICF・2001）　※ 最初の IC は International Classification の略</vt:lpstr>
      <vt:lpstr>「個人モデル」「医学モデル」から 「社会モデル」へ</vt:lpstr>
      <vt:lpstr>「支援」するとはどういうことか？</vt:lpstr>
      <vt:lpstr>「自立」とはどういうことか？</vt:lpstr>
      <vt:lpstr>障がいのある方の 「自立」について考える</vt:lpstr>
      <vt:lpstr>権利擁護・虐待防止・差別解消・・・</vt:lpstr>
      <vt:lpstr>整理すると・・・</vt:lpstr>
      <vt:lpstr>図にすると・・・</vt:lpstr>
      <vt:lpstr>２．あたしたちが「はたらく」ことについて</vt:lpstr>
      <vt:lpstr>どうして はたらく の？</vt:lpstr>
      <vt:lpstr>「はたらく」こと ＝互酬的な贈与</vt:lpstr>
      <vt:lpstr>現代における「はたらく」ことへの動機付け ～ マズローの「欲求階層説」を例に</vt:lpstr>
      <vt:lpstr>人間の幸せ </vt:lpstr>
      <vt:lpstr>３．「作業所」は何のために存在 しているのか？</vt:lpstr>
      <vt:lpstr>「作業所」とは・・・</vt:lpstr>
      <vt:lpstr>「作業所」の誕生 ～「行き場のない人達」を「孤立」させないために・・・</vt:lpstr>
      <vt:lpstr>いろいろな呼び方</vt:lpstr>
      <vt:lpstr>「作業所」の流儀</vt:lpstr>
      <vt:lpstr>船橋流「地域福祉」の心得</vt:lpstr>
      <vt:lpstr>成熟した社会、変わりゆく「作業所」 ～１９９０年代の日本社会を背景に</vt:lpstr>
      <vt:lpstr>移り変わる時代、 変わりゆく＜制度＞</vt:lpstr>
      <vt:lpstr>大切なのは、目の前の仲間たちの　＜想い＞や＜ニーズ＞を把握し、　　継続的に応えてゆける形をとること。 </vt:lpstr>
      <vt:lpstr>４．ＮＰＯ法人１to１ その成り立ちと活動について</vt:lpstr>
      <vt:lpstr>「地域福祉」の水平展開を目指して</vt:lpstr>
      <vt:lpstr>ぐらすグループ(2013年12月)</vt:lpstr>
      <vt:lpstr>ＮＰＯ法人1to1について</vt:lpstr>
      <vt:lpstr>1to1のあゆみ ①</vt:lpstr>
      <vt:lpstr>1to1のあゆみ ②</vt:lpstr>
      <vt:lpstr>障害福祉サービス事業所 あくあ（H25年１２月現在）</vt:lpstr>
      <vt:lpstr>各作業所の特徴と工賃</vt:lpstr>
      <vt:lpstr>利用者の障がい種別（手帳）</vt:lpstr>
      <vt:lpstr>利用者の年齢</vt:lpstr>
      <vt:lpstr>利用前の状況</vt:lpstr>
      <vt:lpstr>利用者の生活形態</vt:lpstr>
      <vt:lpstr>利用者の通所方法</vt:lpstr>
      <vt:lpstr>利用者の経済基盤</vt:lpstr>
      <vt:lpstr>こんなお仕事、やってます。</vt:lpstr>
      <vt:lpstr>「作業所」を結ぶネットワーク</vt:lpstr>
      <vt:lpstr>習志野市障がい者自立支援協議会 →習志野市障がい者地域共生協議会（ならとも） 就労支援部会における活動について</vt:lpstr>
      <vt:lpstr>写真館（あくあ＆お店）</vt:lpstr>
      <vt:lpstr>写真館（わさび）</vt:lpstr>
      <vt:lpstr>写真館（ぶろっさむ）</vt:lpstr>
      <vt:lpstr>おまけ①　課外活動　 （フライデーナイトリレーマラソン）</vt:lpstr>
      <vt:lpstr>おまけ②　課外活動 （電車で往く鬼怒川温泉の旅）</vt:lpstr>
      <vt:lpstr>おまけ③　課外活動 （「情熱ペンション」貸し切り＆ＢＢＱ）</vt:lpstr>
      <vt:lpstr>スライド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「（小規模福祉）作業所」とは？</dc:title>
  <dc:creator>NEC-PCuser</dc:creator>
  <cp:lastModifiedBy>管理者</cp:lastModifiedBy>
  <cp:revision>1909</cp:revision>
  <dcterms:created xsi:type="dcterms:W3CDTF">2013-08-27T14:35:27Z</dcterms:created>
  <dcterms:modified xsi:type="dcterms:W3CDTF">2014-02-12T12:40:54Z</dcterms:modified>
</cp:coreProperties>
</file>