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2"/>
  </p:notesMasterIdLst>
  <p:handoutMasterIdLst>
    <p:handoutMasterId r:id="rId13"/>
  </p:handoutMasterIdLst>
  <p:sldIdLst>
    <p:sldId id="414" r:id="rId2"/>
    <p:sldId id="370" r:id="rId3"/>
    <p:sldId id="342" r:id="rId4"/>
    <p:sldId id="411" r:id="rId5"/>
    <p:sldId id="338" r:id="rId6"/>
    <p:sldId id="405" r:id="rId7"/>
    <p:sldId id="408" r:id="rId8"/>
    <p:sldId id="413" r:id="rId9"/>
    <p:sldId id="409" r:id="rId10"/>
    <p:sldId id="412" r:id="rId11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FF"/>
    <a:srgbClr val="9EFED9"/>
    <a:srgbClr val="FEB2E3"/>
    <a:srgbClr val="008000"/>
    <a:srgbClr val="FF9900"/>
    <a:srgbClr val="0000FF"/>
    <a:srgbClr val="FF3300"/>
    <a:srgbClr val="FF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81802" autoAdjust="0"/>
  </p:normalViewPr>
  <p:slideViewPr>
    <p:cSldViewPr>
      <p:cViewPr>
        <p:scale>
          <a:sx n="100" d="100"/>
          <a:sy n="100" d="100"/>
        </p:scale>
        <p:origin x="-456" y="18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5688" tIns="47844" rIns="95688" bIns="4784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5688" tIns="47844" rIns="95688" bIns="47844" rtlCol="0"/>
          <a:lstStyle>
            <a:lvl1pPr algn="r">
              <a:defRPr sz="1300"/>
            </a:lvl1pPr>
          </a:lstStyle>
          <a:p>
            <a:r>
              <a:rPr kumimoji="1" lang="en-US" altLang="ja-JP" smtClean="0"/>
              <a:t>2019/10/30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9440646"/>
            <a:ext cx="2949787" cy="496967"/>
          </a:xfrm>
          <a:prstGeom prst="rect">
            <a:avLst/>
          </a:prstGeom>
        </p:spPr>
        <p:txBody>
          <a:bodyPr vert="horz" lIns="95688" tIns="47844" rIns="95688" bIns="4784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5688" tIns="47844" rIns="95688" bIns="47844" rtlCol="0" anchor="b"/>
          <a:lstStyle>
            <a:lvl1pPr algn="r">
              <a:defRPr sz="1300"/>
            </a:lvl1pPr>
          </a:lstStyle>
          <a:p>
            <a:fld id="{A3406D71-B7A9-4F8C-AEA9-E2909E1707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25644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5688" tIns="47844" rIns="95688" bIns="4784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5688" tIns="47844" rIns="95688" bIns="47844" rtlCol="0"/>
          <a:lstStyle>
            <a:lvl1pPr algn="r">
              <a:defRPr sz="1300"/>
            </a:lvl1pPr>
          </a:lstStyle>
          <a:p>
            <a:r>
              <a:rPr kumimoji="1" lang="en-US" altLang="ja-JP" smtClean="0"/>
              <a:t>2019/10/30</a:t>
            </a:r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8" tIns="47844" rIns="95688" bIns="47844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5688" tIns="47844" rIns="95688" bIns="47844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7" cy="496967"/>
          </a:xfrm>
          <a:prstGeom prst="rect">
            <a:avLst/>
          </a:prstGeom>
        </p:spPr>
        <p:txBody>
          <a:bodyPr vert="horz" lIns="95688" tIns="47844" rIns="95688" bIns="4784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5688" tIns="47844" rIns="95688" bIns="47844" rtlCol="0" anchor="b"/>
          <a:lstStyle>
            <a:lvl1pPr algn="r">
              <a:defRPr sz="1300"/>
            </a:lvl1pPr>
          </a:lstStyle>
          <a:p>
            <a:fld id="{527233A9-2C15-487D-975F-CD7D108AC30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960545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kumimoji="1" lang="en-US" altLang="ja-JP" smtClean="0"/>
              <a:t>2019/10/30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7233A9-2C15-487D-975F-CD7D108AC30F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1725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233A9-2C15-487D-975F-CD7D108AC30F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en-US" altLang="ja-JP" smtClean="0"/>
              <a:t>2019/10/30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5483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kumimoji="1" lang="en-US" altLang="ja-JP" smtClean="0"/>
              <a:t>2019/10/30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7233A9-2C15-487D-975F-CD7D108AC30F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2378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D6F0-B773-4660-AC94-AE2D56120794}" type="datetime1">
              <a:rPr kumimoji="1" lang="ja-JP" altLang="en-US" smtClean="0"/>
              <a:pPr/>
              <a:t>2019/12/16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002D-EE37-4815-BE6C-61BC093A4C04}" type="datetime1">
              <a:rPr kumimoji="1" lang="ja-JP" altLang="en-US" smtClean="0"/>
              <a:pPr/>
              <a:t>2019/12/16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DACB-31B3-4985-87FB-FC1C436EB7CB}" type="datetime1">
              <a:rPr kumimoji="1" lang="ja-JP" altLang="en-US" smtClean="0"/>
              <a:pPr/>
              <a:t>2019/12/16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2922-D233-4429-96A6-E331009DF179}" type="datetime1">
              <a:rPr kumimoji="1" lang="ja-JP" altLang="en-US" smtClean="0"/>
              <a:pPr/>
              <a:t>2019/12/16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2710-0817-409E-9FE6-B531A29B95AE}" type="datetime1">
              <a:rPr kumimoji="1" lang="ja-JP" altLang="en-US" smtClean="0"/>
              <a:pPr/>
              <a:t>2019/12/16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7A83-6788-4DC3-AB5E-D363448BE791}" type="datetime1">
              <a:rPr kumimoji="1" lang="ja-JP" altLang="en-US" smtClean="0"/>
              <a:pPr/>
              <a:t>2019/12/16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95FD-4961-4E03-949A-BB12D5004998}" type="datetime1">
              <a:rPr kumimoji="1" lang="ja-JP" altLang="en-US" smtClean="0"/>
              <a:pPr/>
              <a:t>2019/12/16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21D5-3CC9-4C58-B9AF-F866BBB4A0B5}" type="datetime1">
              <a:rPr kumimoji="1" lang="ja-JP" altLang="en-US" smtClean="0"/>
              <a:pPr/>
              <a:t>2019/12/16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D8D9-0F0E-45FC-B8AC-BEDD4A3BEF67}" type="datetime1">
              <a:rPr kumimoji="1" lang="ja-JP" altLang="en-US" smtClean="0"/>
              <a:pPr/>
              <a:t>2019/12/16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B0E4-FD1D-414E-AABA-A87A9E2B7A82}" type="datetime1">
              <a:rPr kumimoji="1" lang="ja-JP" altLang="en-US" smtClean="0"/>
              <a:pPr/>
              <a:t>2019/12/16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F88-C167-402B-B008-39F33705A958}" type="datetime1">
              <a:rPr kumimoji="1" lang="ja-JP" altLang="en-US" smtClean="0"/>
              <a:pPr/>
              <a:t>2019/12/16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71AC5-B0B1-4718-AC60-C74F667EA7AA}" type="datetime1">
              <a:rPr kumimoji="1" lang="ja-JP" altLang="en-US" smtClean="0"/>
              <a:pPr/>
              <a:t>2019/12/16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/>
            </a:r>
            <a:br>
              <a:rPr kumimoji="1" lang="en-US" altLang="ja-JP" dirty="0" smtClean="0">
                <a:solidFill>
                  <a:srgbClr val="FF0000"/>
                </a:solidFill>
              </a:rPr>
            </a:br>
            <a:r>
              <a:rPr kumimoji="1" lang="ja-JP" altLang="en-US" dirty="0" smtClean="0">
                <a:solidFill>
                  <a:srgbClr val="FF0000"/>
                </a:solidFill>
              </a:rPr>
              <a:t>経営理念</a:t>
            </a:r>
            <a:r>
              <a:rPr kumimoji="1" lang="ja-JP" altLang="en-US" dirty="0" smtClean="0"/>
              <a:t>について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　　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　　　　　　　　　　　　　　　　　　　　　　　　　</a:t>
            </a:r>
            <a:r>
              <a:rPr lang="ja-JP" altLang="en-US" sz="2000" dirty="0" smtClean="0">
                <a:solidFill>
                  <a:srgbClr val="0066FF"/>
                </a:solidFill>
              </a:rPr>
              <a:t>特定非営利活動法人１</a:t>
            </a:r>
            <a:r>
              <a:rPr lang="en-US" altLang="ja-JP" sz="2000" dirty="0" smtClean="0">
                <a:solidFill>
                  <a:srgbClr val="0066FF"/>
                </a:solidFill>
              </a:rPr>
              <a:t>to</a:t>
            </a:r>
            <a:r>
              <a:rPr lang="ja-JP" altLang="en-US" sz="2000" dirty="0" smtClean="0">
                <a:solidFill>
                  <a:srgbClr val="0066FF"/>
                </a:solidFill>
              </a:rPr>
              <a:t>１</a:t>
            </a:r>
            <a:r>
              <a:rPr lang="en-US" altLang="ja-JP" sz="2000" dirty="0" smtClean="0">
                <a:solidFill>
                  <a:srgbClr val="0066FF"/>
                </a:solidFill>
              </a:rPr>
              <a:t/>
            </a:r>
            <a:br>
              <a:rPr lang="en-US" altLang="ja-JP" sz="2000" dirty="0" smtClean="0">
                <a:solidFill>
                  <a:srgbClr val="0066FF"/>
                </a:solidFill>
              </a:rPr>
            </a:br>
            <a:r>
              <a:rPr lang="ja-JP" altLang="en-US" sz="2000" dirty="0" smtClean="0">
                <a:solidFill>
                  <a:srgbClr val="0066FF"/>
                </a:solidFill>
              </a:rPr>
              <a:t>　　　　　　　　　　　　　　　　　　　　　　　　　　　　　　理事長　　武井　剛</a:t>
            </a:r>
            <a:endParaRPr kumimoji="1" lang="ja-JP" altLang="en-US" sz="2000" dirty="0">
              <a:solidFill>
                <a:srgbClr val="0066F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83768" y="23488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00FF"/>
                </a:solidFill>
              </a:rPr>
              <a:t>since2016.1</a:t>
            </a:r>
            <a:r>
              <a:rPr lang="en-US" altLang="ja-JP" dirty="0" smtClean="0">
                <a:solidFill>
                  <a:srgbClr val="FF00FF"/>
                </a:solidFill>
              </a:rPr>
              <a:t>.1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31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9532" y="0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solidFill>
                  <a:srgbClr val="FF00FF"/>
                </a:solidFill>
              </a:rPr>
              <a:t>大切</a:t>
            </a:r>
            <a:r>
              <a:rPr lang="ja-JP" altLang="en-US" dirty="0" smtClean="0">
                <a:solidFill>
                  <a:srgbClr val="FF00FF"/>
                </a:solidFill>
              </a:rPr>
              <a:t>な仲間たちの＜未来＞のために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pic>
        <p:nvPicPr>
          <p:cNvPr id="5" name="コンテンツ プレースホルダー 4" descr="地域における日々の暮らしの中での1対1の関係を大切にする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39" y="1156170"/>
            <a:ext cx="7845093" cy="32948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/>
          <p:cNvPicPr/>
          <p:nvPr/>
        </p:nvPicPr>
        <p:blipFill>
          <a:blip r:embed="rId4" cstate="print">
            <a:lum bright="5000"/>
          </a:blip>
          <a:srcRect/>
          <a:stretch>
            <a:fillRect/>
          </a:stretch>
        </p:blipFill>
        <p:spPr bwMode="auto">
          <a:xfrm>
            <a:off x="3563888" y="5010194"/>
            <a:ext cx="2304256" cy="15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2168"/>
            <a:ext cx="1944216" cy="247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75" y="4183197"/>
            <a:ext cx="2448272" cy="239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4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pic>
        <p:nvPicPr>
          <p:cNvPr id="3" name="imgBoxImg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7010825" cy="4839996"/>
          </a:xfrm>
          <a:prstGeom prst="rect">
            <a:avLst/>
          </a:prstGeom>
          <a:noFill/>
        </p:spPr>
      </p:pic>
      <p:sp>
        <p:nvSpPr>
          <p:cNvPr id="4" name="円/楕円 3"/>
          <p:cNvSpPr/>
          <p:nvPr/>
        </p:nvSpPr>
        <p:spPr>
          <a:xfrm>
            <a:off x="0" y="44624"/>
            <a:ext cx="9612560" cy="1272995"/>
          </a:xfrm>
          <a:prstGeom prst="ellipse">
            <a:avLst/>
          </a:prstGeom>
          <a:solidFill>
            <a:schemeClr val="accent1">
              <a:alpha val="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4400" b="1" dirty="0" smtClean="0">
                <a:solidFill>
                  <a:srgbClr val="FF00FF"/>
                </a:solidFill>
              </a:rPr>
              <a:t>あり</a:t>
            </a:r>
            <a:r>
              <a:rPr lang="ja-JP" altLang="en-US" sz="4400" b="1" dirty="0" smtClean="0">
                <a:solidFill>
                  <a:srgbClr val="FF00FF"/>
                </a:solidFill>
              </a:rPr>
              <a:t>たい未来の姿（ビジョン）</a:t>
            </a:r>
            <a:endParaRPr kumimoji="1" lang="ja-JP" altLang="en-US" sz="4400" b="1" dirty="0">
              <a:solidFill>
                <a:srgbClr val="FF00FF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1043608" y="5656656"/>
            <a:ext cx="7488832" cy="1201344"/>
          </a:xfrm>
          <a:prstGeom prst="ellipse">
            <a:avLst/>
          </a:prstGeom>
          <a:solidFill>
            <a:schemeClr val="accent1">
              <a:alpha val="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6000" b="1" dirty="0" smtClean="0">
                <a:solidFill>
                  <a:srgbClr val="FF0000"/>
                </a:solidFill>
              </a:rPr>
              <a:t>≪経営</a:t>
            </a:r>
            <a:r>
              <a:rPr kumimoji="1" lang="ja-JP" altLang="en-US" sz="6000" b="1" dirty="0" smtClean="0">
                <a:solidFill>
                  <a:srgbClr val="FF0000"/>
                </a:solidFill>
              </a:rPr>
              <a:t>理念≫</a:t>
            </a:r>
            <a:endParaRPr kumimoji="1" lang="en-US" altLang="ja-JP" sz="6000" b="1" dirty="0">
              <a:solidFill>
                <a:srgbClr val="FF0000"/>
              </a:solidFill>
            </a:endParaRPr>
          </a:p>
        </p:txBody>
      </p:sp>
      <p:sp>
        <p:nvSpPr>
          <p:cNvPr id="6" name="下矢印 5"/>
          <p:cNvSpPr/>
          <p:nvPr/>
        </p:nvSpPr>
        <p:spPr>
          <a:xfrm rot="10800000">
            <a:off x="3779910" y="1004683"/>
            <a:ext cx="1872210" cy="4512547"/>
          </a:xfrm>
          <a:prstGeom prst="downArrow">
            <a:avLst/>
          </a:prstGeom>
          <a:solidFill>
            <a:schemeClr val="bg1">
              <a:alpha val="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1100" dirty="0">
              <a:solidFill>
                <a:sysClr val="windowText" lastClr="0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49804" y="1383499"/>
            <a:ext cx="923330" cy="42656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600" b="1" dirty="0" smtClean="0">
                <a:solidFill>
                  <a:srgbClr val="FF0000"/>
                </a:solidFill>
              </a:rPr>
              <a:t>経 営 方 針 ・ 中・長期</a:t>
            </a:r>
            <a:r>
              <a:rPr lang="ja-JP" altLang="en-US" sz="2600" b="1" dirty="0">
                <a:solidFill>
                  <a:srgbClr val="FF0000"/>
                </a:solidFill>
              </a:rPr>
              <a:t>目標</a:t>
            </a:r>
            <a:endParaRPr lang="en-US" altLang="ja-JP" sz="2600" b="1" dirty="0" smtClean="0">
              <a:solidFill>
                <a:srgbClr val="FF0000"/>
              </a:solidFill>
            </a:endParaRPr>
          </a:p>
          <a:p>
            <a:endParaRPr kumimoji="1" lang="ja-JP" altLang="en-US" sz="2200" dirty="0"/>
          </a:p>
        </p:txBody>
      </p:sp>
      <p:sp>
        <p:nvSpPr>
          <p:cNvPr id="8" name="右矢印 7"/>
          <p:cNvSpPr/>
          <p:nvPr/>
        </p:nvSpPr>
        <p:spPr>
          <a:xfrm rot="19429670">
            <a:off x="5347846" y="2513596"/>
            <a:ext cx="964615" cy="633046"/>
          </a:xfrm>
          <a:prstGeom prst="rightArrow">
            <a:avLst/>
          </a:prstGeom>
          <a:solidFill>
            <a:schemeClr val="accent1">
              <a:alpha val="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1100"/>
          </a:p>
        </p:txBody>
      </p:sp>
      <p:sp>
        <p:nvSpPr>
          <p:cNvPr id="9" name="右矢印 8"/>
          <p:cNvSpPr/>
          <p:nvPr/>
        </p:nvSpPr>
        <p:spPr>
          <a:xfrm rot="19488840">
            <a:off x="5832754" y="3193002"/>
            <a:ext cx="2069492" cy="646675"/>
          </a:xfrm>
          <a:prstGeom prst="rightArrow">
            <a:avLst/>
          </a:prstGeom>
          <a:solidFill>
            <a:schemeClr val="accent1">
              <a:alpha val="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1100"/>
          </a:p>
        </p:txBody>
      </p:sp>
      <p:sp>
        <p:nvSpPr>
          <p:cNvPr id="10" name="右矢印 9"/>
          <p:cNvSpPr/>
          <p:nvPr/>
        </p:nvSpPr>
        <p:spPr>
          <a:xfrm rot="13661007">
            <a:off x="2674216" y="2458530"/>
            <a:ext cx="1374358" cy="657036"/>
          </a:xfrm>
          <a:prstGeom prst="rightArrow">
            <a:avLst/>
          </a:prstGeom>
          <a:solidFill>
            <a:schemeClr val="accent1">
              <a:alpha val="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1100"/>
          </a:p>
        </p:txBody>
      </p:sp>
      <p:sp>
        <p:nvSpPr>
          <p:cNvPr id="11" name="右矢印 10"/>
          <p:cNvSpPr/>
          <p:nvPr/>
        </p:nvSpPr>
        <p:spPr>
          <a:xfrm rot="12288992">
            <a:off x="2047660" y="3611700"/>
            <a:ext cx="1765001" cy="575394"/>
          </a:xfrm>
          <a:prstGeom prst="rightArrow">
            <a:avLst/>
          </a:prstGeom>
          <a:solidFill>
            <a:schemeClr val="accent1">
              <a:alpha val="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1100"/>
          </a:p>
        </p:txBody>
      </p:sp>
      <p:sp>
        <p:nvSpPr>
          <p:cNvPr id="12" name="円形吹き出し 11"/>
          <p:cNvSpPr/>
          <p:nvPr/>
        </p:nvSpPr>
        <p:spPr>
          <a:xfrm>
            <a:off x="5830153" y="1092771"/>
            <a:ext cx="3313847" cy="1283622"/>
          </a:xfrm>
          <a:prstGeom prst="wedgeEllipseCallout">
            <a:avLst>
              <a:gd name="adj1" fmla="val -35159"/>
              <a:gd name="adj2" fmla="val 74339"/>
            </a:avLst>
          </a:prstGeom>
          <a:solidFill>
            <a:schemeClr val="accent1">
              <a:alpha val="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800" b="1" dirty="0" smtClean="0">
                <a:solidFill>
                  <a:srgbClr val="FF0000"/>
                </a:solidFill>
              </a:rPr>
              <a:t>年度目標・事業計画</a:t>
            </a:r>
            <a:endParaRPr lang="en-US" altLang="ja-JP" sz="18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800" b="1" dirty="0" smtClean="0">
                <a:solidFill>
                  <a:sysClr val="windowText" lastClr="000000"/>
                </a:solidFill>
              </a:rPr>
              <a:t>　⇒</a:t>
            </a:r>
            <a:r>
              <a:rPr lang="ja-JP" altLang="en-US" sz="1800" b="1" dirty="0" smtClean="0">
                <a:solidFill>
                  <a:srgbClr val="FF0000"/>
                </a:solidFill>
              </a:rPr>
              <a:t>アクションプラン　　</a:t>
            </a:r>
            <a:endParaRPr lang="en-US" altLang="ja-JP" sz="1800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1800" b="1" dirty="0" smtClean="0">
                <a:solidFill>
                  <a:srgbClr val="FF0000"/>
                </a:solidFill>
              </a:rPr>
              <a:t>　　　　　　と</a:t>
            </a:r>
            <a:r>
              <a:rPr kumimoji="1" lang="ja-JP" altLang="en-US" sz="1800" b="1" dirty="0" smtClean="0">
                <a:solidFill>
                  <a:srgbClr val="FF0000"/>
                </a:solidFill>
              </a:rPr>
              <a:t>役割分担）</a:t>
            </a:r>
            <a:endParaRPr kumimoji="1" lang="en-US" altLang="ja-JP" sz="1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0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98884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7200" dirty="0" smtClean="0">
                <a:solidFill>
                  <a:srgbClr val="0066FF"/>
                </a:solidFill>
                <a:latin typeface="+mj-ea"/>
              </a:rPr>
              <a:t/>
            </a:r>
            <a:br>
              <a:rPr lang="en-US" altLang="ja-JP" sz="7200" dirty="0" smtClean="0">
                <a:solidFill>
                  <a:srgbClr val="0066FF"/>
                </a:solidFill>
                <a:latin typeface="+mj-ea"/>
              </a:rPr>
            </a:br>
            <a:r>
              <a:rPr lang="ja-JP" altLang="en-US" sz="7200" dirty="0" smtClean="0">
                <a:solidFill>
                  <a:srgbClr val="0066FF"/>
                </a:solidFill>
                <a:latin typeface="+mj-ea"/>
              </a:rPr>
              <a:t>ＮＰＯ法人１</a:t>
            </a:r>
            <a:r>
              <a:rPr lang="en-US" altLang="ja-JP" sz="7200" dirty="0" smtClean="0">
                <a:solidFill>
                  <a:srgbClr val="0066FF"/>
                </a:solidFill>
                <a:latin typeface="+mj-ea"/>
              </a:rPr>
              <a:t>to</a:t>
            </a:r>
            <a:r>
              <a:rPr lang="ja-JP" altLang="en-US" sz="7200" dirty="0" smtClean="0">
                <a:solidFill>
                  <a:srgbClr val="0066FF"/>
                </a:solidFill>
                <a:latin typeface="+mj-ea"/>
              </a:rPr>
              <a:t>１</a:t>
            </a:r>
            <a:r>
              <a:rPr lang="en-US" altLang="ja-JP" sz="7200" dirty="0" smtClean="0">
                <a:solidFill>
                  <a:srgbClr val="0066FF"/>
                </a:solidFill>
                <a:latin typeface="+mj-ea"/>
              </a:rPr>
              <a:t/>
            </a:r>
            <a:br>
              <a:rPr lang="en-US" altLang="ja-JP" sz="7200" dirty="0" smtClean="0">
                <a:solidFill>
                  <a:srgbClr val="0066FF"/>
                </a:solidFill>
                <a:latin typeface="+mj-ea"/>
              </a:rPr>
            </a:br>
            <a:r>
              <a:rPr lang="en-US" altLang="ja-JP" sz="7200" dirty="0" smtClean="0">
                <a:solidFill>
                  <a:srgbClr val="0066FF"/>
                </a:solidFill>
                <a:latin typeface="+mj-ea"/>
              </a:rPr>
              <a:t/>
            </a:r>
            <a:br>
              <a:rPr lang="en-US" altLang="ja-JP" sz="7200" dirty="0" smtClean="0">
                <a:solidFill>
                  <a:srgbClr val="0066FF"/>
                </a:solidFill>
                <a:latin typeface="+mj-ea"/>
              </a:rPr>
            </a:br>
            <a:r>
              <a:rPr lang="ja-JP" altLang="en-US" sz="7200" dirty="0" smtClean="0">
                <a:solidFill>
                  <a:srgbClr val="FF0000"/>
                </a:solidFill>
                <a:latin typeface="+mj-ea"/>
              </a:rPr>
              <a:t>経営理念</a:t>
            </a:r>
            <a:r>
              <a:rPr lang="en-US" altLang="ja-JP" sz="7200" dirty="0" smtClean="0">
                <a:solidFill>
                  <a:srgbClr val="FF0000"/>
                </a:solidFill>
                <a:latin typeface="+mj-ea"/>
              </a:rPr>
              <a:t/>
            </a:r>
            <a:br>
              <a:rPr lang="en-US" altLang="ja-JP" sz="7200" dirty="0" smtClean="0">
                <a:solidFill>
                  <a:srgbClr val="FF0000"/>
                </a:solidFill>
                <a:latin typeface="+mj-ea"/>
              </a:rPr>
            </a:br>
            <a:r>
              <a:rPr lang="ja-JP" altLang="en-US" sz="7200" dirty="0" smtClean="0">
                <a:solidFill>
                  <a:srgbClr val="FF0000"/>
                </a:solidFill>
                <a:latin typeface="+mj-ea"/>
              </a:rPr>
              <a:t>（目的理念）</a:t>
            </a:r>
            <a:endParaRPr kumimoji="1" lang="ja-JP" altLang="en-US" sz="72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536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755576" y="620688"/>
            <a:ext cx="7776864" cy="5847755"/>
          </a:xfrm>
          <a:prstGeom prst="rect">
            <a:avLst/>
          </a:prstGeom>
          <a:ln w="15875" cmpd="sng">
            <a:noFill/>
          </a:ln>
        </p:spPr>
        <p:txBody>
          <a:bodyPr wrap="square">
            <a:spAutoFit/>
          </a:bodyPr>
          <a:lstStyle/>
          <a:p>
            <a:endParaRPr lang="en-US" altLang="ja-JP" sz="3400" b="1" dirty="0" smtClean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34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私たち</a:t>
            </a:r>
            <a:r>
              <a:rPr lang="ja-JP" altLang="en-US" sz="3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  <a:r>
              <a:rPr lang="ja-JP" altLang="en-US" sz="34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endParaRPr lang="en-US" altLang="ja-JP" sz="3400" b="1" dirty="0" smtClean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3400" b="1" dirty="0" smtClean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34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常に</a:t>
            </a:r>
            <a:r>
              <a:rPr lang="en-US" altLang="ja-JP" sz="3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3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個</a:t>
            </a:r>
            <a:r>
              <a:rPr lang="en-US" altLang="ja-JP" sz="3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r>
              <a:rPr lang="ja-JP" altLang="en-US" sz="3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の想いに寄り添い</a:t>
            </a:r>
            <a:r>
              <a:rPr lang="ja-JP" altLang="en-US" sz="34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endParaRPr lang="en-US" altLang="ja-JP" sz="3400" b="1" dirty="0" smtClean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3400" b="1" dirty="0" smtClean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34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ja-JP" altLang="en-US" sz="3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と人と</a:t>
            </a:r>
            <a:r>
              <a:rPr lang="ja-JP" altLang="en-US" sz="34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endParaRPr lang="en-US" altLang="ja-JP" sz="3400" b="1" dirty="0" smtClean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3400" b="1" u="sng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34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≪</a:t>
            </a:r>
            <a:r>
              <a:rPr lang="ja-JP" altLang="en-US" sz="34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4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to</a:t>
            </a:r>
            <a:r>
              <a:rPr lang="ja-JP" altLang="en-US" sz="34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１≫の</a:t>
            </a:r>
            <a:r>
              <a:rPr lang="ja-JP" altLang="en-US" sz="34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かかわり</a:t>
            </a:r>
            <a:r>
              <a:rPr lang="ja-JP" altLang="en-US" sz="34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endParaRPr lang="en-US" altLang="ja-JP" sz="3400" b="1" dirty="0" smtClean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34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34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大切</a:t>
            </a:r>
            <a:r>
              <a:rPr lang="ja-JP" altLang="en-US" sz="3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に育みます</a:t>
            </a:r>
            <a:r>
              <a:rPr lang="ja-JP" altLang="en-US" sz="34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3400" b="1" dirty="0" smtClean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34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658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7200" dirty="0" smtClean="0">
                <a:solidFill>
                  <a:srgbClr val="FF0000"/>
                </a:solidFill>
              </a:rPr>
              <a:t>行動指針</a:t>
            </a:r>
            <a:r>
              <a:rPr lang="en-US" altLang="ja-JP" sz="7200" dirty="0">
                <a:solidFill>
                  <a:srgbClr val="FF0000"/>
                </a:solidFill>
              </a:rPr>
              <a:t/>
            </a:r>
            <a:br>
              <a:rPr lang="en-US" altLang="ja-JP" sz="7200" dirty="0">
                <a:solidFill>
                  <a:srgbClr val="FF0000"/>
                </a:solidFill>
              </a:rPr>
            </a:br>
            <a:r>
              <a:rPr lang="ja-JP" altLang="en-US" sz="7200" dirty="0" smtClean="0">
                <a:solidFill>
                  <a:srgbClr val="FF0000"/>
                </a:solidFill>
              </a:rPr>
              <a:t>（行動理念）</a:t>
            </a:r>
            <a:endParaRPr kumimoji="1" lang="ja-JP" altLang="en-US" sz="7200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128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816968" y="1484784"/>
            <a:ext cx="7560840" cy="4893647"/>
          </a:xfrm>
          <a:prstGeom prst="rect">
            <a:avLst/>
          </a:prstGeom>
          <a:ln w="127000" cmpd="thinThick">
            <a:noFill/>
          </a:ln>
        </p:spPr>
        <p:txBody>
          <a:bodyPr wrap="square">
            <a:spAutoFit/>
          </a:bodyPr>
          <a:lstStyle/>
          <a:p>
            <a:pPr algn="ctr"/>
            <a:endParaRPr lang="en-US" altLang="ja-JP" sz="24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私たち一人一人が</a:t>
            </a:r>
            <a:r>
              <a:rPr lang="ja-JP" altLang="en-US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endParaRPr lang="en-US" altLang="ja-JP" sz="2400" b="1" dirty="0" smtClean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400" b="1" dirty="0" smtClean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同じ</a:t>
            </a:r>
            <a:r>
              <a:rPr lang="ja-JP" altLang="en-US" sz="24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時代を</a:t>
            </a:r>
            <a:r>
              <a:rPr lang="ja-JP" altLang="en-US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endParaRPr lang="en-US" altLang="ja-JP" sz="2400" b="1" dirty="0" smtClean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同じ</a:t>
            </a:r>
            <a:r>
              <a:rPr lang="ja-JP" altLang="en-US" sz="24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地域社会の中</a:t>
            </a:r>
            <a:r>
              <a:rPr lang="ja-JP" altLang="en-US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</a:t>
            </a:r>
            <a:endParaRPr lang="en-US" altLang="ja-JP" sz="2400" b="1" dirty="0" smtClean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共</a:t>
            </a:r>
            <a:r>
              <a:rPr lang="ja-JP" altLang="en-US" sz="24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に生きる仲間として</a:t>
            </a:r>
            <a:r>
              <a:rPr lang="ja-JP" altLang="en-US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endParaRPr lang="en-US" altLang="ja-JP" sz="2400" b="1" dirty="0" smtClean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400" b="1" dirty="0" smtClean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“</a:t>
            </a:r>
            <a:r>
              <a:rPr lang="ja-JP" altLang="en-US" sz="24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いま・ここ</a:t>
            </a:r>
            <a:r>
              <a:rPr lang="ja-JP" altLang="en-US" sz="24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” </a:t>
            </a:r>
            <a:r>
              <a:rPr lang="ja-JP" altLang="en-US" sz="24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24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2400" b="1" u="sng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一人一人</a:t>
            </a:r>
            <a:r>
              <a:rPr lang="ja-JP" altLang="en-US" sz="24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と向き合い</a:t>
            </a:r>
            <a:r>
              <a:rPr lang="ja-JP" altLang="en-US" sz="2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endParaRPr lang="en-US" altLang="ja-JP" sz="2400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400" b="1" dirty="0" smtClean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</a:t>
            </a:r>
            <a:r>
              <a:rPr lang="ja-JP" altLang="en-US" sz="24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人固有</a:t>
            </a:r>
            <a:r>
              <a:rPr lang="ja-JP" altLang="en-US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endParaRPr lang="en-US" altLang="ja-JP" sz="2400" b="1" dirty="0" smtClean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lang="ja-JP" altLang="en-US" sz="24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役割」をつくり</a:t>
            </a:r>
            <a:r>
              <a:rPr lang="ja-JP" altLang="en-US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endParaRPr lang="en-US" altLang="ja-JP" sz="2400" b="1" dirty="0" smtClean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en-US" altLang="ja-JP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《</a:t>
            </a:r>
            <a:r>
              <a:rPr lang="ja-JP" altLang="en-US" sz="24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輝き</a:t>
            </a:r>
            <a:r>
              <a:rPr lang="en-US" altLang="ja-JP" sz="24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》</a:t>
            </a:r>
            <a:r>
              <a:rPr lang="ja-JP" altLang="en-US" sz="24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に変えます。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6" name="タイトル 3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【</a:t>
            </a:r>
            <a:r>
              <a:rPr lang="ja-JP" altLang="en-US" dirty="0"/>
              <a:t>基本姿勢・かかわり</a:t>
            </a:r>
            <a:r>
              <a:rPr lang="en-US" altLang="ja-JP" dirty="0"/>
              <a:t>】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528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986061" y="1412776"/>
            <a:ext cx="7128792" cy="5262979"/>
          </a:xfrm>
          <a:prstGeom prst="rect">
            <a:avLst/>
          </a:prstGeom>
          <a:ln w="127000" cmpd="thinThick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私たち</a:t>
            </a:r>
            <a:r>
              <a:rPr lang="ja-JP" altLang="en-US" sz="24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一人一人が</a:t>
            </a:r>
            <a:r>
              <a:rPr lang="ja-JP" altLang="en-US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endParaRPr lang="en-US" altLang="ja-JP" sz="2400" b="1" dirty="0" smtClean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400" b="1" dirty="0" smtClean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lang="ja-JP" altLang="en-US" sz="24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いきること</a:t>
            </a:r>
            <a:r>
              <a:rPr lang="ja-JP" altLang="en-US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endParaRPr lang="en-US" altLang="ja-JP" sz="2400" b="1" dirty="0" smtClean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lang="ja-JP" altLang="en-US" sz="24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はたらくこと」</a:t>
            </a:r>
            <a:endParaRPr lang="en-US" altLang="ja-JP" sz="2400" b="1" dirty="0" smtClean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が本来</a:t>
            </a:r>
            <a:r>
              <a:rPr lang="ja-JP" altLang="en-US" sz="24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持って</a:t>
            </a:r>
            <a:r>
              <a:rPr lang="ja-JP" altLang="en-US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2400" b="1" dirty="0" smtClean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純粋</a:t>
            </a:r>
            <a:r>
              <a:rPr lang="ja-JP" altLang="en-US" sz="24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</a:t>
            </a:r>
            <a:r>
              <a:rPr lang="en-US" altLang="ja-JP" sz="24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《</a:t>
            </a:r>
            <a:r>
              <a:rPr lang="ja-JP" altLang="en-US" sz="24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喜び</a:t>
            </a:r>
            <a:r>
              <a:rPr lang="en-US" altLang="ja-JP" sz="24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》</a:t>
            </a:r>
            <a:r>
              <a:rPr lang="ja-JP" altLang="en-US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endParaRPr lang="en-US" altLang="ja-JP" sz="2400" b="1" dirty="0" smtClean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体現</a:t>
            </a:r>
            <a:r>
              <a:rPr lang="ja-JP" altLang="en-US" sz="24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できるよう</a:t>
            </a:r>
            <a:r>
              <a:rPr lang="ja-JP" altLang="en-US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endParaRPr lang="en-US" altLang="ja-JP" sz="2400" b="1" dirty="0" smtClean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400" b="1" dirty="0" smtClean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常に</a:t>
            </a:r>
            <a:r>
              <a:rPr lang="ja-JP" altLang="en-US" sz="24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自分自身を変化させ</a:t>
            </a:r>
            <a:r>
              <a:rPr lang="ja-JP" altLang="en-US" sz="2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endParaRPr lang="en-US" altLang="ja-JP" sz="2400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400" b="1" dirty="0" smtClean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“</a:t>
            </a:r>
            <a:r>
              <a:rPr lang="ja-JP" altLang="en-US" sz="24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いま・ここ”を</a:t>
            </a:r>
            <a:r>
              <a:rPr lang="ja-JP" altLang="en-US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endParaRPr lang="en-US" altLang="ja-JP" sz="2400" b="1" dirty="0" smtClean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風</a:t>
            </a:r>
            <a:r>
              <a:rPr lang="ja-JP" altLang="en-US" sz="24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通しの</a:t>
            </a:r>
            <a:r>
              <a:rPr lang="ja-JP" altLang="en-US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良い</a:t>
            </a:r>
            <a:r>
              <a:rPr lang="ja-JP" altLang="en-US" sz="24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民主的</a:t>
            </a:r>
            <a:r>
              <a:rPr lang="ja-JP" altLang="en-US" sz="24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</a:t>
            </a:r>
            <a:r>
              <a:rPr lang="ja-JP" altLang="en-US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endParaRPr lang="en-US" altLang="ja-JP" sz="2400" b="1" dirty="0" smtClean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ja-JP" altLang="en-US" sz="24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が共に</a:t>
            </a:r>
            <a:r>
              <a:rPr lang="ja-JP" altLang="en-US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育ち合う組織</a:t>
            </a:r>
            <a:r>
              <a:rPr lang="ja-JP" altLang="en-US" sz="24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・職場</a:t>
            </a:r>
            <a:r>
              <a:rPr lang="ja-JP" altLang="en-US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endParaRPr lang="en-US" altLang="ja-JP" sz="2400" b="1" dirty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変えて</a:t>
            </a:r>
            <a:r>
              <a:rPr lang="ja-JP" altLang="en-US" sz="24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ゆきます。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6" name="タイトル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/>
              <a:t>【</a:t>
            </a:r>
            <a:r>
              <a:rPr lang="ja-JP" altLang="en-US" dirty="0"/>
              <a:t>組織風土・職場環境</a:t>
            </a:r>
            <a:r>
              <a:rPr lang="en-US" altLang="ja-JP" dirty="0"/>
              <a:t>】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057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049338" y="1484784"/>
            <a:ext cx="7200800" cy="5262979"/>
          </a:xfrm>
          <a:prstGeom prst="rect">
            <a:avLst/>
          </a:prstGeom>
          <a:ln w="127000" cmpd="thinThick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私たち一人一人が</a:t>
            </a:r>
            <a:r>
              <a:rPr lang="ja-JP" altLang="en-US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endParaRPr lang="en-US" altLang="ja-JP" sz="2400" b="1" dirty="0" smtClean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400" b="1" dirty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時代</a:t>
            </a:r>
            <a:r>
              <a:rPr lang="ja-JP" altLang="en-US" sz="24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や社会の変化</a:t>
            </a:r>
            <a:r>
              <a:rPr lang="ja-JP" altLang="en-US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endParaRPr lang="en-US" altLang="ja-JP" sz="2400" b="1" dirty="0" smtClean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常に</a:t>
            </a:r>
            <a:r>
              <a:rPr lang="ja-JP" altLang="en-US" sz="24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敏感に感じながら</a:t>
            </a:r>
            <a:r>
              <a:rPr lang="ja-JP" altLang="en-US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endParaRPr lang="en-US" altLang="ja-JP" sz="2400" b="1" dirty="0" smtClean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400" b="1" dirty="0" smtClean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“いま</a:t>
            </a:r>
            <a:r>
              <a:rPr lang="ja-JP" altLang="en-US" sz="24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・ここ”に</a:t>
            </a:r>
            <a:r>
              <a:rPr lang="ja-JP" altLang="en-US" sz="24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2400" b="1" u="sng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仲間たちと社会との</a:t>
            </a:r>
            <a:r>
              <a:rPr lang="ja-JP" altLang="en-US" sz="24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橋渡し役となり</a:t>
            </a:r>
            <a:r>
              <a:rPr lang="ja-JP" altLang="en-US" sz="2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endParaRPr lang="en-US" altLang="ja-JP" sz="2400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400" b="1" dirty="0" smtClean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en-US" altLang="ja-JP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《</a:t>
            </a:r>
            <a:r>
              <a:rPr lang="ja-JP" altLang="en-US" sz="24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多様性</a:t>
            </a:r>
            <a:r>
              <a:rPr lang="en-US" altLang="ja-JP" sz="24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》</a:t>
            </a:r>
            <a:r>
              <a:rPr lang="ja-JP" altLang="en-US" sz="24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</a:t>
            </a:r>
            <a:r>
              <a:rPr lang="en-US" altLang="ja-JP" sz="24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《</a:t>
            </a:r>
            <a:r>
              <a:rPr lang="ja-JP" altLang="en-US" sz="24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生命力</a:t>
            </a:r>
            <a:r>
              <a:rPr lang="en-US" altLang="ja-JP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》</a:t>
            </a:r>
          </a:p>
          <a:p>
            <a:pPr algn="ctr"/>
            <a:r>
              <a:rPr lang="ja-JP" altLang="en-US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そして</a:t>
            </a:r>
            <a:endParaRPr lang="en-US" altLang="ja-JP" sz="2400" b="1" dirty="0" smtClean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en-US" altLang="ja-JP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《</a:t>
            </a:r>
            <a:r>
              <a:rPr lang="ja-JP" altLang="en-US" sz="24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やさしさ</a:t>
            </a:r>
            <a:r>
              <a:rPr lang="en-US" altLang="ja-JP" sz="24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》</a:t>
            </a:r>
            <a:r>
              <a:rPr lang="ja-JP" altLang="en-US" sz="24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満ちた「</a:t>
            </a:r>
            <a:r>
              <a:rPr lang="ja-JP" altLang="en-US" sz="24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共生</a:t>
            </a:r>
            <a:r>
              <a:rPr lang="ja-JP" altLang="en-US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社会</a:t>
            </a:r>
            <a:r>
              <a:rPr lang="ja-JP" altLang="en-US" sz="24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r>
              <a:rPr lang="ja-JP" altLang="en-US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endParaRPr lang="en-US" altLang="ja-JP" sz="2400" b="1" dirty="0" smtClean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創造と発展</a:t>
            </a:r>
            <a:r>
              <a:rPr lang="ja-JP" altLang="en-US" sz="24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に寄与します。</a:t>
            </a:r>
          </a:p>
          <a:p>
            <a:endParaRPr lang="en-US" altLang="ja-JP" sz="24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4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6" name="タイトル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/>
              <a:t>【</a:t>
            </a:r>
            <a:r>
              <a:rPr lang="ja-JP" altLang="en-US" dirty="0"/>
              <a:t>社会参加・地域創造</a:t>
            </a:r>
            <a:r>
              <a:rPr lang="en-US" altLang="ja-JP" dirty="0"/>
              <a:t>】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23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683568" y="404664"/>
            <a:ext cx="7638578" cy="6370975"/>
          </a:xfrm>
          <a:prstGeom prst="rect">
            <a:avLst/>
          </a:prstGeom>
          <a:ln w="127000" cmpd="thinThick">
            <a:noFill/>
          </a:ln>
        </p:spPr>
        <p:txBody>
          <a:bodyPr wrap="square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私たち</a:t>
            </a:r>
            <a:r>
              <a:rPr lang="en-US" altLang="ja-JP" sz="2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1to1</a:t>
            </a:r>
            <a:r>
              <a:rPr lang="ja-JP" altLang="en-US" sz="2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で働く一人一人が、</a:t>
            </a:r>
            <a:endParaRPr lang="en-US" altLang="ja-JP" sz="2400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4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b="1" dirty="0" smtClean="0">
                <a:solidFill>
                  <a:srgbClr val="0066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日頃の利用者さんたちや保護者、取引先や地域の方々等とのかかわり合いにおいて、</a:t>
            </a:r>
            <a:endParaRPr lang="en-US" altLang="ja-JP" sz="2400" b="1" dirty="0" smtClean="0">
              <a:solidFill>
                <a:srgbClr val="0066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400" b="1" dirty="0">
              <a:solidFill>
                <a:srgbClr val="0066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 smtClean="0">
                <a:solidFill>
                  <a:srgbClr val="0066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自らの仕事や職場環境に対するかかわり、あるいは職場の同僚・先輩・後輩との関係において、</a:t>
            </a:r>
            <a:endParaRPr lang="en-US" altLang="ja-JP" sz="2400" b="1" dirty="0" smtClean="0">
              <a:solidFill>
                <a:srgbClr val="0066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400" b="1" dirty="0">
              <a:solidFill>
                <a:srgbClr val="0066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 smtClean="0">
                <a:solidFill>
                  <a:srgbClr val="0066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時代や社会とのかかわり、地域社会へのアプローチにおいて</a:t>
            </a:r>
            <a:r>
              <a:rPr lang="ja-JP" altLang="en-US" sz="2400" b="1" dirty="0">
                <a:solidFill>
                  <a:srgbClr val="0066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endParaRPr lang="en-US" altLang="ja-JP" sz="2400" b="1" dirty="0" smtClean="0">
              <a:solidFill>
                <a:srgbClr val="0066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4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24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to</a:t>
            </a:r>
            <a:r>
              <a:rPr lang="ja-JP" altLang="en-US" sz="24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１の経営理念や行動指針に掲げたことがらを　意識しながら、各現場で自分らしい「はたらきかけ」を続けていけば、</a:t>
            </a:r>
            <a:r>
              <a:rPr lang="ja-JP" altLang="en-US" sz="2400" b="1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私たちはきっと</a:t>
            </a:r>
            <a:r>
              <a:rPr lang="ja-JP" altLang="en-US" sz="24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ja-JP" altLang="en-US" sz="2400" b="1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今よりも・もっと素晴らしい職場や社会を創り上げることができるはずです。</a:t>
            </a:r>
            <a:endParaRPr lang="en-US" altLang="ja-JP" sz="24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4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057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デザート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19188</TotalTime>
  <Words>270</Words>
  <Application>Microsoft Office PowerPoint</Application>
  <PresentationFormat>画面に合わせる (4:3)</PresentationFormat>
  <Paragraphs>88</Paragraphs>
  <Slides>10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Office テーマ</vt:lpstr>
      <vt:lpstr> 経営理念について 　　　　     　　　　　　　　　　　　　　　　　　　　　　　　　特定非営利活動法人１to１ 　　　　　　　　　　　　　　　　　　　　　　　　　　　　　　理事長　　武井　剛</vt:lpstr>
      <vt:lpstr>PowerPoint プレゼンテーション</vt:lpstr>
      <vt:lpstr> ＮＰＯ法人１to１  経営理念 （目的理念）</vt:lpstr>
      <vt:lpstr>PowerPoint プレゼンテーション</vt:lpstr>
      <vt:lpstr>行動指針 （行動理念）</vt:lpstr>
      <vt:lpstr>【基本姿勢・かかわり】</vt:lpstr>
      <vt:lpstr>【組織風土・職場環境】</vt:lpstr>
      <vt:lpstr>【社会参加・地域創造】</vt:lpstr>
      <vt:lpstr>PowerPoint プレゼンテーション</vt:lpstr>
      <vt:lpstr>大切な仲間たちの＜未来＞のために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「（小規模福祉）作業所」とは？</dc:title>
  <dc:creator>NEC-PCuser</dc:creator>
  <cp:lastModifiedBy>gtakei</cp:lastModifiedBy>
  <cp:revision>4658</cp:revision>
  <cp:lastPrinted>2019-09-30T16:14:18Z</cp:lastPrinted>
  <dcterms:created xsi:type="dcterms:W3CDTF">2013-08-27T14:35:27Z</dcterms:created>
  <dcterms:modified xsi:type="dcterms:W3CDTF">2019-12-15T17:57:50Z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